
<file path=[Content_Types].xml><?xml version="1.0" encoding="utf-8"?>
<Types xmlns="http://schemas.openxmlformats.org/package/2006/content-types">
  <Default Extension="png" ContentType="image/png"/>
  <Default Extension="tmp" ContentType="image/png"/>
  <Default Extension="jfif" ContentType="image/jpe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media/image3.jpg" ContentType="image/png"/>
  <Override PartName="/ppt/media/image4.jpg" ContentType="image/png"/>
  <Override PartName="/ppt/media/image5.jp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 id="2147483678" r:id="rId5"/>
  </p:sldMasterIdLst>
  <p:notesMasterIdLst>
    <p:notesMasterId r:id="rId35"/>
  </p:notesMasterIdLst>
  <p:handoutMasterIdLst>
    <p:handoutMasterId r:id="rId36"/>
  </p:handoutMasterIdLst>
  <p:sldIdLst>
    <p:sldId id="302" r:id="rId6"/>
    <p:sldId id="314" r:id="rId7"/>
    <p:sldId id="301" r:id="rId8"/>
    <p:sldId id="294" r:id="rId9"/>
    <p:sldId id="295" r:id="rId10"/>
    <p:sldId id="307" r:id="rId11"/>
    <p:sldId id="309" r:id="rId12"/>
    <p:sldId id="303" r:id="rId13"/>
    <p:sldId id="276" r:id="rId14"/>
    <p:sldId id="278" r:id="rId15"/>
    <p:sldId id="289" r:id="rId16"/>
    <p:sldId id="312" r:id="rId17"/>
    <p:sldId id="277" r:id="rId18"/>
    <p:sldId id="290" r:id="rId19"/>
    <p:sldId id="292" r:id="rId20"/>
    <p:sldId id="300" r:id="rId21"/>
    <p:sldId id="296" r:id="rId22"/>
    <p:sldId id="293" r:id="rId23"/>
    <p:sldId id="310" r:id="rId24"/>
    <p:sldId id="304" r:id="rId25"/>
    <p:sldId id="305" r:id="rId26"/>
    <p:sldId id="297" r:id="rId27"/>
    <p:sldId id="315" r:id="rId28"/>
    <p:sldId id="299" r:id="rId29"/>
    <p:sldId id="311" r:id="rId30"/>
    <p:sldId id="313" r:id="rId31"/>
    <p:sldId id="298" r:id="rId32"/>
    <p:sldId id="288" r:id="rId33"/>
    <p:sldId id="285" r:id="rId3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28" userDrawn="1">
          <p15:clr>
            <a:srgbClr val="A4A3A4"/>
          </p15:clr>
        </p15:guide>
        <p15:guide id="2" pos="3864" userDrawn="1">
          <p15:clr>
            <a:srgbClr val="A4A3A4"/>
          </p15:clr>
        </p15:guide>
        <p15:guide id="3" pos="7512" userDrawn="1">
          <p15:clr>
            <a:srgbClr val="A4A3A4"/>
          </p15:clr>
        </p15:guide>
        <p15:guide id="4" pos="144" userDrawn="1">
          <p15:clr>
            <a:srgbClr val="A4A3A4"/>
          </p15:clr>
        </p15:guide>
        <p15:guide id="5" orient="horz" pos="624" userDrawn="1">
          <p15:clr>
            <a:srgbClr val="A4A3A4"/>
          </p15:clr>
        </p15:guide>
        <p15:guide id="6" orient="horz" pos="405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0000FF"/>
    <a:srgbClr val="2CB5B2"/>
    <a:srgbClr val="00B0AC"/>
    <a:srgbClr val="FF99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88088" autoAdjust="0"/>
  </p:normalViewPr>
  <p:slideViewPr>
    <p:cSldViewPr snapToGrid="0" showGuides="1">
      <p:cViewPr varScale="1">
        <p:scale>
          <a:sx n="66" d="100"/>
          <a:sy n="66" d="100"/>
        </p:scale>
        <p:origin x="520" y="40"/>
      </p:cViewPr>
      <p:guideLst>
        <p:guide orient="horz" pos="2328"/>
        <p:guide pos="3864"/>
        <p:guide pos="7512"/>
        <p:guide pos="144"/>
        <p:guide orient="horz" pos="624"/>
        <p:guide orient="horz" pos="4056"/>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s>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fif"/><Relationship Id="rId1" Type="http://schemas.openxmlformats.org/officeDocument/2006/relationships/image" Target="../media/image21.png"/></Relationships>
</file>

<file path=ppt/diagrams/_rels/data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fif"/><Relationship Id="rId1" Type="http://schemas.openxmlformats.org/officeDocument/2006/relationships/image" Target="../media/image21.png"/></Relationships>
</file>

<file path=ppt/diagrams/_rels/drawing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D7DB47-8B56-4E19-9169-5BE599D46351}"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B2AC48CA-8A27-4D6E-A046-69131290CE38}">
      <dgm:prSet phldrT="[Text]"/>
      <dgm:spPr/>
      <dgm:t>
        <a:bodyPr/>
        <a:lstStyle/>
        <a:p>
          <a:r>
            <a:rPr lang="en-US" smtClean="0">
              <a:latin typeface="Times New Roman" panose="02020603050405020304" pitchFamily="18" charset="0"/>
              <a:cs typeface="Times New Roman" panose="02020603050405020304" pitchFamily="18" charset="0"/>
            </a:rPr>
            <a:t>Một số mới trong công tác tiếp nhận hồ sơ tuyển sinh vào lớp 6 tạo nguồn, lớp 6 tăng cường Tiếng Anh</a:t>
          </a:r>
          <a:endParaRPr lang="en-US">
            <a:latin typeface="Times New Roman" panose="02020603050405020304" pitchFamily="18" charset="0"/>
            <a:cs typeface="Times New Roman" panose="02020603050405020304" pitchFamily="18" charset="0"/>
          </a:endParaRPr>
        </a:p>
      </dgm:t>
    </dgm:pt>
    <dgm:pt modelId="{D77D0C75-7B4B-4302-8067-657D738CE220}" type="parTrans" cxnId="{55ECA079-7AE6-4A85-B142-CFA3C2100E5D}">
      <dgm:prSet/>
      <dgm:spPr/>
      <dgm:t>
        <a:bodyPr/>
        <a:lstStyle/>
        <a:p>
          <a:endParaRPr lang="en-US">
            <a:latin typeface="Times New Roman" panose="02020603050405020304" pitchFamily="18" charset="0"/>
            <a:cs typeface="Times New Roman" panose="02020603050405020304" pitchFamily="18" charset="0"/>
          </a:endParaRPr>
        </a:p>
      </dgm:t>
    </dgm:pt>
    <dgm:pt modelId="{779D6E79-5020-4417-ADE7-7E5B0D153FFE}" type="sibTrans" cxnId="{55ECA079-7AE6-4A85-B142-CFA3C2100E5D}">
      <dgm:prSet/>
      <dgm:spPr/>
      <dgm:t>
        <a:bodyPr/>
        <a:lstStyle/>
        <a:p>
          <a:endParaRPr lang="en-US">
            <a:latin typeface="Times New Roman" panose="02020603050405020304" pitchFamily="18" charset="0"/>
            <a:cs typeface="Times New Roman" panose="02020603050405020304" pitchFamily="18" charset="0"/>
          </a:endParaRPr>
        </a:p>
      </dgm:t>
    </dgm:pt>
    <dgm:pt modelId="{1F0B5BEE-A057-41C7-8FB5-DFF0164BDE40}">
      <dgm:prSet phldrT="[Text]"/>
      <dgm:spPr/>
      <dgm:t>
        <a:bodyPr/>
        <a:lstStyle/>
        <a:p>
          <a:r>
            <a:rPr lang="en-US" smtClean="0">
              <a:latin typeface="Times New Roman" panose="02020603050405020304" pitchFamily="18" charset="0"/>
              <a:cs typeface="Times New Roman" panose="02020603050405020304" pitchFamily="18" charset="0"/>
            </a:rPr>
            <a:t>Một số Điểm mới trong công tác đăng ký dự thi, thu nhận hồ sơ Kỳ thi tuyển sinh vào lớp 10 THPT năm học 2023-2024</a:t>
          </a:r>
          <a:endParaRPr lang="en-US">
            <a:latin typeface="Times New Roman" panose="02020603050405020304" pitchFamily="18" charset="0"/>
            <a:cs typeface="Times New Roman" panose="02020603050405020304" pitchFamily="18" charset="0"/>
          </a:endParaRPr>
        </a:p>
      </dgm:t>
    </dgm:pt>
    <dgm:pt modelId="{B75B7B0E-0594-474D-8CF8-AA2DE646B4EF}" type="parTrans" cxnId="{11CA9403-9ADD-4418-9311-E64C577E1E45}">
      <dgm:prSet/>
      <dgm:spPr/>
      <dgm:t>
        <a:bodyPr/>
        <a:lstStyle/>
        <a:p>
          <a:endParaRPr lang="en-US">
            <a:latin typeface="Times New Roman" panose="02020603050405020304" pitchFamily="18" charset="0"/>
            <a:cs typeface="Times New Roman" panose="02020603050405020304" pitchFamily="18" charset="0"/>
          </a:endParaRPr>
        </a:p>
      </dgm:t>
    </dgm:pt>
    <dgm:pt modelId="{A1C39510-8DC4-4386-9DEB-B6C7E1DECE02}" type="sibTrans" cxnId="{11CA9403-9ADD-4418-9311-E64C577E1E45}">
      <dgm:prSet/>
      <dgm:spPr/>
      <dgm:t>
        <a:bodyPr/>
        <a:lstStyle/>
        <a:p>
          <a:endParaRPr lang="en-US">
            <a:latin typeface="Times New Roman" panose="02020603050405020304" pitchFamily="18" charset="0"/>
            <a:cs typeface="Times New Roman" panose="02020603050405020304" pitchFamily="18" charset="0"/>
          </a:endParaRPr>
        </a:p>
      </dgm:t>
    </dgm:pt>
    <dgm:pt modelId="{775CE989-8D29-436B-8020-F072394873B2}">
      <dgm:prSet phldrT="[Text]"/>
      <dgm:spPr/>
      <dgm:t>
        <a:bodyPr/>
        <a:lstStyle/>
        <a:p>
          <a:r>
            <a:rPr lang="en-US" smtClean="0">
              <a:latin typeface="Times New Roman" panose="02020603050405020304" pitchFamily="18" charset="0"/>
              <a:cs typeface="Times New Roman" panose="02020603050405020304" pitchFamily="18" charset="0"/>
            </a:rPr>
            <a:t>- Triển khai công tác nhập dữ liệu thi tuyển sinh 10 THPT</a:t>
          </a:r>
        </a:p>
        <a:p>
          <a:r>
            <a:rPr lang="en-US" smtClean="0">
              <a:latin typeface="Times New Roman" panose="02020603050405020304" pitchFamily="18" charset="0"/>
              <a:cs typeface="Times New Roman" panose="02020603050405020304" pitchFamily="18" charset="0"/>
            </a:rPr>
            <a:t>- Sử dụng tài khoản xác minh chứng chỉ Tiếng Anh trong cộng điểm khuyến khích</a:t>
          </a:r>
          <a:endParaRPr lang="en-US">
            <a:latin typeface="Times New Roman" panose="02020603050405020304" pitchFamily="18" charset="0"/>
            <a:cs typeface="Times New Roman" panose="02020603050405020304" pitchFamily="18" charset="0"/>
          </a:endParaRPr>
        </a:p>
      </dgm:t>
    </dgm:pt>
    <dgm:pt modelId="{E044AD7D-BCD0-48C5-85F8-2CE528F7C737}" type="parTrans" cxnId="{A144C353-389B-4C19-B0DF-76DC8D2FBF3C}">
      <dgm:prSet/>
      <dgm:spPr/>
      <dgm:t>
        <a:bodyPr/>
        <a:lstStyle/>
        <a:p>
          <a:endParaRPr lang="en-US">
            <a:latin typeface="Times New Roman" panose="02020603050405020304" pitchFamily="18" charset="0"/>
            <a:cs typeface="Times New Roman" panose="02020603050405020304" pitchFamily="18" charset="0"/>
          </a:endParaRPr>
        </a:p>
      </dgm:t>
    </dgm:pt>
    <dgm:pt modelId="{BC62B5FF-08E0-4468-924F-9BA0E9C2435F}" type="sibTrans" cxnId="{A144C353-389B-4C19-B0DF-76DC8D2FBF3C}">
      <dgm:prSet/>
      <dgm:spPr/>
      <dgm:t>
        <a:bodyPr/>
        <a:lstStyle/>
        <a:p>
          <a:endParaRPr lang="en-US">
            <a:latin typeface="Times New Roman" panose="02020603050405020304" pitchFamily="18" charset="0"/>
            <a:cs typeface="Times New Roman" panose="02020603050405020304" pitchFamily="18" charset="0"/>
          </a:endParaRPr>
        </a:p>
      </dgm:t>
    </dgm:pt>
    <dgm:pt modelId="{59468C8C-CA56-431B-B509-DB72BC095E59}" type="pres">
      <dgm:prSet presAssocID="{ACD7DB47-8B56-4E19-9169-5BE599D46351}" presName="Name0" presStyleCnt="0">
        <dgm:presLayoutVars>
          <dgm:chMax val="7"/>
          <dgm:chPref val="7"/>
          <dgm:dir/>
        </dgm:presLayoutVars>
      </dgm:prSet>
      <dgm:spPr/>
      <dgm:t>
        <a:bodyPr/>
        <a:lstStyle/>
        <a:p>
          <a:endParaRPr lang="en-US"/>
        </a:p>
      </dgm:t>
    </dgm:pt>
    <dgm:pt modelId="{98855103-D864-4FA9-BC6E-94A2A215D09D}" type="pres">
      <dgm:prSet presAssocID="{ACD7DB47-8B56-4E19-9169-5BE599D46351}" presName="Name1" presStyleCnt="0"/>
      <dgm:spPr/>
    </dgm:pt>
    <dgm:pt modelId="{3429319F-D791-4E9F-B487-352A19C0AD82}" type="pres">
      <dgm:prSet presAssocID="{ACD7DB47-8B56-4E19-9169-5BE599D46351}" presName="cycle" presStyleCnt="0"/>
      <dgm:spPr/>
    </dgm:pt>
    <dgm:pt modelId="{2C425E49-DCC1-4774-B27B-1484E5AFED8B}" type="pres">
      <dgm:prSet presAssocID="{ACD7DB47-8B56-4E19-9169-5BE599D46351}" presName="srcNode" presStyleLbl="node1" presStyleIdx="0" presStyleCnt="3"/>
      <dgm:spPr/>
    </dgm:pt>
    <dgm:pt modelId="{B529BF17-E20E-41B9-BC51-98BC8240B66B}" type="pres">
      <dgm:prSet presAssocID="{ACD7DB47-8B56-4E19-9169-5BE599D46351}" presName="conn" presStyleLbl="parChTrans1D2" presStyleIdx="0" presStyleCnt="1"/>
      <dgm:spPr/>
      <dgm:t>
        <a:bodyPr/>
        <a:lstStyle/>
        <a:p>
          <a:endParaRPr lang="en-US"/>
        </a:p>
      </dgm:t>
    </dgm:pt>
    <dgm:pt modelId="{502115EE-38CB-499D-807A-484E6637D736}" type="pres">
      <dgm:prSet presAssocID="{ACD7DB47-8B56-4E19-9169-5BE599D46351}" presName="extraNode" presStyleLbl="node1" presStyleIdx="0" presStyleCnt="3"/>
      <dgm:spPr/>
    </dgm:pt>
    <dgm:pt modelId="{DD2F0F8C-9369-4836-A67A-B0359423076E}" type="pres">
      <dgm:prSet presAssocID="{ACD7DB47-8B56-4E19-9169-5BE599D46351}" presName="dstNode" presStyleLbl="node1" presStyleIdx="0" presStyleCnt="3"/>
      <dgm:spPr/>
    </dgm:pt>
    <dgm:pt modelId="{30197459-C78F-4B85-9D7E-F7DD28B6537C}" type="pres">
      <dgm:prSet presAssocID="{B2AC48CA-8A27-4D6E-A046-69131290CE38}" presName="text_1" presStyleLbl="node1" presStyleIdx="0" presStyleCnt="3">
        <dgm:presLayoutVars>
          <dgm:bulletEnabled val="1"/>
        </dgm:presLayoutVars>
      </dgm:prSet>
      <dgm:spPr/>
      <dgm:t>
        <a:bodyPr/>
        <a:lstStyle/>
        <a:p>
          <a:endParaRPr lang="en-US"/>
        </a:p>
      </dgm:t>
    </dgm:pt>
    <dgm:pt modelId="{9204D9A0-B3B3-4238-9FBB-B5DE83E10153}" type="pres">
      <dgm:prSet presAssocID="{B2AC48CA-8A27-4D6E-A046-69131290CE38}" presName="accent_1" presStyleCnt="0"/>
      <dgm:spPr/>
    </dgm:pt>
    <dgm:pt modelId="{7301B212-6FC0-41C9-90E3-5DB92AE21CDA}" type="pres">
      <dgm:prSet presAssocID="{B2AC48CA-8A27-4D6E-A046-69131290CE38}" presName="accentRepeatNode" presStyleLbl="solidFgAcc1" presStyleIdx="0" presStyleCnt="3"/>
      <dgm:spPr/>
    </dgm:pt>
    <dgm:pt modelId="{07FB6F09-C32A-4BE4-9613-F2310271C350}" type="pres">
      <dgm:prSet presAssocID="{1F0B5BEE-A057-41C7-8FB5-DFF0164BDE40}" presName="text_2" presStyleLbl="node1" presStyleIdx="1" presStyleCnt="3">
        <dgm:presLayoutVars>
          <dgm:bulletEnabled val="1"/>
        </dgm:presLayoutVars>
      </dgm:prSet>
      <dgm:spPr/>
      <dgm:t>
        <a:bodyPr/>
        <a:lstStyle/>
        <a:p>
          <a:endParaRPr lang="en-US"/>
        </a:p>
      </dgm:t>
    </dgm:pt>
    <dgm:pt modelId="{7BD1EC9E-404D-4EA2-A779-C8E71AC81CD7}" type="pres">
      <dgm:prSet presAssocID="{1F0B5BEE-A057-41C7-8FB5-DFF0164BDE40}" presName="accent_2" presStyleCnt="0"/>
      <dgm:spPr/>
    </dgm:pt>
    <dgm:pt modelId="{4FAD14B6-E109-4A60-91BE-C9116A853F66}" type="pres">
      <dgm:prSet presAssocID="{1F0B5BEE-A057-41C7-8FB5-DFF0164BDE40}" presName="accentRepeatNode" presStyleLbl="solidFgAcc1" presStyleIdx="1" presStyleCnt="3"/>
      <dgm:spPr/>
    </dgm:pt>
    <dgm:pt modelId="{FF3BEB29-43B9-4B02-BB41-AACABF2611AA}" type="pres">
      <dgm:prSet presAssocID="{775CE989-8D29-436B-8020-F072394873B2}" presName="text_3" presStyleLbl="node1" presStyleIdx="2" presStyleCnt="3">
        <dgm:presLayoutVars>
          <dgm:bulletEnabled val="1"/>
        </dgm:presLayoutVars>
      </dgm:prSet>
      <dgm:spPr/>
      <dgm:t>
        <a:bodyPr/>
        <a:lstStyle/>
        <a:p>
          <a:endParaRPr lang="en-US"/>
        </a:p>
      </dgm:t>
    </dgm:pt>
    <dgm:pt modelId="{560D38AD-ACF5-4BEB-BD3E-FF95FBBB5DCE}" type="pres">
      <dgm:prSet presAssocID="{775CE989-8D29-436B-8020-F072394873B2}" presName="accent_3" presStyleCnt="0"/>
      <dgm:spPr/>
    </dgm:pt>
    <dgm:pt modelId="{3F0F9DD2-356A-4699-A0BE-6F626E555070}" type="pres">
      <dgm:prSet presAssocID="{775CE989-8D29-436B-8020-F072394873B2}" presName="accentRepeatNode" presStyleLbl="solidFgAcc1" presStyleIdx="2" presStyleCnt="3"/>
      <dgm:spPr/>
    </dgm:pt>
  </dgm:ptLst>
  <dgm:cxnLst>
    <dgm:cxn modelId="{31D3E410-E5EC-400E-9764-9CBDC2FF408D}" type="presOf" srcId="{775CE989-8D29-436B-8020-F072394873B2}" destId="{FF3BEB29-43B9-4B02-BB41-AACABF2611AA}" srcOrd="0" destOrd="0" presId="urn:microsoft.com/office/officeart/2008/layout/VerticalCurvedList"/>
    <dgm:cxn modelId="{C67529A0-0606-4818-8315-B45B4F0113E1}" type="presOf" srcId="{ACD7DB47-8B56-4E19-9169-5BE599D46351}" destId="{59468C8C-CA56-431B-B509-DB72BC095E59}" srcOrd="0" destOrd="0" presId="urn:microsoft.com/office/officeart/2008/layout/VerticalCurvedList"/>
    <dgm:cxn modelId="{55ECA079-7AE6-4A85-B142-CFA3C2100E5D}" srcId="{ACD7DB47-8B56-4E19-9169-5BE599D46351}" destId="{B2AC48CA-8A27-4D6E-A046-69131290CE38}" srcOrd="0" destOrd="0" parTransId="{D77D0C75-7B4B-4302-8067-657D738CE220}" sibTransId="{779D6E79-5020-4417-ADE7-7E5B0D153FFE}"/>
    <dgm:cxn modelId="{717A1397-F305-4050-920E-851184D08DC7}" type="presOf" srcId="{779D6E79-5020-4417-ADE7-7E5B0D153FFE}" destId="{B529BF17-E20E-41B9-BC51-98BC8240B66B}" srcOrd="0" destOrd="0" presId="urn:microsoft.com/office/officeart/2008/layout/VerticalCurvedList"/>
    <dgm:cxn modelId="{11CA9403-9ADD-4418-9311-E64C577E1E45}" srcId="{ACD7DB47-8B56-4E19-9169-5BE599D46351}" destId="{1F0B5BEE-A057-41C7-8FB5-DFF0164BDE40}" srcOrd="1" destOrd="0" parTransId="{B75B7B0E-0594-474D-8CF8-AA2DE646B4EF}" sibTransId="{A1C39510-8DC4-4386-9DEB-B6C7E1DECE02}"/>
    <dgm:cxn modelId="{A144C353-389B-4C19-B0DF-76DC8D2FBF3C}" srcId="{ACD7DB47-8B56-4E19-9169-5BE599D46351}" destId="{775CE989-8D29-436B-8020-F072394873B2}" srcOrd="2" destOrd="0" parTransId="{E044AD7D-BCD0-48C5-85F8-2CE528F7C737}" sibTransId="{BC62B5FF-08E0-4468-924F-9BA0E9C2435F}"/>
    <dgm:cxn modelId="{C18D515F-7BBB-4672-AC61-4F4B5AA11C7F}" type="presOf" srcId="{1F0B5BEE-A057-41C7-8FB5-DFF0164BDE40}" destId="{07FB6F09-C32A-4BE4-9613-F2310271C350}" srcOrd="0" destOrd="0" presId="urn:microsoft.com/office/officeart/2008/layout/VerticalCurvedList"/>
    <dgm:cxn modelId="{ECA67DC0-830C-4AB8-8911-A1AA794A91C7}" type="presOf" srcId="{B2AC48CA-8A27-4D6E-A046-69131290CE38}" destId="{30197459-C78F-4B85-9D7E-F7DD28B6537C}" srcOrd="0" destOrd="0" presId="urn:microsoft.com/office/officeart/2008/layout/VerticalCurvedList"/>
    <dgm:cxn modelId="{5BB78BA7-47AD-4521-956A-BAC3794FC6C8}" type="presParOf" srcId="{59468C8C-CA56-431B-B509-DB72BC095E59}" destId="{98855103-D864-4FA9-BC6E-94A2A215D09D}" srcOrd="0" destOrd="0" presId="urn:microsoft.com/office/officeart/2008/layout/VerticalCurvedList"/>
    <dgm:cxn modelId="{85709377-FAD9-4C40-80FC-8B0D216E9D44}" type="presParOf" srcId="{98855103-D864-4FA9-BC6E-94A2A215D09D}" destId="{3429319F-D791-4E9F-B487-352A19C0AD82}" srcOrd="0" destOrd="0" presId="urn:microsoft.com/office/officeart/2008/layout/VerticalCurvedList"/>
    <dgm:cxn modelId="{1AF14986-B7DF-44E7-B215-DA19D333C2D6}" type="presParOf" srcId="{3429319F-D791-4E9F-B487-352A19C0AD82}" destId="{2C425E49-DCC1-4774-B27B-1484E5AFED8B}" srcOrd="0" destOrd="0" presId="urn:microsoft.com/office/officeart/2008/layout/VerticalCurvedList"/>
    <dgm:cxn modelId="{E485A5EE-1612-4195-871B-62D74922D705}" type="presParOf" srcId="{3429319F-D791-4E9F-B487-352A19C0AD82}" destId="{B529BF17-E20E-41B9-BC51-98BC8240B66B}" srcOrd="1" destOrd="0" presId="urn:microsoft.com/office/officeart/2008/layout/VerticalCurvedList"/>
    <dgm:cxn modelId="{589E863C-D26A-4785-A62C-C08B2252AACF}" type="presParOf" srcId="{3429319F-D791-4E9F-B487-352A19C0AD82}" destId="{502115EE-38CB-499D-807A-484E6637D736}" srcOrd="2" destOrd="0" presId="urn:microsoft.com/office/officeart/2008/layout/VerticalCurvedList"/>
    <dgm:cxn modelId="{06AEAA0E-D052-4BD5-8E85-86B55D41FBDD}" type="presParOf" srcId="{3429319F-D791-4E9F-B487-352A19C0AD82}" destId="{DD2F0F8C-9369-4836-A67A-B0359423076E}" srcOrd="3" destOrd="0" presId="urn:microsoft.com/office/officeart/2008/layout/VerticalCurvedList"/>
    <dgm:cxn modelId="{D99A0D47-7E31-4BD1-AEA0-039642A76541}" type="presParOf" srcId="{98855103-D864-4FA9-BC6E-94A2A215D09D}" destId="{30197459-C78F-4B85-9D7E-F7DD28B6537C}" srcOrd="1" destOrd="0" presId="urn:microsoft.com/office/officeart/2008/layout/VerticalCurvedList"/>
    <dgm:cxn modelId="{27EE7E2D-929E-4AE6-A6BB-72501FD3B4C2}" type="presParOf" srcId="{98855103-D864-4FA9-BC6E-94A2A215D09D}" destId="{9204D9A0-B3B3-4238-9FBB-B5DE83E10153}" srcOrd="2" destOrd="0" presId="urn:microsoft.com/office/officeart/2008/layout/VerticalCurvedList"/>
    <dgm:cxn modelId="{21572D8E-51F5-4F96-A5B2-4F0566F8924D}" type="presParOf" srcId="{9204D9A0-B3B3-4238-9FBB-B5DE83E10153}" destId="{7301B212-6FC0-41C9-90E3-5DB92AE21CDA}" srcOrd="0" destOrd="0" presId="urn:microsoft.com/office/officeart/2008/layout/VerticalCurvedList"/>
    <dgm:cxn modelId="{A2815470-3A1B-41C5-ACC3-6198C5B9D09B}" type="presParOf" srcId="{98855103-D864-4FA9-BC6E-94A2A215D09D}" destId="{07FB6F09-C32A-4BE4-9613-F2310271C350}" srcOrd="3" destOrd="0" presId="urn:microsoft.com/office/officeart/2008/layout/VerticalCurvedList"/>
    <dgm:cxn modelId="{863D4F45-0265-4BFA-AAFE-A5DA143E7CC0}" type="presParOf" srcId="{98855103-D864-4FA9-BC6E-94A2A215D09D}" destId="{7BD1EC9E-404D-4EA2-A779-C8E71AC81CD7}" srcOrd="4" destOrd="0" presId="urn:microsoft.com/office/officeart/2008/layout/VerticalCurvedList"/>
    <dgm:cxn modelId="{236D6AC0-07EF-474D-A24F-91068B7B42F8}" type="presParOf" srcId="{7BD1EC9E-404D-4EA2-A779-C8E71AC81CD7}" destId="{4FAD14B6-E109-4A60-91BE-C9116A853F66}" srcOrd="0" destOrd="0" presId="urn:microsoft.com/office/officeart/2008/layout/VerticalCurvedList"/>
    <dgm:cxn modelId="{3B7F8845-BD65-43BC-8F4C-7050BF2EEC68}" type="presParOf" srcId="{98855103-D864-4FA9-BC6E-94A2A215D09D}" destId="{FF3BEB29-43B9-4B02-BB41-AACABF2611AA}" srcOrd="5" destOrd="0" presId="urn:microsoft.com/office/officeart/2008/layout/VerticalCurvedList"/>
    <dgm:cxn modelId="{17D00232-4E10-48EF-9CE7-CBFBE7F56841}" type="presParOf" srcId="{98855103-D864-4FA9-BC6E-94A2A215D09D}" destId="{560D38AD-ACF5-4BEB-BD3E-FF95FBBB5DCE}" srcOrd="6" destOrd="0" presId="urn:microsoft.com/office/officeart/2008/layout/VerticalCurvedList"/>
    <dgm:cxn modelId="{2BC473C4-1207-4D2A-9BFD-CF673768B2AD}" type="presParOf" srcId="{560D38AD-ACF5-4BEB-BD3E-FF95FBBB5DCE}" destId="{3F0F9DD2-356A-4699-A0BE-6F626E55507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5818BF-CA99-41C2-BC93-3CE5E63C2A0F}" type="doc">
      <dgm:prSet loTypeId="urn:microsoft.com/office/officeart/2008/layout/PictureStrips" loCatId="list" qsTypeId="urn:microsoft.com/office/officeart/2005/8/quickstyle/simple1" qsCatId="simple" csTypeId="urn:microsoft.com/office/officeart/2005/8/colors/colorful5" csCatId="colorful" phldr="1"/>
      <dgm:spPr/>
      <dgm:t>
        <a:bodyPr/>
        <a:lstStyle/>
        <a:p>
          <a:endParaRPr lang="en-US"/>
        </a:p>
      </dgm:t>
    </dgm:pt>
    <dgm:pt modelId="{3C835C27-2D7D-4582-B416-A5F5FEEED165}">
      <dgm:prSet phldrT="[Text]" custT="1"/>
      <dgm:spPr>
        <a:solidFill>
          <a:schemeClr val="accent5">
            <a:lumMod val="20000"/>
            <a:lumOff val="80000"/>
            <a:alpha val="40000"/>
          </a:schemeClr>
        </a:solidFill>
      </dgm:spPr>
      <dgm:t>
        <a:bodyPr/>
        <a:lstStyle/>
        <a:p>
          <a:r>
            <a:rPr lang="en-US" sz="2800" smtClean="0">
              <a:latin typeface="Times New Roman" panose="02020603050405020304" pitchFamily="18" charset="0"/>
              <a:cs typeface="Times New Roman" panose="02020603050405020304" pitchFamily="18" charset="0"/>
            </a:rPr>
            <a:t>File excel danh sách đăng ký dự thi</a:t>
          </a:r>
          <a:endParaRPr lang="en-US" sz="2800"/>
        </a:p>
      </dgm:t>
    </dgm:pt>
    <dgm:pt modelId="{BC1E63C6-22CC-400B-B1EA-BBB603AB7D58}" type="parTrans" cxnId="{83F02EA1-5017-4F4A-9433-D854B90CA268}">
      <dgm:prSet/>
      <dgm:spPr/>
      <dgm:t>
        <a:bodyPr/>
        <a:lstStyle/>
        <a:p>
          <a:endParaRPr lang="en-US" sz="2800"/>
        </a:p>
      </dgm:t>
    </dgm:pt>
    <dgm:pt modelId="{07752F6B-CCE1-410F-A329-B1B1A69BDA1A}" type="sibTrans" cxnId="{83F02EA1-5017-4F4A-9433-D854B90CA268}">
      <dgm:prSet/>
      <dgm:spPr/>
      <dgm:t>
        <a:bodyPr/>
        <a:lstStyle/>
        <a:p>
          <a:endParaRPr lang="en-US" sz="2800"/>
        </a:p>
      </dgm:t>
    </dgm:pt>
    <dgm:pt modelId="{32A4CA02-3974-4C86-9E47-4D4C8FC71060}">
      <dgm:prSet phldrT="[Text]" custT="1"/>
      <dgm:spPr>
        <a:solidFill>
          <a:schemeClr val="accent2">
            <a:lumMod val="40000"/>
            <a:lumOff val="60000"/>
            <a:alpha val="40000"/>
          </a:schemeClr>
        </a:solidFill>
      </dgm:spPr>
      <dgm:t>
        <a:bodyPr/>
        <a:lstStyle/>
        <a:p>
          <a:r>
            <a:rPr lang="en-US" sz="2800" smtClean="0">
              <a:latin typeface="Times New Roman" panose="02020603050405020304" pitchFamily="18" charset="0"/>
              <a:cs typeface="Times New Roman" panose="02020603050405020304" pitchFamily="18" charset="0"/>
            </a:rPr>
            <a:t>File scan có xác nhận của lãnh đạo Phòng GDĐT</a:t>
          </a:r>
          <a:endParaRPr lang="en-US" sz="2800"/>
        </a:p>
      </dgm:t>
    </dgm:pt>
    <dgm:pt modelId="{DFB2E613-446F-4C77-84DC-0839D661FA03}" type="parTrans" cxnId="{E2F145C6-A1AE-47A1-8293-EEAE0A9B4576}">
      <dgm:prSet/>
      <dgm:spPr/>
      <dgm:t>
        <a:bodyPr/>
        <a:lstStyle/>
        <a:p>
          <a:endParaRPr lang="en-US" sz="2800"/>
        </a:p>
      </dgm:t>
    </dgm:pt>
    <dgm:pt modelId="{AB379BC6-83C3-4ED2-B213-04A0AA63E3D4}" type="sibTrans" cxnId="{E2F145C6-A1AE-47A1-8293-EEAE0A9B4576}">
      <dgm:prSet/>
      <dgm:spPr/>
      <dgm:t>
        <a:bodyPr/>
        <a:lstStyle/>
        <a:p>
          <a:endParaRPr lang="en-US" sz="2800"/>
        </a:p>
      </dgm:t>
    </dgm:pt>
    <dgm:pt modelId="{993CBB93-E864-4BCF-9AF6-8A604C91614F}">
      <dgm:prSet phldrT="[Text]" custT="1"/>
      <dgm:spPr>
        <a:solidFill>
          <a:schemeClr val="accent4">
            <a:lumMod val="60000"/>
            <a:lumOff val="40000"/>
            <a:alpha val="40000"/>
          </a:schemeClr>
        </a:solidFill>
      </dgm:spPr>
      <dgm:t>
        <a:bodyPr/>
        <a:lstStyle/>
        <a:p>
          <a:r>
            <a:rPr lang="en-US" sz="2800" smtClean="0">
              <a:latin typeface="Times New Roman" panose="02020603050405020304" pitchFamily="18" charset="0"/>
              <a:cs typeface="Times New Roman" panose="02020603050405020304" pitchFamily="18" charset="0"/>
            </a:rPr>
            <a:t>File scan chứng chỉ Tiếng Anh theo mức cộng điểm khuyến khích</a:t>
          </a:r>
          <a:endParaRPr lang="en-US" sz="2800"/>
        </a:p>
      </dgm:t>
    </dgm:pt>
    <dgm:pt modelId="{981B0E41-37D8-4699-9DE2-6FF9E97AD95F}" type="parTrans" cxnId="{56452ABB-332D-4866-9209-8C6F2E92DDE0}">
      <dgm:prSet/>
      <dgm:spPr/>
      <dgm:t>
        <a:bodyPr/>
        <a:lstStyle/>
        <a:p>
          <a:endParaRPr lang="en-US" sz="2800"/>
        </a:p>
      </dgm:t>
    </dgm:pt>
    <dgm:pt modelId="{B03A1B89-6D80-41F6-B1BE-2D5F0E900259}" type="sibTrans" cxnId="{56452ABB-332D-4866-9209-8C6F2E92DDE0}">
      <dgm:prSet/>
      <dgm:spPr/>
      <dgm:t>
        <a:bodyPr/>
        <a:lstStyle/>
        <a:p>
          <a:endParaRPr lang="en-US" sz="2800"/>
        </a:p>
      </dgm:t>
    </dgm:pt>
    <dgm:pt modelId="{A23F3152-10E9-4015-8E1D-5FA7BE284500}" type="pres">
      <dgm:prSet presAssocID="{6B5818BF-CA99-41C2-BC93-3CE5E63C2A0F}" presName="Name0" presStyleCnt="0">
        <dgm:presLayoutVars>
          <dgm:dir/>
          <dgm:resizeHandles val="exact"/>
        </dgm:presLayoutVars>
      </dgm:prSet>
      <dgm:spPr/>
      <dgm:t>
        <a:bodyPr/>
        <a:lstStyle/>
        <a:p>
          <a:endParaRPr lang="en-US"/>
        </a:p>
      </dgm:t>
    </dgm:pt>
    <dgm:pt modelId="{96C4FE1A-1A3F-45F7-8C73-796430B63A97}" type="pres">
      <dgm:prSet presAssocID="{3C835C27-2D7D-4582-B416-A5F5FEEED165}" presName="composite" presStyleCnt="0"/>
      <dgm:spPr/>
    </dgm:pt>
    <dgm:pt modelId="{F9ACF02E-0D3A-41A4-8623-32D89D11A384}" type="pres">
      <dgm:prSet presAssocID="{3C835C27-2D7D-4582-B416-A5F5FEEED165}" presName="rect1" presStyleLbl="trAlignAcc1" presStyleIdx="0" presStyleCnt="3">
        <dgm:presLayoutVars>
          <dgm:bulletEnabled val="1"/>
        </dgm:presLayoutVars>
      </dgm:prSet>
      <dgm:spPr/>
      <dgm:t>
        <a:bodyPr/>
        <a:lstStyle/>
        <a:p>
          <a:endParaRPr lang="en-US"/>
        </a:p>
      </dgm:t>
    </dgm:pt>
    <dgm:pt modelId="{5C83ADD3-1072-43AA-8B33-D4A936E2C73A}" type="pres">
      <dgm:prSet presAssocID="{3C835C27-2D7D-4582-B416-A5F5FEEED165}" presName="rect2" presStyleLbl="fgImgPlace1" presStyleIdx="0" presStyleCnt="3" custScaleX="97552" custScaleY="60557"/>
      <dgm:spPr>
        <a:blipFill>
          <a:blip xmlns:r="http://schemas.openxmlformats.org/officeDocument/2006/relationships" r:embed="rId1"/>
          <a:stretch>
            <a:fillRect t="-14000" b="-14000"/>
          </a:stretch>
        </a:blipFill>
      </dgm:spPr>
      <dgm:t>
        <a:bodyPr/>
        <a:lstStyle/>
        <a:p>
          <a:endParaRPr lang="en-US"/>
        </a:p>
      </dgm:t>
    </dgm:pt>
    <dgm:pt modelId="{B5669A04-E26E-48B7-8F1D-7656684CE912}" type="pres">
      <dgm:prSet presAssocID="{07752F6B-CCE1-410F-A329-B1B1A69BDA1A}" presName="sibTrans" presStyleCnt="0"/>
      <dgm:spPr/>
    </dgm:pt>
    <dgm:pt modelId="{02E1C1EC-4E09-44A9-87C6-F3AA775F2BE8}" type="pres">
      <dgm:prSet presAssocID="{32A4CA02-3974-4C86-9E47-4D4C8FC71060}" presName="composite" presStyleCnt="0"/>
      <dgm:spPr/>
    </dgm:pt>
    <dgm:pt modelId="{81E295CB-DD83-4E8F-BBC0-48596B3E569C}" type="pres">
      <dgm:prSet presAssocID="{32A4CA02-3974-4C86-9E47-4D4C8FC71060}" presName="rect1" presStyleLbl="trAlignAcc1" presStyleIdx="1" presStyleCnt="3" custScaleX="98186">
        <dgm:presLayoutVars>
          <dgm:bulletEnabled val="1"/>
        </dgm:presLayoutVars>
      </dgm:prSet>
      <dgm:spPr/>
      <dgm:t>
        <a:bodyPr/>
        <a:lstStyle/>
        <a:p>
          <a:endParaRPr lang="en-US"/>
        </a:p>
      </dgm:t>
    </dgm:pt>
    <dgm:pt modelId="{B058B980-ECEE-4373-9642-482665943321}" type="pres">
      <dgm:prSet presAssocID="{32A4CA02-3974-4C86-9E47-4D4C8FC71060}" presName="rect2" presStyleLbl="fgImgPlace1" presStyleIdx="1" presStyleCnt="3" custScaleY="64093" custLinFactNeighborY="2968"/>
      <dgm:spPr>
        <a:blipFill>
          <a:blip xmlns:r="http://schemas.openxmlformats.org/officeDocument/2006/relationships" r:embed="rId2"/>
          <a:stretch>
            <a:fillRect t="-14000" b="-14000"/>
          </a:stretch>
        </a:blipFill>
      </dgm:spPr>
    </dgm:pt>
    <dgm:pt modelId="{0A2415DA-56D0-42EA-823F-D766D16AD1E7}" type="pres">
      <dgm:prSet presAssocID="{AB379BC6-83C3-4ED2-B213-04A0AA63E3D4}" presName="sibTrans" presStyleCnt="0"/>
      <dgm:spPr/>
    </dgm:pt>
    <dgm:pt modelId="{22DA02BA-49D1-421E-9ABB-24335EAE11DE}" type="pres">
      <dgm:prSet presAssocID="{993CBB93-E864-4BCF-9AF6-8A604C91614F}" presName="composite" presStyleCnt="0"/>
      <dgm:spPr/>
    </dgm:pt>
    <dgm:pt modelId="{9AB09F50-722E-47E2-83F1-E0CDC068126E}" type="pres">
      <dgm:prSet presAssocID="{993CBB93-E864-4BCF-9AF6-8A604C91614F}" presName="rect1" presStyleLbl="trAlignAcc1" presStyleIdx="2" presStyleCnt="3" custScaleX="133920">
        <dgm:presLayoutVars>
          <dgm:bulletEnabled val="1"/>
        </dgm:presLayoutVars>
      </dgm:prSet>
      <dgm:spPr/>
      <dgm:t>
        <a:bodyPr/>
        <a:lstStyle/>
        <a:p>
          <a:endParaRPr lang="en-US"/>
        </a:p>
      </dgm:t>
    </dgm:pt>
    <dgm:pt modelId="{B1B362A3-82E4-4CCB-9278-3A44115E6A1E}" type="pres">
      <dgm:prSet presAssocID="{993CBB93-E864-4BCF-9AF6-8A604C91614F}" presName="rect2" presStyleLbl="fgImgPlace1" presStyleIdx="2" presStyleCnt="3" custScaleX="92274" custScaleY="55903" custLinFactNeighborX="-97508" custLinFactNeighborY="3291"/>
      <dgm:spPr>
        <a:blipFill>
          <a:blip xmlns:r="http://schemas.openxmlformats.org/officeDocument/2006/relationships" r:embed="rId3"/>
          <a:stretch>
            <a:fillRect t="-14000" b="-14000"/>
          </a:stretch>
        </a:blipFill>
      </dgm:spPr>
    </dgm:pt>
  </dgm:ptLst>
  <dgm:cxnLst>
    <dgm:cxn modelId="{9313C91A-1B1E-4703-A756-7C5450EAF018}" type="presOf" srcId="{32A4CA02-3974-4C86-9E47-4D4C8FC71060}" destId="{81E295CB-DD83-4E8F-BBC0-48596B3E569C}" srcOrd="0" destOrd="0" presId="urn:microsoft.com/office/officeart/2008/layout/PictureStrips"/>
    <dgm:cxn modelId="{56452ABB-332D-4866-9209-8C6F2E92DDE0}" srcId="{6B5818BF-CA99-41C2-BC93-3CE5E63C2A0F}" destId="{993CBB93-E864-4BCF-9AF6-8A604C91614F}" srcOrd="2" destOrd="0" parTransId="{981B0E41-37D8-4699-9DE2-6FF9E97AD95F}" sibTransId="{B03A1B89-6D80-41F6-B1BE-2D5F0E900259}"/>
    <dgm:cxn modelId="{9C349F02-7D0E-432D-82E8-E3B18440B84B}" type="presOf" srcId="{6B5818BF-CA99-41C2-BC93-3CE5E63C2A0F}" destId="{A23F3152-10E9-4015-8E1D-5FA7BE284500}" srcOrd="0" destOrd="0" presId="urn:microsoft.com/office/officeart/2008/layout/PictureStrips"/>
    <dgm:cxn modelId="{76D3228B-F185-4F80-B731-3BD702FACCFC}" type="presOf" srcId="{3C835C27-2D7D-4582-B416-A5F5FEEED165}" destId="{F9ACF02E-0D3A-41A4-8623-32D89D11A384}" srcOrd="0" destOrd="0" presId="urn:microsoft.com/office/officeart/2008/layout/PictureStrips"/>
    <dgm:cxn modelId="{17D3C1C8-6ED0-49A7-AD44-4B960F222D01}" type="presOf" srcId="{993CBB93-E864-4BCF-9AF6-8A604C91614F}" destId="{9AB09F50-722E-47E2-83F1-E0CDC068126E}" srcOrd="0" destOrd="0" presId="urn:microsoft.com/office/officeart/2008/layout/PictureStrips"/>
    <dgm:cxn modelId="{E2F145C6-A1AE-47A1-8293-EEAE0A9B4576}" srcId="{6B5818BF-CA99-41C2-BC93-3CE5E63C2A0F}" destId="{32A4CA02-3974-4C86-9E47-4D4C8FC71060}" srcOrd="1" destOrd="0" parTransId="{DFB2E613-446F-4C77-84DC-0839D661FA03}" sibTransId="{AB379BC6-83C3-4ED2-B213-04A0AA63E3D4}"/>
    <dgm:cxn modelId="{83F02EA1-5017-4F4A-9433-D854B90CA268}" srcId="{6B5818BF-CA99-41C2-BC93-3CE5E63C2A0F}" destId="{3C835C27-2D7D-4582-B416-A5F5FEEED165}" srcOrd="0" destOrd="0" parTransId="{BC1E63C6-22CC-400B-B1EA-BBB603AB7D58}" sibTransId="{07752F6B-CCE1-410F-A329-B1B1A69BDA1A}"/>
    <dgm:cxn modelId="{8CE61D8A-9B1E-4B67-80B0-0F939DEA1DAC}" type="presParOf" srcId="{A23F3152-10E9-4015-8E1D-5FA7BE284500}" destId="{96C4FE1A-1A3F-45F7-8C73-796430B63A97}" srcOrd="0" destOrd="0" presId="urn:microsoft.com/office/officeart/2008/layout/PictureStrips"/>
    <dgm:cxn modelId="{F753135D-F7C1-4CDA-9B54-BFFFC6C5157D}" type="presParOf" srcId="{96C4FE1A-1A3F-45F7-8C73-796430B63A97}" destId="{F9ACF02E-0D3A-41A4-8623-32D89D11A384}" srcOrd="0" destOrd="0" presId="urn:microsoft.com/office/officeart/2008/layout/PictureStrips"/>
    <dgm:cxn modelId="{42A78E65-E70B-4FD2-A93E-8B5ACB62F2C3}" type="presParOf" srcId="{96C4FE1A-1A3F-45F7-8C73-796430B63A97}" destId="{5C83ADD3-1072-43AA-8B33-D4A936E2C73A}" srcOrd="1" destOrd="0" presId="urn:microsoft.com/office/officeart/2008/layout/PictureStrips"/>
    <dgm:cxn modelId="{7F887D95-341B-4AB7-A2F0-DA8BD452E167}" type="presParOf" srcId="{A23F3152-10E9-4015-8E1D-5FA7BE284500}" destId="{B5669A04-E26E-48B7-8F1D-7656684CE912}" srcOrd="1" destOrd="0" presId="urn:microsoft.com/office/officeart/2008/layout/PictureStrips"/>
    <dgm:cxn modelId="{EB1A4AE2-A354-4731-9A38-75464C071D45}" type="presParOf" srcId="{A23F3152-10E9-4015-8E1D-5FA7BE284500}" destId="{02E1C1EC-4E09-44A9-87C6-F3AA775F2BE8}" srcOrd="2" destOrd="0" presId="urn:microsoft.com/office/officeart/2008/layout/PictureStrips"/>
    <dgm:cxn modelId="{65E5C7EC-34DD-4222-9CFB-4C8285059C44}" type="presParOf" srcId="{02E1C1EC-4E09-44A9-87C6-F3AA775F2BE8}" destId="{81E295CB-DD83-4E8F-BBC0-48596B3E569C}" srcOrd="0" destOrd="0" presId="urn:microsoft.com/office/officeart/2008/layout/PictureStrips"/>
    <dgm:cxn modelId="{D07B5595-E1A7-4508-B990-31970E14CDF5}" type="presParOf" srcId="{02E1C1EC-4E09-44A9-87C6-F3AA775F2BE8}" destId="{B058B980-ECEE-4373-9642-482665943321}" srcOrd="1" destOrd="0" presId="urn:microsoft.com/office/officeart/2008/layout/PictureStrips"/>
    <dgm:cxn modelId="{2C9E1CA9-EA00-48F1-A9E9-542B68B940EA}" type="presParOf" srcId="{A23F3152-10E9-4015-8E1D-5FA7BE284500}" destId="{0A2415DA-56D0-42EA-823F-D766D16AD1E7}" srcOrd="3" destOrd="0" presId="urn:microsoft.com/office/officeart/2008/layout/PictureStrips"/>
    <dgm:cxn modelId="{C7BFE20F-AB35-4759-8E3D-C65F6F81BEAA}" type="presParOf" srcId="{A23F3152-10E9-4015-8E1D-5FA7BE284500}" destId="{22DA02BA-49D1-421E-9ABB-24335EAE11DE}" srcOrd="4" destOrd="0" presId="urn:microsoft.com/office/officeart/2008/layout/PictureStrips"/>
    <dgm:cxn modelId="{6DEF9ECA-FA6E-4597-8590-18760FB2013B}" type="presParOf" srcId="{22DA02BA-49D1-421E-9ABB-24335EAE11DE}" destId="{9AB09F50-722E-47E2-83F1-E0CDC068126E}" srcOrd="0" destOrd="0" presId="urn:microsoft.com/office/officeart/2008/layout/PictureStrips"/>
    <dgm:cxn modelId="{EC9BE98B-6965-4293-80BF-6CFF35AEDA5A}" type="presParOf" srcId="{22DA02BA-49D1-421E-9ABB-24335EAE11DE}" destId="{B1B362A3-82E4-4CCB-9278-3A44115E6A1E}"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2A25ED3-94ED-49E1-A702-A82E408EFD74}"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4D882060-5706-47BF-BD6A-AD61F1BBEF98}">
      <dgm:prSet phldrT="[Text]"/>
      <dgm:spPr/>
      <dgm:t>
        <a:bodyPr/>
        <a:lstStyle/>
        <a:p>
          <a:r>
            <a:rPr lang="en-US" b="1" smtClean="0">
              <a:latin typeface="Times New Roman" panose="02020603050405020304" pitchFamily="18" charset="0"/>
              <a:cs typeface="Times New Roman" panose="02020603050405020304" pitchFamily="18" charset="0"/>
            </a:rPr>
            <a:t>Đối tượng chính sách</a:t>
          </a:r>
          <a:br>
            <a:rPr lang="en-US" b="1" smtClean="0">
              <a:latin typeface="Times New Roman" panose="02020603050405020304" pitchFamily="18" charset="0"/>
              <a:cs typeface="Times New Roman" panose="02020603050405020304" pitchFamily="18" charset="0"/>
            </a:rPr>
          </a:br>
          <a:r>
            <a:rPr lang="en-US" b="1" smtClean="0">
              <a:latin typeface="Times New Roman" panose="02020603050405020304" pitchFamily="18" charset="0"/>
              <a:cs typeface="Times New Roman" panose="02020603050405020304" pitchFamily="18" charset="0"/>
            </a:rPr>
            <a:t>(con TB, BB,…)</a:t>
          </a:r>
          <a:endParaRPr lang="en-US" b="1">
            <a:latin typeface="Times New Roman" panose="02020603050405020304" pitchFamily="18" charset="0"/>
            <a:cs typeface="Times New Roman" panose="02020603050405020304" pitchFamily="18" charset="0"/>
          </a:endParaRPr>
        </a:p>
      </dgm:t>
    </dgm:pt>
    <dgm:pt modelId="{FED8657B-FFB9-4527-B9CE-7BB7320D5859}" type="parTrans" cxnId="{E075AAA9-3F63-47A3-8400-A1DD65840A24}">
      <dgm:prSet/>
      <dgm:spPr/>
      <dgm:t>
        <a:bodyPr/>
        <a:lstStyle/>
        <a:p>
          <a:endParaRPr lang="en-US" b="1">
            <a:latin typeface="Times New Roman" panose="02020603050405020304" pitchFamily="18" charset="0"/>
            <a:cs typeface="Times New Roman" panose="02020603050405020304" pitchFamily="18" charset="0"/>
          </a:endParaRPr>
        </a:p>
      </dgm:t>
    </dgm:pt>
    <dgm:pt modelId="{52536423-652F-42E9-A20A-DBC4B6CFDB74}" type="sibTrans" cxnId="{E075AAA9-3F63-47A3-8400-A1DD65840A24}">
      <dgm:prSet/>
      <dgm:spPr/>
      <dgm:t>
        <a:bodyPr/>
        <a:lstStyle/>
        <a:p>
          <a:endParaRPr lang="en-US" b="1">
            <a:latin typeface="Times New Roman" panose="02020603050405020304" pitchFamily="18" charset="0"/>
            <a:cs typeface="Times New Roman" panose="02020603050405020304" pitchFamily="18" charset="0"/>
          </a:endParaRPr>
        </a:p>
      </dgm:t>
    </dgm:pt>
    <dgm:pt modelId="{2E37E8B2-236B-4891-AEEE-D3066359DED7}">
      <dgm:prSet phldrT="[Text]"/>
      <dgm:spPr/>
      <dgm:t>
        <a:bodyPr/>
        <a:lstStyle/>
        <a:p>
          <a:r>
            <a:rPr lang="en-US" b="1" smtClean="0">
              <a:latin typeface="Times New Roman" panose="02020603050405020304" pitchFamily="18" charset="0"/>
              <a:cs typeface="Times New Roman" panose="02020603050405020304" pitchFamily="18" charset="0"/>
            </a:rPr>
            <a:t>GCN do cơ quan có thẩm quyền cấp</a:t>
          </a:r>
          <a:endParaRPr lang="en-US" b="1">
            <a:latin typeface="Times New Roman" panose="02020603050405020304" pitchFamily="18" charset="0"/>
            <a:cs typeface="Times New Roman" panose="02020603050405020304" pitchFamily="18" charset="0"/>
          </a:endParaRPr>
        </a:p>
      </dgm:t>
    </dgm:pt>
    <dgm:pt modelId="{62472A17-2B81-4B92-B8D3-95A5B1DAACC1}" type="parTrans" cxnId="{C44FECF6-3755-4396-B907-AE3D0E080BD8}">
      <dgm:prSet/>
      <dgm:spPr/>
      <dgm:t>
        <a:bodyPr/>
        <a:lstStyle/>
        <a:p>
          <a:endParaRPr lang="en-US" b="1">
            <a:latin typeface="Times New Roman" panose="02020603050405020304" pitchFamily="18" charset="0"/>
            <a:cs typeface="Times New Roman" panose="02020603050405020304" pitchFamily="18" charset="0"/>
          </a:endParaRPr>
        </a:p>
      </dgm:t>
    </dgm:pt>
    <dgm:pt modelId="{E5857982-1944-400E-A87B-71F03C649A4A}" type="sibTrans" cxnId="{C44FECF6-3755-4396-B907-AE3D0E080BD8}">
      <dgm:prSet/>
      <dgm:spPr/>
      <dgm:t>
        <a:bodyPr/>
        <a:lstStyle/>
        <a:p>
          <a:endParaRPr lang="en-US" b="1">
            <a:latin typeface="Times New Roman" panose="02020603050405020304" pitchFamily="18" charset="0"/>
            <a:cs typeface="Times New Roman" panose="02020603050405020304" pitchFamily="18" charset="0"/>
          </a:endParaRPr>
        </a:p>
      </dgm:t>
    </dgm:pt>
    <dgm:pt modelId="{08A8BCAE-1353-4BBA-B115-FE84736C4598}">
      <dgm:prSet phldrT="[Text]"/>
      <dgm:spPr/>
      <dgm:t>
        <a:bodyPr/>
        <a:lstStyle/>
        <a:p>
          <a:r>
            <a:rPr lang="en-US" b="1" smtClean="0">
              <a:latin typeface="Times New Roman" panose="02020603050405020304" pitchFamily="18" charset="0"/>
              <a:cs typeface="Times New Roman" panose="02020603050405020304" pitchFamily="18" charset="0"/>
            </a:rPr>
            <a:t>Đối tượng (hoặc có cha mẹ) là người dân tộc</a:t>
          </a:r>
          <a:endParaRPr lang="en-US" b="1">
            <a:latin typeface="Times New Roman" panose="02020603050405020304" pitchFamily="18" charset="0"/>
            <a:cs typeface="Times New Roman" panose="02020603050405020304" pitchFamily="18" charset="0"/>
          </a:endParaRPr>
        </a:p>
      </dgm:t>
    </dgm:pt>
    <dgm:pt modelId="{7C3B67B3-70A9-4854-8896-82372A2BD738}" type="parTrans" cxnId="{69B8ECAF-E749-4D47-BCC8-1A7B67BBECB2}">
      <dgm:prSet/>
      <dgm:spPr/>
      <dgm:t>
        <a:bodyPr/>
        <a:lstStyle/>
        <a:p>
          <a:endParaRPr lang="en-US" b="1">
            <a:latin typeface="Times New Roman" panose="02020603050405020304" pitchFamily="18" charset="0"/>
            <a:cs typeface="Times New Roman" panose="02020603050405020304" pitchFamily="18" charset="0"/>
          </a:endParaRPr>
        </a:p>
      </dgm:t>
    </dgm:pt>
    <dgm:pt modelId="{08CAB0AF-3E78-49DF-BC42-8CA89EE2FC85}" type="sibTrans" cxnId="{69B8ECAF-E749-4D47-BCC8-1A7B67BBECB2}">
      <dgm:prSet/>
      <dgm:spPr/>
      <dgm:t>
        <a:bodyPr/>
        <a:lstStyle/>
        <a:p>
          <a:endParaRPr lang="en-US" b="1">
            <a:latin typeface="Times New Roman" panose="02020603050405020304" pitchFamily="18" charset="0"/>
            <a:cs typeface="Times New Roman" panose="02020603050405020304" pitchFamily="18" charset="0"/>
          </a:endParaRPr>
        </a:p>
      </dgm:t>
    </dgm:pt>
    <dgm:pt modelId="{DE2D943A-403B-47F8-88AB-A69F900C2EA3}">
      <dgm:prSet phldrT="[Text]"/>
      <dgm:spPr/>
      <dgm:t>
        <a:bodyPr/>
        <a:lstStyle/>
        <a:p>
          <a:r>
            <a:rPr lang="en-US" b="1" smtClean="0">
              <a:latin typeface="Times New Roman" panose="02020603050405020304" pitchFamily="18" charset="0"/>
              <a:cs typeface="Times New Roman" panose="02020603050405020304" pitchFamily="18" charset="0"/>
            </a:rPr>
            <a:t>Bản sao Giấy khai sinh của học sinh</a:t>
          </a:r>
          <a:endParaRPr lang="en-US" b="1">
            <a:latin typeface="Times New Roman" panose="02020603050405020304" pitchFamily="18" charset="0"/>
            <a:cs typeface="Times New Roman" panose="02020603050405020304" pitchFamily="18" charset="0"/>
          </a:endParaRPr>
        </a:p>
      </dgm:t>
    </dgm:pt>
    <dgm:pt modelId="{D7D95BB5-8E76-42AD-9841-B2FE063D3E08}" type="parTrans" cxnId="{D4AE70E5-E60E-4867-BEEB-C89CC4C7671C}">
      <dgm:prSet/>
      <dgm:spPr/>
      <dgm:t>
        <a:bodyPr/>
        <a:lstStyle/>
        <a:p>
          <a:endParaRPr lang="en-US" b="1">
            <a:latin typeface="Times New Roman" panose="02020603050405020304" pitchFamily="18" charset="0"/>
            <a:cs typeface="Times New Roman" panose="02020603050405020304" pitchFamily="18" charset="0"/>
          </a:endParaRPr>
        </a:p>
      </dgm:t>
    </dgm:pt>
    <dgm:pt modelId="{FE519E47-3390-43E2-A583-51E045103428}" type="sibTrans" cxnId="{D4AE70E5-E60E-4867-BEEB-C89CC4C7671C}">
      <dgm:prSet/>
      <dgm:spPr/>
      <dgm:t>
        <a:bodyPr/>
        <a:lstStyle/>
        <a:p>
          <a:endParaRPr lang="en-US" b="1">
            <a:latin typeface="Times New Roman" panose="02020603050405020304" pitchFamily="18" charset="0"/>
            <a:cs typeface="Times New Roman" panose="02020603050405020304" pitchFamily="18" charset="0"/>
          </a:endParaRPr>
        </a:p>
      </dgm:t>
    </dgm:pt>
    <dgm:pt modelId="{A41F9186-2529-4D1E-9ABE-DA071D816D89}" type="pres">
      <dgm:prSet presAssocID="{22A25ED3-94ED-49E1-A702-A82E408EFD74}" presName="Name0" presStyleCnt="0">
        <dgm:presLayoutVars>
          <dgm:dir/>
          <dgm:animLvl val="lvl"/>
          <dgm:resizeHandles val="exact"/>
        </dgm:presLayoutVars>
      </dgm:prSet>
      <dgm:spPr/>
      <dgm:t>
        <a:bodyPr/>
        <a:lstStyle/>
        <a:p>
          <a:endParaRPr lang="en-US"/>
        </a:p>
      </dgm:t>
    </dgm:pt>
    <dgm:pt modelId="{14BD919A-B936-4230-AE28-26D74AE172AB}" type="pres">
      <dgm:prSet presAssocID="{4D882060-5706-47BF-BD6A-AD61F1BBEF98}" presName="composite" presStyleCnt="0"/>
      <dgm:spPr/>
    </dgm:pt>
    <dgm:pt modelId="{3D4F0C9D-238C-4BF6-9128-FF99C5C54F74}" type="pres">
      <dgm:prSet presAssocID="{4D882060-5706-47BF-BD6A-AD61F1BBEF98}" presName="parTx" presStyleLbl="alignNode1" presStyleIdx="0" presStyleCnt="2">
        <dgm:presLayoutVars>
          <dgm:chMax val="0"/>
          <dgm:chPref val="0"/>
          <dgm:bulletEnabled val="1"/>
        </dgm:presLayoutVars>
      </dgm:prSet>
      <dgm:spPr/>
      <dgm:t>
        <a:bodyPr/>
        <a:lstStyle/>
        <a:p>
          <a:endParaRPr lang="en-US"/>
        </a:p>
      </dgm:t>
    </dgm:pt>
    <dgm:pt modelId="{76E08DBA-512B-426F-9116-01F6F250DFF1}" type="pres">
      <dgm:prSet presAssocID="{4D882060-5706-47BF-BD6A-AD61F1BBEF98}" presName="desTx" presStyleLbl="alignAccFollowNode1" presStyleIdx="0" presStyleCnt="2">
        <dgm:presLayoutVars>
          <dgm:bulletEnabled val="1"/>
        </dgm:presLayoutVars>
      </dgm:prSet>
      <dgm:spPr/>
      <dgm:t>
        <a:bodyPr/>
        <a:lstStyle/>
        <a:p>
          <a:endParaRPr lang="en-US"/>
        </a:p>
      </dgm:t>
    </dgm:pt>
    <dgm:pt modelId="{37A93F2C-926B-4C40-AC18-5B09DFAF4F98}" type="pres">
      <dgm:prSet presAssocID="{52536423-652F-42E9-A20A-DBC4B6CFDB74}" presName="space" presStyleCnt="0"/>
      <dgm:spPr/>
    </dgm:pt>
    <dgm:pt modelId="{9C1E30D9-15CB-4B78-A047-894827BEE58C}" type="pres">
      <dgm:prSet presAssocID="{08A8BCAE-1353-4BBA-B115-FE84736C4598}" presName="composite" presStyleCnt="0"/>
      <dgm:spPr/>
    </dgm:pt>
    <dgm:pt modelId="{73627972-A959-4D9C-A273-9B66321FAE50}" type="pres">
      <dgm:prSet presAssocID="{08A8BCAE-1353-4BBA-B115-FE84736C4598}" presName="parTx" presStyleLbl="alignNode1" presStyleIdx="1" presStyleCnt="2">
        <dgm:presLayoutVars>
          <dgm:chMax val="0"/>
          <dgm:chPref val="0"/>
          <dgm:bulletEnabled val="1"/>
        </dgm:presLayoutVars>
      </dgm:prSet>
      <dgm:spPr/>
      <dgm:t>
        <a:bodyPr/>
        <a:lstStyle/>
        <a:p>
          <a:endParaRPr lang="en-US"/>
        </a:p>
      </dgm:t>
    </dgm:pt>
    <dgm:pt modelId="{AB061A6F-83E3-4E35-AEA6-0711E976B0E8}" type="pres">
      <dgm:prSet presAssocID="{08A8BCAE-1353-4BBA-B115-FE84736C4598}" presName="desTx" presStyleLbl="alignAccFollowNode1" presStyleIdx="1" presStyleCnt="2">
        <dgm:presLayoutVars>
          <dgm:bulletEnabled val="1"/>
        </dgm:presLayoutVars>
      </dgm:prSet>
      <dgm:spPr/>
      <dgm:t>
        <a:bodyPr/>
        <a:lstStyle/>
        <a:p>
          <a:endParaRPr lang="en-US"/>
        </a:p>
      </dgm:t>
    </dgm:pt>
  </dgm:ptLst>
  <dgm:cxnLst>
    <dgm:cxn modelId="{0B05ED57-9501-472F-979B-57D3ED85572A}" type="presOf" srcId="{22A25ED3-94ED-49E1-A702-A82E408EFD74}" destId="{A41F9186-2529-4D1E-9ABE-DA071D816D89}" srcOrd="0" destOrd="0" presId="urn:microsoft.com/office/officeart/2005/8/layout/hList1"/>
    <dgm:cxn modelId="{C44FECF6-3755-4396-B907-AE3D0E080BD8}" srcId="{4D882060-5706-47BF-BD6A-AD61F1BBEF98}" destId="{2E37E8B2-236B-4891-AEEE-D3066359DED7}" srcOrd="0" destOrd="0" parTransId="{62472A17-2B81-4B92-B8D3-95A5B1DAACC1}" sibTransId="{E5857982-1944-400E-A87B-71F03C649A4A}"/>
    <dgm:cxn modelId="{B7733A8E-487A-4B6B-8B83-4E401432B8B8}" type="presOf" srcId="{08A8BCAE-1353-4BBA-B115-FE84736C4598}" destId="{73627972-A959-4D9C-A273-9B66321FAE50}" srcOrd="0" destOrd="0" presId="urn:microsoft.com/office/officeart/2005/8/layout/hList1"/>
    <dgm:cxn modelId="{C0202D02-5E9D-4068-BD88-6C07A2F367EB}" type="presOf" srcId="{4D882060-5706-47BF-BD6A-AD61F1BBEF98}" destId="{3D4F0C9D-238C-4BF6-9128-FF99C5C54F74}" srcOrd="0" destOrd="0" presId="urn:microsoft.com/office/officeart/2005/8/layout/hList1"/>
    <dgm:cxn modelId="{69B8ECAF-E749-4D47-BCC8-1A7B67BBECB2}" srcId="{22A25ED3-94ED-49E1-A702-A82E408EFD74}" destId="{08A8BCAE-1353-4BBA-B115-FE84736C4598}" srcOrd="1" destOrd="0" parTransId="{7C3B67B3-70A9-4854-8896-82372A2BD738}" sibTransId="{08CAB0AF-3E78-49DF-BC42-8CA89EE2FC85}"/>
    <dgm:cxn modelId="{EA8663DB-CBC5-442C-AAD3-33682DDB345B}" type="presOf" srcId="{DE2D943A-403B-47F8-88AB-A69F900C2EA3}" destId="{AB061A6F-83E3-4E35-AEA6-0711E976B0E8}" srcOrd="0" destOrd="0" presId="urn:microsoft.com/office/officeart/2005/8/layout/hList1"/>
    <dgm:cxn modelId="{D4AE70E5-E60E-4867-BEEB-C89CC4C7671C}" srcId="{08A8BCAE-1353-4BBA-B115-FE84736C4598}" destId="{DE2D943A-403B-47F8-88AB-A69F900C2EA3}" srcOrd="0" destOrd="0" parTransId="{D7D95BB5-8E76-42AD-9841-B2FE063D3E08}" sibTransId="{FE519E47-3390-43E2-A583-51E045103428}"/>
    <dgm:cxn modelId="{E075AAA9-3F63-47A3-8400-A1DD65840A24}" srcId="{22A25ED3-94ED-49E1-A702-A82E408EFD74}" destId="{4D882060-5706-47BF-BD6A-AD61F1BBEF98}" srcOrd="0" destOrd="0" parTransId="{FED8657B-FFB9-4527-B9CE-7BB7320D5859}" sibTransId="{52536423-652F-42E9-A20A-DBC4B6CFDB74}"/>
    <dgm:cxn modelId="{63515B67-101E-4E0D-8966-4F562C237596}" type="presOf" srcId="{2E37E8B2-236B-4891-AEEE-D3066359DED7}" destId="{76E08DBA-512B-426F-9116-01F6F250DFF1}" srcOrd="0" destOrd="0" presId="urn:microsoft.com/office/officeart/2005/8/layout/hList1"/>
    <dgm:cxn modelId="{4284BE5D-CC04-4B79-B8A0-9B30BB801A56}" type="presParOf" srcId="{A41F9186-2529-4D1E-9ABE-DA071D816D89}" destId="{14BD919A-B936-4230-AE28-26D74AE172AB}" srcOrd="0" destOrd="0" presId="urn:microsoft.com/office/officeart/2005/8/layout/hList1"/>
    <dgm:cxn modelId="{81595244-5B73-4F4A-95C1-46E78A487D8A}" type="presParOf" srcId="{14BD919A-B936-4230-AE28-26D74AE172AB}" destId="{3D4F0C9D-238C-4BF6-9128-FF99C5C54F74}" srcOrd="0" destOrd="0" presId="urn:microsoft.com/office/officeart/2005/8/layout/hList1"/>
    <dgm:cxn modelId="{8EE21A1F-59F6-41A8-9313-FE1449ED9D11}" type="presParOf" srcId="{14BD919A-B936-4230-AE28-26D74AE172AB}" destId="{76E08DBA-512B-426F-9116-01F6F250DFF1}" srcOrd="1" destOrd="0" presId="urn:microsoft.com/office/officeart/2005/8/layout/hList1"/>
    <dgm:cxn modelId="{3159C54E-30BE-4A9D-80EC-036C047F4DE8}" type="presParOf" srcId="{A41F9186-2529-4D1E-9ABE-DA071D816D89}" destId="{37A93F2C-926B-4C40-AC18-5B09DFAF4F98}" srcOrd="1" destOrd="0" presId="urn:microsoft.com/office/officeart/2005/8/layout/hList1"/>
    <dgm:cxn modelId="{14B3FE4E-A5BC-404E-B13C-7047EBEDAA05}" type="presParOf" srcId="{A41F9186-2529-4D1E-9ABE-DA071D816D89}" destId="{9C1E30D9-15CB-4B78-A047-894827BEE58C}" srcOrd="2" destOrd="0" presId="urn:microsoft.com/office/officeart/2005/8/layout/hList1"/>
    <dgm:cxn modelId="{0B2C1FE7-B3DA-45DF-B85D-9A9C5D266142}" type="presParOf" srcId="{9C1E30D9-15CB-4B78-A047-894827BEE58C}" destId="{73627972-A959-4D9C-A273-9B66321FAE50}" srcOrd="0" destOrd="0" presId="urn:microsoft.com/office/officeart/2005/8/layout/hList1"/>
    <dgm:cxn modelId="{0B4C32C2-C8ED-4BB4-9BA9-5EA6D406E0FE}" type="presParOf" srcId="{9C1E30D9-15CB-4B78-A047-894827BEE58C}" destId="{AB061A6F-83E3-4E35-AEA6-0711E976B0E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507EF54-BECE-4A2F-9698-5882449BCD15}" type="doc">
      <dgm:prSet loTypeId="urn:microsoft.com/office/officeart/2005/8/layout/pList2" loCatId="list" qsTypeId="urn:microsoft.com/office/officeart/2005/8/quickstyle/simple1" qsCatId="simple" csTypeId="urn:microsoft.com/office/officeart/2005/8/colors/colorful1" csCatId="colorful" phldr="1"/>
      <dgm:spPr/>
      <dgm:t>
        <a:bodyPr/>
        <a:lstStyle/>
        <a:p>
          <a:endParaRPr lang="en-US"/>
        </a:p>
      </dgm:t>
    </dgm:pt>
    <dgm:pt modelId="{AC1A3138-82FE-47C3-BD31-604BBCE21A0E}">
      <dgm:prSet phldrT="[Text]" custT="1"/>
      <dgm:spPr/>
      <dgm:t>
        <a:bodyPr/>
        <a:lstStyle/>
        <a:p>
          <a:pPr algn="just"/>
          <a:r>
            <a:rPr lang="en-US" sz="2200" smtClean="0">
              <a:latin typeface="Times New Roman" panose="02020603050405020304" pitchFamily="18" charset="0"/>
              <a:cs typeface="Times New Roman" panose="02020603050405020304" pitchFamily="18" charset="0"/>
            </a:rPr>
            <a:t>- Không tổ chức tuyển sinh lớp không chuyên trong Trường chuyên</a:t>
          </a:r>
        </a:p>
        <a:p>
          <a:pPr algn="just"/>
          <a:r>
            <a:rPr lang="en-US" sz="2200" smtClean="0">
              <a:latin typeface="Times New Roman" panose="02020603050405020304" pitchFamily="18" charset="0"/>
              <a:cs typeface="Times New Roman" panose="02020603050405020304" pitchFamily="18" charset="0"/>
            </a:rPr>
            <a:t>- Kiểm tra thật chính xác các hồ sơ minh chứng đối tượng ưu tiên, khuyến khích. </a:t>
          </a:r>
        </a:p>
        <a:p>
          <a:pPr algn="just"/>
          <a:r>
            <a:rPr lang="en-US" sz="2200" smtClean="0">
              <a:latin typeface="Times New Roman" panose="02020603050405020304" pitchFamily="18" charset="0"/>
              <a:cs typeface="Times New Roman" panose="02020603050405020304" pitchFamily="18" charset="0"/>
            </a:rPr>
            <a:t>- Sau khi nhập liệu phải có bước rà soát hồ sơ trước khi gửi dữ liệu về Sở GDĐT </a:t>
          </a:r>
          <a:endParaRPr lang="en-US" sz="2200"/>
        </a:p>
      </dgm:t>
    </dgm:pt>
    <dgm:pt modelId="{FF613E96-8B66-4BCB-A8C3-7ED4F225FE38}" type="parTrans" cxnId="{2466FF7C-9440-47FE-BE9A-1DC79DBB1B70}">
      <dgm:prSet/>
      <dgm:spPr/>
      <dgm:t>
        <a:bodyPr/>
        <a:lstStyle/>
        <a:p>
          <a:endParaRPr lang="en-US"/>
        </a:p>
      </dgm:t>
    </dgm:pt>
    <dgm:pt modelId="{3B515C40-EDC7-4465-8773-1FFB828B6C6B}" type="sibTrans" cxnId="{2466FF7C-9440-47FE-BE9A-1DC79DBB1B70}">
      <dgm:prSet/>
      <dgm:spPr/>
      <dgm:t>
        <a:bodyPr/>
        <a:lstStyle/>
        <a:p>
          <a:endParaRPr lang="en-US"/>
        </a:p>
      </dgm:t>
    </dgm:pt>
    <dgm:pt modelId="{85DCB77A-9B80-4242-97D5-903BD61E4E03}">
      <dgm:prSet phldrT="[Text]" custT="1"/>
      <dgm:spPr/>
      <dgm:t>
        <a:bodyPr/>
        <a:lstStyle/>
        <a:p>
          <a:pPr algn="just"/>
          <a:r>
            <a:rPr lang="en-US" sz="2200" smtClean="0">
              <a:latin typeface="Times New Roman" panose="02020603050405020304" pitchFamily="18" charset="0"/>
              <a:cs typeface="Times New Roman" panose="02020603050405020304" pitchFamily="18" charset="0"/>
            </a:rPr>
            <a:t>- Chỉ đạo các Trường THCS thực hiện việc rà soát hồ sơ học sinh lớp 9, xét công nhận tốt nghiệp THCS và cấp GCN TN tạm thời đúng thời gian quy định đảm bảo thông tin trong việc in bằng TN THCS và đăng ký dự thi tuyển sinh vào lớp 10.</a:t>
          </a:r>
          <a:endParaRPr lang="en-US" sz="2200"/>
        </a:p>
      </dgm:t>
    </dgm:pt>
    <dgm:pt modelId="{1DACB36A-386F-46A1-A3D7-22AE8099F9F9}" type="parTrans" cxnId="{9384548F-AE69-4ED8-9AA1-6EBEA90EFDBE}">
      <dgm:prSet/>
      <dgm:spPr/>
      <dgm:t>
        <a:bodyPr/>
        <a:lstStyle/>
        <a:p>
          <a:endParaRPr lang="en-US"/>
        </a:p>
      </dgm:t>
    </dgm:pt>
    <dgm:pt modelId="{2843FD9F-E535-4C18-9018-483F359054E2}" type="sibTrans" cxnId="{9384548F-AE69-4ED8-9AA1-6EBEA90EFDBE}">
      <dgm:prSet/>
      <dgm:spPr/>
      <dgm:t>
        <a:bodyPr/>
        <a:lstStyle/>
        <a:p>
          <a:endParaRPr lang="en-US"/>
        </a:p>
      </dgm:t>
    </dgm:pt>
    <dgm:pt modelId="{594DB604-F568-45BF-9783-57F273A2228D}">
      <dgm:prSet phldrT="[Text]" custT="1"/>
      <dgm:spPr>
        <a:solidFill>
          <a:schemeClr val="accent4">
            <a:lumMod val="75000"/>
          </a:schemeClr>
        </a:solidFill>
      </dgm:spPr>
      <dgm:t>
        <a:bodyPr/>
        <a:lstStyle/>
        <a:p>
          <a:pPr algn="just"/>
          <a:r>
            <a:rPr lang="en-US" sz="2600" b="1" smtClean="0">
              <a:solidFill>
                <a:schemeClr val="bg1"/>
              </a:solidFill>
              <a:latin typeface="Times New Roman" panose="02020603050405020304" pitchFamily="18" charset="0"/>
              <a:cs typeface="Times New Roman" panose="02020603050405020304" pitchFamily="18" charset="0"/>
            </a:rPr>
            <a:t>- </a:t>
          </a:r>
          <a:r>
            <a:rPr lang="en-US" sz="2200" b="0" smtClean="0">
              <a:solidFill>
                <a:schemeClr val="bg1"/>
              </a:solidFill>
              <a:latin typeface="Times New Roman" panose="02020603050405020304" pitchFamily="18" charset="0"/>
              <a:cs typeface="Times New Roman" panose="02020603050405020304" pitchFamily="18" charset="0"/>
            </a:rPr>
            <a:t>Khẩn trương rà soát hồ sơ học sinh lớp 9 năm học 2022-2003</a:t>
          </a:r>
        </a:p>
        <a:p>
          <a:pPr algn="just"/>
          <a:r>
            <a:rPr lang="en-US" sz="2200" b="0" smtClean="0">
              <a:solidFill>
                <a:schemeClr val="bg1"/>
              </a:solidFill>
              <a:latin typeface="Times New Roman" panose="02020603050405020304" pitchFamily="18" charset="0"/>
              <a:cs typeface="Times New Roman" panose="02020603050405020304" pitchFamily="18" charset="0"/>
            </a:rPr>
            <a:t>- Chịu trách nhiệm trong việc hướng dẫn học sinh thực hiện hồ sơ đkxt thẳng</a:t>
          </a:r>
        </a:p>
        <a:p>
          <a:pPr algn="just"/>
          <a:r>
            <a:rPr lang="en-US" sz="2200" b="0" smtClean="0">
              <a:solidFill>
                <a:schemeClr val="bg1"/>
              </a:solidFill>
              <a:latin typeface="Times New Roman" panose="02020603050405020304" pitchFamily="18" charset="0"/>
              <a:cs typeface="Times New Roman" panose="02020603050405020304" pitchFamily="18" charset="0"/>
            </a:rPr>
            <a:t>- Thông báo về hồ sơ đkdt và thời gian đkdt Kỳ thi cho học sinh</a:t>
          </a:r>
          <a:endParaRPr lang="en-US" sz="2200" b="0">
            <a:solidFill>
              <a:schemeClr val="bg1"/>
            </a:solidFill>
          </a:endParaRPr>
        </a:p>
      </dgm:t>
    </dgm:pt>
    <dgm:pt modelId="{2B086473-2DB4-4834-8B24-5D91F14F27C5}" type="parTrans" cxnId="{174AA85F-0DB3-41A2-B236-51B7E5E29A41}">
      <dgm:prSet/>
      <dgm:spPr/>
      <dgm:t>
        <a:bodyPr/>
        <a:lstStyle/>
        <a:p>
          <a:endParaRPr lang="en-US"/>
        </a:p>
      </dgm:t>
    </dgm:pt>
    <dgm:pt modelId="{D44AA7C8-86F6-48FB-B0DE-27CEFE4C56E3}" type="sibTrans" cxnId="{174AA85F-0DB3-41A2-B236-51B7E5E29A41}">
      <dgm:prSet/>
      <dgm:spPr/>
      <dgm:t>
        <a:bodyPr/>
        <a:lstStyle/>
        <a:p>
          <a:endParaRPr lang="en-US"/>
        </a:p>
      </dgm:t>
    </dgm:pt>
    <dgm:pt modelId="{0B416928-1716-480A-AEB1-FC038BA68B0C}" type="pres">
      <dgm:prSet presAssocID="{1507EF54-BECE-4A2F-9698-5882449BCD15}" presName="Name0" presStyleCnt="0">
        <dgm:presLayoutVars>
          <dgm:dir/>
          <dgm:resizeHandles val="exact"/>
        </dgm:presLayoutVars>
      </dgm:prSet>
      <dgm:spPr/>
      <dgm:t>
        <a:bodyPr/>
        <a:lstStyle/>
        <a:p>
          <a:endParaRPr lang="en-US"/>
        </a:p>
      </dgm:t>
    </dgm:pt>
    <dgm:pt modelId="{58CA4786-3725-4964-AA26-1C55B6D416BB}" type="pres">
      <dgm:prSet presAssocID="{1507EF54-BECE-4A2F-9698-5882449BCD15}" presName="bkgdShp" presStyleLbl="alignAccFollowNode1" presStyleIdx="0" presStyleCnt="1" custScaleY="50894" custLinFactNeighborY="-7848"/>
      <dgm:spPr/>
    </dgm:pt>
    <dgm:pt modelId="{3E353210-D339-42EC-92C3-684FA69B593D}" type="pres">
      <dgm:prSet presAssocID="{1507EF54-BECE-4A2F-9698-5882449BCD15}" presName="linComp" presStyleCnt="0"/>
      <dgm:spPr/>
    </dgm:pt>
    <dgm:pt modelId="{56296A1E-D904-459C-B280-C82D88F92C9C}" type="pres">
      <dgm:prSet presAssocID="{AC1A3138-82FE-47C3-BD31-604BBCE21A0E}" presName="compNode" presStyleCnt="0"/>
      <dgm:spPr/>
    </dgm:pt>
    <dgm:pt modelId="{94AB958B-2DF0-4F99-BA56-D1C061D67C95}" type="pres">
      <dgm:prSet presAssocID="{AC1A3138-82FE-47C3-BD31-604BBCE21A0E}" presName="node" presStyleLbl="node1" presStyleIdx="0" presStyleCnt="3" custScaleX="134053" custScaleY="129026" custLinFactNeighborX="-21875" custLinFactNeighborY="-34">
        <dgm:presLayoutVars>
          <dgm:bulletEnabled val="1"/>
        </dgm:presLayoutVars>
      </dgm:prSet>
      <dgm:spPr/>
      <dgm:t>
        <a:bodyPr/>
        <a:lstStyle/>
        <a:p>
          <a:endParaRPr lang="en-US"/>
        </a:p>
      </dgm:t>
    </dgm:pt>
    <dgm:pt modelId="{3E550A7F-2499-44E5-9198-61B921032511}" type="pres">
      <dgm:prSet presAssocID="{AC1A3138-82FE-47C3-BD31-604BBCE21A0E}" presName="invisiNode" presStyleLbl="node1" presStyleIdx="0" presStyleCnt="3"/>
      <dgm:spPr/>
    </dgm:pt>
    <dgm:pt modelId="{92937602-489A-4FAE-8424-11502E64C466}" type="pres">
      <dgm:prSet presAssocID="{AC1A3138-82FE-47C3-BD31-604BBCE21A0E}" presName="imagNode" presStyleLbl="fgImgPlace1" presStyleIdx="0" presStyleCnt="3" custScaleX="36532" custScaleY="41369" custLinFactNeighborX="-11480" custLinFactNeighborY="-1657"/>
      <dgm:spPr>
        <a:prstGeom prst="flowChartProcess">
          <a:avLst/>
        </a:prstGeom>
        <a:blipFill>
          <a:blip xmlns:r="http://schemas.openxmlformats.org/officeDocument/2006/relationships" r:embed="rId1"/>
          <a:stretch>
            <a:fillRect/>
          </a:stretch>
        </a:blipFill>
      </dgm:spPr>
    </dgm:pt>
    <dgm:pt modelId="{1B967002-C406-4264-866C-CEFAD4CB8F11}" type="pres">
      <dgm:prSet presAssocID="{3B515C40-EDC7-4465-8773-1FFB828B6C6B}" presName="sibTrans" presStyleLbl="sibTrans2D1" presStyleIdx="0" presStyleCnt="0"/>
      <dgm:spPr/>
      <dgm:t>
        <a:bodyPr/>
        <a:lstStyle/>
        <a:p>
          <a:endParaRPr lang="en-US"/>
        </a:p>
      </dgm:t>
    </dgm:pt>
    <dgm:pt modelId="{FCB36E42-934C-43D0-BE2E-F3121895E2DB}" type="pres">
      <dgm:prSet presAssocID="{85DCB77A-9B80-4242-97D5-903BD61E4E03}" presName="compNode" presStyleCnt="0"/>
      <dgm:spPr/>
    </dgm:pt>
    <dgm:pt modelId="{A28BE616-DE42-4A02-8BF9-4792C54E3691}" type="pres">
      <dgm:prSet presAssocID="{85DCB77A-9B80-4242-97D5-903BD61E4E03}" presName="node" presStyleLbl="node1" presStyleIdx="1" presStyleCnt="3" custScaleX="133989" custScaleY="126334" custLinFactNeighborX="-1222" custLinFactNeighborY="323">
        <dgm:presLayoutVars>
          <dgm:bulletEnabled val="1"/>
        </dgm:presLayoutVars>
      </dgm:prSet>
      <dgm:spPr/>
      <dgm:t>
        <a:bodyPr/>
        <a:lstStyle/>
        <a:p>
          <a:endParaRPr lang="en-US"/>
        </a:p>
      </dgm:t>
    </dgm:pt>
    <dgm:pt modelId="{79C0AF5F-4963-443A-B09F-245346B0DD32}" type="pres">
      <dgm:prSet presAssocID="{85DCB77A-9B80-4242-97D5-903BD61E4E03}" presName="invisiNode" presStyleLbl="node1" presStyleIdx="1" presStyleCnt="3"/>
      <dgm:spPr/>
    </dgm:pt>
    <dgm:pt modelId="{B571C867-153F-4A01-A1ED-83094F7C989F}" type="pres">
      <dgm:prSet presAssocID="{85DCB77A-9B80-4242-97D5-903BD61E4E03}" presName="imagNode" presStyleLbl="fgImgPlace1" presStyleIdx="1" presStyleCnt="3" custScaleX="32802" custScaleY="44670"/>
      <dgm:spPr>
        <a:blipFill>
          <a:blip xmlns:r="http://schemas.openxmlformats.org/officeDocument/2006/relationships" r:embed="rId2"/>
          <a:stretch>
            <a:fillRect t="-14000" b="-14000"/>
          </a:stretch>
        </a:blipFill>
      </dgm:spPr>
    </dgm:pt>
    <dgm:pt modelId="{F696D5BC-630D-44FC-A0F9-7787F9F65637}" type="pres">
      <dgm:prSet presAssocID="{2843FD9F-E535-4C18-9018-483F359054E2}" presName="sibTrans" presStyleLbl="sibTrans2D1" presStyleIdx="0" presStyleCnt="0"/>
      <dgm:spPr/>
      <dgm:t>
        <a:bodyPr/>
        <a:lstStyle/>
        <a:p>
          <a:endParaRPr lang="en-US"/>
        </a:p>
      </dgm:t>
    </dgm:pt>
    <dgm:pt modelId="{7CF0DFA2-6F00-45D9-8BDC-F2EAF5683D71}" type="pres">
      <dgm:prSet presAssocID="{594DB604-F568-45BF-9783-57F273A2228D}" presName="compNode" presStyleCnt="0"/>
      <dgm:spPr/>
    </dgm:pt>
    <dgm:pt modelId="{CAEA20CB-538A-41D6-8F9F-C7F9CF2DC43B}" type="pres">
      <dgm:prSet presAssocID="{594DB604-F568-45BF-9783-57F273A2228D}" presName="node" presStyleLbl="node1" presStyleIdx="2" presStyleCnt="3" custScaleX="124441" custScaleY="131818" custLinFactNeighborX="11349" custLinFactNeighborY="1427">
        <dgm:presLayoutVars>
          <dgm:bulletEnabled val="1"/>
        </dgm:presLayoutVars>
      </dgm:prSet>
      <dgm:spPr/>
      <dgm:t>
        <a:bodyPr/>
        <a:lstStyle/>
        <a:p>
          <a:endParaRPr lang="en-US"/>
        </a:p>
      </dgm:t>
    </dgm:pt>
    <dgm:pt modelId="{7FF7BBC1-4D65-432C-B8A1-B99BD1272369}" type="pres">
      <dgm:prSet presAssocID="{594DB604-F568-45BF-9783-57F273A2228D}" presName="invisiNode" presStyleLbl="node1" presStyleIdx="2" presStyleCnt="3"/>
      <dgm:spPr/>
    </dgm:pt>
    <dgm:pt modelId="{85508955-A689-44A3-BE7F-9C5F38C1541B}" type="pres">
      <dgm:prSet presAssocID="{594DB604-F568-45BF-9783-57F273A2228D}" presName="imagNode" presStyleLbl="fgImgPlace1" presStyleIdx="2" presStyleCnt="3" custScaleX="40773" custScaleY="38664" custLinFactNeighborX="18039" custLinFactNeighborY="2794"/>
      <dgm:spPr>
        <a:blipFill>
          <a:blip xmlns:r="http://schemas.openxmlformats.org/officeDocument/2006/relationships" r:embed="rId3"/>
          <a:srcRect/>
          <a:stretch>
            <a:fillRect t="-14000" b="-14000"/>
          </a:stretch>
        </a:blipFill>
      </dgm:spPr>
    </dgm:pt>
  </dgm:ptLst>
  <dgm:cxnLst>
    <dgm:cxn modelId="{174AA85F-0DB3-41A2-B236-51B7E5E29A41}" srcId="{1507EF54-BECE-4A2F-9698-5882449BCD15}" destId="{594DB604-F568-45BF-9783-57F273A2228D}" srcOrd="2" destOrd="0" parTransId="{2B086473-2DB4-4834-8B24-5D91F14F27C5}" sibTransId="{D44AA7C8-86F6-48FB-B0DE-27CEFE4C56E3}"/>
    <dgm:cxn modelId="{0C93C044-B226-4FEE-B9D7-828E595143E6}" type="presOf" srcId="{85DCB77A-9B80-4242-97D5-903BD61E4E03}" destId="{A28BE616-DE42-4A02-8BF9-4792C54E3691}" srcOrd="0" destOrd="0" presId="urn:microsoft.com/office/officeart/2005/8/layout/pList2"/>
    <dgm:cxn modelId="{F110F888-ED51-4867-94A5-3D818C863688}" type="presOf" srcId="{594DB604-F568-45BF-9783-57F273A2228D}" destId="{CAEA20CB-538A-41D6-8F9F-C7F9CF2DC43B}" srcOrd="0" destOrd="0" presId="urn:microsoft.com/office/officeart/2005/8/layout/pList2"/>
    <dgm:cxn modelId="{9384548F-AE69-4ED8-9AA1-6EBEA90EFDBE}" srcId="{1507EF54-BECE-4A2F-9698-5882449BCD15}" destId="{85DCB77A-9B80-4242-97D5-903BD61E4E03}" srcOrd="1" destOrd="0" parTransId="{1DACB36A-386F-46A1-A3D7-22AE8099F9F9}" sibTransId="{2843FD9F-E535-4C18-9018-483F359054E2}"/>
    <dgm:cxn modelId="{F05535F0-72A0-4212-874D-E61EE036F8B3}" type="presOf" srcId="{2843FD9F-E535-4C18-9018-483F359054E2}" destId="{F696D5BC-630D-44FC-A0F9-7787F9F65637}" srcOrd="0" destOrd="0" presId="urn:microsoft.com/office/officeart/2005/8/layout/pList2"/>
    <dgm:cxn modelId="{D5E4B99D-9D04-4467-A1F9-0725BC005731}" type="presOf" srcId="{1507EF54-BECE-4A2F-9698-5882449BCD15}" destId="{0B416928-1716-480A-AEB1-FC038BA68B0C}" srcOrd="0" destOrd="0" presId="urn:microsoft.com/office/officeart/2005/8/layout/pList2"/>
    <dgm:cxn modelId="{2466FF7C-9440-47FE-BE9A-1DC79DBB1B70}" srcId="{1507EF54-BECE-4A2F-9698-5882449BCD15}" destId="{AC1A3138-82FE-47C3-BD31-604BBCE21A0E}" srcOrd="0" destOrd="0" parTransId="{FF613E96-8B66-4BCB-A8C3-7ED4F225FE38}" sibTransId="{3B515C40-EDC7-4465-8773-1FFB828B6C6B}"/>
    <dgm:cxn modelId="{536AB279-1FF0-4400-89F8-F1C235644043}" type="presOf" srcId="{AC1A3138-82FE-47C3-BD31-604BBCE21A0E}" destId="{94AB958B-2DF0-4F99-BA56-D1C061D67C95}" srcOrd="0" destOrd="0" presId="urn:microsoft.com/office/officeart/2005/8/layout/pList2"/>
    <dgm:cxn modelId="{C1EACA6B-F570-4AA9-8C40-735EF8CF3B56}" type="presOf" srcId="{3B515C40-EDC7-4465-8773-1FFB828B6C6B}" destId="{1B967002-C406-4264-866C-CEFAD4CB8F11}" srcOrd="0" destOrd="0" presId="urn:microsoft.com/office/officeart/2005/8/layout/pList2"/>
    <dgm:cxn modelId="{67D335F4-3F69-42CA-B15D-62CDC0087143}" type="presParOf" srcId="{0B416928-1716-480A-AEB1-FC038BA68B0C}" destId="{58CA4786-3725-4964-AA26-1C55B6D416BB}" srcOrd="0" destOrd="0" presId="urn:microsoft.com/office/officeart/2005/8/layout/pList2"/>
    <dgm:cxn modelId="{D072FAF9-7734-4CF5-88FF-625E72112359}" type="presParOf" srcId="{0B416928-1716-480A-AEB1-FC038BA68B0C}" destId="{3E353210-D339-42EC-92C3-684FA69B593D}" srcOrd="1" destOrd="0" presId="urn:microsoft.com/office/officeart/2005/8/layout/pList2"/>
    <dgm:cxn modelId="{3F0589FD-9B16-407F-9367-35F2B97AF5D2}" type="presParOf" srcId="{3E353210-D339-42EC-92C3-684FA69B593D}" destId="{56296A1E-D904-459C-B280-C82D88F92C9C}" srcOrd="0" destOrd="0" presId="urn:microsoft.com/office/officeart/2005/8/layout/pList2"/>
    <dgm:cxn modelId="{069EF3A8-1BB2-4CCD-A567-3E97BA738F39}" type="presParOf" srcId="{56296A1E-D904-459C-B280-C82D88F92C9C}" destId="{94AB958B-2DF0-4F99-BA56-D1C061D67C95}" srcOrd="0" destOrd="0" presId="urn:microsoft.com/office/officeart/2005/8/layout/pList2"/>
    <dgm:cxn modelId="{2CB49805-4AFB-428A-9877-86B7165D81B2}" type="presParOf" srcId="{56296A1E-D904-459C-B280-C82D88F92C9C}" destId="{3E550A7F-2499-44E5-9198-61B921032511}" srcOrd="1" destOrd="0" presId="urn:microsoft.com/office/officeart/2005/8/layout/pList2"/>
    <dgm:cxn modelId="{7496B081-E02F-4551-8DB1-6A61C5E40BC7}" type="presParOf" srcId="{56296A1E-D904-459C-B280-C82D88F92C9C}" destId="{92937602-489A-4FAE-8424-11502E64C466}" srcOrd="2" destOrd="0" presId="urn:microsoft.com/office/officeart/2005/8/layout/pList2"/>
    <dgm:cxn modelId="{744B0650-2A32-4298-82F8-BDD2F8EEBD3F}" type="presParOf" srcId="{3E353210-D339-42EC-92C3-684FA69B593D}" destId="{1B967002-C406-4264-866C-CEFAD4CB8F11}" srcOrd="1" destOrd="0" presId="urn:microsoft.com/office/officeart/2005/8/layout/pList2"/>
    <dgm:cxn modelId="{6059C9EB-313E-4DD6-8C73-AB3DE50C02B0}" type="presParOf" srcId="{3E353210-D339-42EC-92C3-684FA69B593D}" destId="{FCB36E42-934C-43D0-BE2E-F3121895E2DB}" srcOrd="2" destOrd="0" presId="urn:microsoft.com/office/officeart/2005/8/layout/pList2"/>
    <dgm:cxn modelId="{1825DD1E-10C7-4E2D-A246-B1715670C639}" type="presParOf" srcId="{FCB36E42-934C-43D0-BE2E-F3121895E2DB}" destId="{A28BE616-DE42-4A02-8BF9-4792C54E3691}" srcOrd="0" destOrd="0" presId="urn:microsoft.com/office/officeart/2005/8/layout/pList2"/>
    <dgm:cxn modelId="{0E1B3CDF-E870-4E03-B3E8-FF0471C9A578}" type="presParOf" srcId="{FCB36E42-934C-43D0-BE2E-F3121895E2DB}" destId="{79C0AF5F-4963-443A-B09F-245346B0DD32}" srcOrd="1" destOrd="0" presId="urn:microsoft.com/office/officeart/2005/8/layout/pList2"/>
    <dgm:cxn modelId="{881B8E71-6236-4131-9443-FF513E8CE1BD}" type="presParOf" srcId="{FCB36E42-934C-43D0-BE2E-F3121895E2DB}" destId="{B571C867-153F-4A01-A1ED-83094F7C989F}" srcOrd="2" destOrd="0" presId="urn:microsoft.com/office/officeart/2005/8/layout/pList2"/>
    <dgm:cxn modelId="{7D083CEC-F18C-487D-AD4B-21319ED3E1C4}" type="presParOf" srcId="{3E353210-D339-42EC-92C3-684FA69B593D}" destId="{F696D5BC-630D-44FC-A0F9-7787F9F65637}" srcOrd="3" destOrd="0" presId="urn:microsoft.com/office/officeart/2005/8/layout/pList2"/>
    <dgm:cxn modelId="{AA1A5D6A-6A67-4847-B5D5-1C213358DE40}" type="presParOf" srcId="{3E353210-D339-42EC-92C3-684FA69B593D}" destId="{7CF0DFA2-6F00-45D9-8BDC-F2EAF5683D71}" srcOrd="4" destOrd="0" presId="urn:microsoft.com/office/officeart/2005/8/layout/pList2"/>
    <dgm:cxn modelId="{B099BCDA-9C62-4903-8FB2-43813B6C8BE8}" type="presParOf" srcId="{7CF0DFA2-6F00-45D9-8BDC-F2EAF5683D71}" destId="{CAEA20CB-538A-41D6-8F9F-C7F9CF2DC43B}" srcOrd="0" destOrd="0" presId="urn:microsoft.com/office/officeart/2005/8/layout/pList2"/>
    <dgm:cxn modelId="{25E186F8-4358-44DB-8C8C-179C3F3E36FB}" type="presParOf" srcId="{7CF0DFA2-6F00-45D9-8BDC-F2EAF5683D71}" destId="{7FF7BBC1-4D65-432C-B8A1-B99BD1272369}" srcOrd="1" destOrd="0" presId="urn:microsoft.com/office/officeart/2005/8/layout/pList2"/>
    <dgm:cxn modelId="{B07003C4-1BD4-48AB-91F1-FBAD7199D370}" type="presParOf" srcId="{7CF0DFA2-6F00-45D9-8BDC-F2EAF5683D71}" destId="{85508955-A689-44A3-BE7F-9C5F38C1541B}"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B5818BF-CA99-41C2-BC93-3CE5E63C2A0F}" type="doc">
      <dgm:prSet loTypeId="urn:microsoft.com/office/officeart/2008/layout/PictureStrips" loCatId="list" qsTypeId="urn:microsoft.com/office/officeart/2005/8/quickstyle/simple1" qsCatId="simple" csTypeId="urn:microsoft.com/office/officeart/2005/8/colors/colorful5" csCatId="colorful" phldr="1"/>
      <dgm:spPr/>
      <dgm:t>
        <a:bodyPr/>
        <a:lstStyle/>
        <a:p>
          <a:endParaRPr lang="en-US"/>
        </a:p>
      </dgm:t>
    </dgm:pt>
    <dgm:pt modelId="{3C835C27-2D7D-4582-B416-A5F5FEEED165}">
      <dgm:prSet phldrT="[Text]" custT="1"/>
      <dgm:spPr>
        <a:solidFill>
          <a:schemeClr val="accent5">
            <a:lumMod val="20000"/>
            <a:lumOff val="80000"/>
            <a:alpha val="40000"/>
          </a:schemeClr>
        </a:solidFill>
      </dgm:spPr>
      <dgm:t>
        <a:bodyPr/>
        <a:lstStyle/>
        <a:p>
          <a:r>
            <a:rPr lang="en-US" sz="2800" smtClean="0">
              <a:latin typeface="Times New Roman" panose="02020603050405020304" pitchFamily="18" charset="0"/>
              <a:cs typeface="Times New Roman" panose="02020603050405020304" pitchFamily="18" charset="0"/>
            </a:rPr>
            <a:t>File excel danh sách đăng ký dự thi</a:t>
          </a:r>
          <a:endParaRPr lang="en-US" sz="2800"/>
        </a:p>
      </dgm:t>
    </dgm:pt>
    <dgm:pt modelId="{BC1E63C6-22CC-400B-B1EA-BBB603AB7D58}" type="parTrans" cxnId="{83F02EA1-5017-4F4A-9433-D854B90CA268}">
      <dgm:prSet/>
      <dgm:spPr/>
      <dgm:t>
        <a:bodyPr/>
        <a:lstStyle/>
        <a:p>
          <a:endParaRPr lang="en-US" sz="2800"/>
        </a:p>
      </dgm:t>
    </dgm:pt>
    <dgm:pt modelId="{07752F6B-CCE1-410F-A329-B1B1A69BDA1A}" type="sibTrans" cxnId="{83F02EA1-5017-4F4A-9433-D854B90CA268}">
      <dgm:prSet/>
      <dgm:spPr/>
      <dgm:t>
        <a:bodyPr/>
        <a:lstStyle/>
        <a:p>
          <a:endParaRPr lang="en-US" sz="2800"/>
        </a:p>
      </dgm:t>
    </dgm:pt>
    <dgm:pt modelId="{32A4CA02-3974-4C86-9E47-4D4C8FC71060}">
      <dgm:prSet phldrT="[Text]" custT="1"/>
      <dgm:spPr>
        <a:solidFill>
          <a:schemeClr val="accent2">
            <a:lumMod val="40000"/>
            <a:lumOff val="60000"/>
            <a:alpha val="40000"/>
          </a:schemeClr>
        </a:solidFill>
      </dgm:spPr>
      <dgm:t>
        <a:bodyPr/>
        <a:lstStyle/>
        <a:p>
          <a:r>
            <a:rPr lang="en-US" sz="2800" smtClean="0">
              <a:latin typeface="Times New Roman" panose="02020603050405020304" pitchFamily="18" charset="0"/>
              <a:cs typeface="Times New Roman" panose="02020603050405020304" pitchFamily="18" charset="0"/>
            </a:rPr>
            <a:t>File scan có xác nhận của lãnh đạo Hội đồng tuyển sinh</a:t>
          </a:r>
          <a:endParaRPr lang="en-US" sz="2800"/>
        </a:p>
      </dgm:t>
    </dgm:pt>
    <dgm:pt modelId="{DFB2E613-446F-4C77-84DC-0839D661FA03}" type="parTrans" cxnId="{E2F145C6-A1AE-47A1-8293-EEAE0A9B4576}">
      <dgm:prSet/>
      <dgm:spPr/>
      <dgm:t>
        <a:bodyPr/>
        <a:lstStyle/>
        <a:p>
          <a:endParaRPr lang="en-US" sz="2800"/>
        </a:p>
      </dgm:t>
    </dgm:pt>
    <dgm:pt modelId="{AB379BC6-83C3-4ED2-B213-04A0AA63E3D4}" type="sibTrans" cxnId="{E2F145C6-A1AE-47A1-8293-EEAE0A9B4576}">
      <dgm:prSet/>
      <dgm:spPr/>
      <dgm:t>
        <a:bodyPr/>
        <a:lstStyle/>
        <a:p>
          <a:endParaRPr lang="en-US" sz="2800"/>
        </a:p>
      </dgm:t>
    </dgm:pt>
    <dgm:pt modelId="{993CBB93-E864-4BCF-9AF6-8A604C91614F}">
      <dgm:prSet phldrT="[Text]" custT="1"/>
      <dgm:spPr>
        <a:solidFill>
          <a:schemeClr val="accent4">
            <a:lumMod val="60000"/>
            <a:lumOff val="40000"/>
            <a:alpha val="40000"/>
          </a:schemeClr>
        </a:solidFill>
      </dgm:spPr>
      <dgm:t>
        <a:bodyPr/>
        <a:lstStyle/>
        <a:p>
          <a:r>
            <a:rPr lang="en-US" sz="2800" smtClean="0">
              <a:latin typeface="Times New Roman" panose="02020603050405020304" pitchFamily="18" charset="0"/>
              <a:cs typeface="Times New Roman" panose="02020603050405020304" pitchFamily="18" charset="0"/>
            </a:rPr>
            <a:t>File scan chứng chỉ Tiếng Anh theo mức cộng điểm khuyến khích</a:t>
          </a:r>
          <a:endParaRPr lang="en-US" sz="2800"/>
        </a:p>
      </dgm:t>
    </dgm:pt>
    <dgm:pt modelId="{981B0E41-37D8-4699-9DE2-6FF9E97AD95F}" type="parTrans" cxnId="{56452ABB-332D-4866-9209-8C6F2E92DDE0}">
      <dgm:prSet/>
      <dgm:spPr/>
      <dgm:t>
        <a:bodyPr/>
        <a:lstStyle/>
        <a:p>
          <a:endParaRPr lang="en-US" sz="2800"/>
        </a:p>
      </dgm:t>
    </dgm:pt>
    <dgm:pt modelId="{B03A1B89-6D80-41F6-B1BE-2D5F0E900259}" type="sibTrans" cxnId="{56452ABB-332D-4866-9209-8C6F2E92DDE0}">
      <dgm:prSet/>
      <dgm:spPr/>
      <dgm:t>
        <a:bodyPr/>
        <a:lstStyle/>
        <a:p>
          <a:endParaRPr lang="en-US" sz="2800"/>
        </a:p>
      </dgm:t>
    </dgm:pt>
    <dgm:pt modelId="{A23F3152-10E9-4015-8E1D-5FA7BE284500}" type="pres">
      <dgm:prSet presAssocID="{6B5818BF-CA99-41C2-BC93-3CE5E63C2A0F}" presName="Name0" presStyleCnt="0">
        <dgm:presLayoutVars>
          <dgm:dir/>
          <dgm:resizeHandles val="exact"/>
        </dgm:presLayoutVars>
      </dgm:prSet>
      <dgm:spPr/>
      <dgm:t>
        <a:bodyPr/>
        <a:lstStyle/>
        <a:p>
          <a:endParaRPr lang="en-US"/>
        </a:p>
      </dgm:t>
    </dgm:pt>
    <dgm:pt modelId="{96C4FE1A-1A3F-45F7-8C73-796430B63A97}" type="pres">
      <dgm:prSet presAssocID="{3C835C27-2D7D-4582-B416-A5F5FEEED165}" presName="composite" presStyleCnt="0"/>
      <dgm:spPr/>
    </dgm:pt>
    <dgm:pt modelId="{F9ACF02E-0D3A-41A4-8623-32D89D11A384}" type="pres">
      <dgm:prSet presAssocID="{3C835C27-2D7D-4582-B416-A5F5FEEED165}" presName="rect1" presStyleLbl="trAlignAcc1" presStyleIdx="0" presStyleCnt="3">
        <dgm:presLayoutVars>
          <dgm:bulletEnabled val="1"/>
        </dgm:presLayoutVars>
      </dgm:prSet>
      <dgm:spPr/>
      <dgm:t>
        <a:bodyPr/>
        <a:lstStyle/>
        <a:p>
          <a:endParaRPr lang="en-US"/>
        </a:p>
      </dgm:t>
    </dgm:pt>
    <dgm:pt modelId="{5C83ADD3-1072-43AA-8B33-D4A936E2C73A}" type="pres">
      <dgm:prSet presAssocID="{3C835C27-2D7D-4582-B416-A5F5FEEED165}" presName="rect2" presStyleLbl="fgImgPlace1" presStyleIdx="0" presStyleCnt="3" custScaleX="97552" custScaleY="60557"/>
      <dgm:spPr>
        <a:blipFill>
          <a:blip xmlns:r="http://schemas.openxmlformats.org/officeDocument/2006/relationships" r:embed="rId1"/>
          <a:stretch>
            <a:fillRect t="-14000" b="-14000"/>
          </a:stretch>
        </a:blipFill>
      </dgm:spPr>
    </dgm:pt>
    <dgm:pt modelId="{B5669A04-E26E-48B7-8F1D-7656684CE912}" type="pres">
      <dgm:prSet presAssocID="{07752F6B-CCE1-410F-A329-B1B1A69BDA1A}" presName="sibTrans" presStyleCnt="0"/>
      <dgm:spPr/>
    </dgm:pt>
    <dgm:pt modelId="{02E1C1EC-4E09-44A9-87C6-F3AA775F2BE8}" type="pres">
      <dgm:prSet presAssocID="{32A4CA02-3974-4C86-9E47-4D4C8FC71060}" presName="composite" presStyleCnt="0"/>
      <dgm:spPr/>
    </dgm:pt>
    <dgm:pt modelId="{81E295CB-DD83-4E8F-BBC0-48596B3E569C}" type="pres">
      <dgm:prSet presAssocID="{32A4CA02-3974-4C86-9E47-4D4C8FC71060}" presName="rect1" presStyleLbl="trAlignAcc1" presStyleIdx="1" presStyleCnt="3" custScaleX="98186">
        <dgm:presLayoutVars>
          <dgm:bulletEnabled val="1"/>
        </dgm:presLayoutVars>
      </dgm:prSet>
      <dgm:spPr/>
      <dgm:t>
        <a:bodyPr/>
        <a:lstStyle/>
        <a:p>
          <a:endParaRPr lang="en-US"/>
        </a:p>
      </dgm:t>
    </dgm:pt>
    <dgm:pt modelId="{B058B980-ECEE-4373-9642-482665943321}" type="pres">
      <dgm:prSet presAssocID="{32A4CA02-3974-4C86-9E47-4D4C8FC71060}" presName="rect2" presStyleLbl="fgImgPlace1" presStyleIdx="1" presStyleCnt="3" custScaleY="64093" custLinFactNeighborY="2968"/>
      <dgm:spPr>
        <a:blipFill>
          <a:blip xmlns:r="http://schemas.openxmlformats.org/officeDocument/2006/relationships" r:embed="rId2"/>
          <a:stretch>
            <a:fillRect t="-14000" b="-14000"/>
          </a:stretch>
        </a:blipFill>
      </dgm:spPr>
    </dgm:pt>
    <dgm:pt modelId="{0A2415DA-56D0-42EA-823F-D766D16AD1E7}" type="pres">
      <dgm:prSet presAssocID="{AB379BC6-83C3-4ED2-B213-04A0AA63E3D4}" presName="sibTrans" presStyleCnt="0"/>
      <dgm:spPr/>
    </dgm:pt>
    <dgm:pt modelId="{22DA02BA-49D1-421E-9ABB-24335EAE11DE}" type="pres">
      <dgm:prSet presAssocID="{993CBB93-E864-4BCF-9AF6-8A604C91614F}" presName="composite" presStyleCnt="0"/>
      <dgm:spPr/>
    </dgm:pt>
    <dgm:pt modelId="{9AB09F50-722E-47E2-83F1-E0CDC068126E}" type="pres">
      <dgm:prSet presAssocID="{993CBB93-E864-4BCF-9AF6-8A604C91614F}" presName="rect1" presStyleLbl="trAlignAcc1" presStyleIdx="2" presStyleCnt="3" custScaleX="133920">
        <dgm:presLayoutVars>
          <dgm:bulletEnabled val="1"/>
        </dgm:presLayoutVars>
      </dgm:prSet>
      <dgm:spPr/>
      <dgm:t>
        <a:bodyPr/>
        <a:lstStyle/>
        <a:p>
          <a:endParaRPr lang="en-US"/>
        </a:p>
      </dgm:t>
    </dgm:pt>
    <dgm:pt modelId="{B1B362A3-82E4-4CCB-9278-3A44115E6A1E}" type="pres">
      <dgm:prSet presAssocID="{993CBB93-E864-4BCF-9AF6-8A604C91614F}" presName="rect2" presStyleLbl="fgImgPlace1" presStyleIdx="2" presStyleCnt="3" custScaleX="92274" custScaleY="55903" custLinFactNeighborX="-97508" custLinFactNeighborY="3291"/>
      <dgm:spPr>
        <a:blipFill>
          <a:blip xmlns:r="http://schemas.openxmlformats.org/officeDocument/2006/relationships" r:embed="rId3"/>
          <a:stretch>
            <a:fillRect t="-14000" b="-14000"/>
          </a:stretch>
        </a:blipFill>
      </dgm:spPr>
    </dgm:pt>
  </dgm:ptLst>
  <dgm:cxnLst>
    <dgm:cxn modelId="{9313C91A-1B1E-4703-A756-7C5450EAF018}" type="presOf" srcId="{32A4CA02-3974-4C86-9E47-4D4C8FC71060}" destId="{81E295CB-DD83-4E8F-BBC0-48596B3E569C}" srcOrd="0" destOrd="0" presId="urn:microsoft.com/office/officeart/2008/layout/PictureStrips"/>
    <dgm:cxn modelId="{56452ABB-332D-4866-9209-8C6F2E92DDE0}" srcId="{6B5818BF-CA99-41C2-BC93-3CE5E63C2A0F}" destId="{993CBB93-E864-4BCF-9AF6-8A604C91614F}" srcOrd="2" destOrd="0" parTransId="{981B0E41-37D8-4699-9DE2-6FF9E97AD95F}" sibTransId="{B03A1B89-6D80-41F6-B1BE-2D5F0E900259}"/>
    <dgm:cxn modelId="{9C349F02-7D0E-432D-82E8-E3B18440B84B}" type="presOf" srcId="{6B5818BF-CA99-41C2-BC93-3CE5E63C2A0F}" destId="{A23F3152-10E9-4015-8E1D-5FA7BE284500}" srcOrd="0" destOrd="0" presId="urn:microsoft.com/office/officeart/2008/layout/PictureStrips"/>
    <dgm:cxn modelId="{76D3228B-F185-4F80-B731-3BD702FACCFC}" type="presOf" srcId="{3C835C27-2D7D-4582-B416-A5F5FEEED165}" destId="{F9ACF02E-0D3A-41A4-8623-32D89D11A384}" srcOrd="0" destOrd="0" presId="urn:microsoft.com/office/officeart/2008/layout/PictureStrips"/>
    <dgm:cxn modelId="{17D3C1C8-6ED0-49A7-AD44-4B960F222D01}" type="presOf" srcId="{993CBB93-E864-4BCF-9AF6-8A604C91614F}" destId="{9AB09F50-722E-47E2-83F1-E0CDC068126E}" srcOrd="0" destOrd="0" presId="urn:microsoft.com/office/officeart/2008/layout/PictureStrips"/>
    <dgm:cxn modelId="{E2F145C6-A1AE-47A1-8293-EEAE0A9B4576}" srcId="{6B5818BF-CA99-41C2-BC93-3CE5E63C2A0F}" destId="{32A4CA02-3974-4C86-9E47-4D4C8FC71060}" srcOrd="1" destOrd="0" parTransId="{DFB2E613-446F-4C77-84DC-0839D661FA03}" sibTransId="{AB379BC6-83C3-4ED2-B213-04A0AA63E3D4}"/>
    <dgm:cxn modelId="{83F02EA1-5017-4F4A-9433-D854B90CA268}" srcId="{6B5818BF-CA99-41C2-BC93-3CE5E63C2A0F}" destId="{3C835C27-2D7D-4582-B416-A5F5FEEED165}" srcOrd="0" destOrd="0" parTransId="{BC1E63C6-22CC-400B-B1EA-BBB603AB7D58}" sibTransId="{07752F6B-CCE1-410F-A329-B1B1A69BDA1A}"/>
    <dgm:cxn modelId="{8CE61D8A-9B1E-4B67-80B0-0F939DEA1DAC}" type="presParOf" srcId="{A23F3152-10E9-4015-8E1D-5FA7BE284500}" destId="{96C4FE1A-1A3F-45F7-8C73-796430B63A97}" srcOrd="0" destOrd="0" presId="urn:microsoft.com/office/officeart/2008/layout/PictureStrips"/>
    <dgm:cxn modelId="{F753135D-F7C1-4CDA-9B54-BFFFC6C5157D}" type="presParOf" srcId="{96C4FE1A-1A3F-45F7-8C73-796430B63A97}" destId="{F9ACF02E-0D3A-41A4-8623-32D89D11A384}" srcOrd="0" destOrd="0" presId="urn:microsoft.com/office/officeart/2008/layout/PictureStrips"/>
    <dgm:cxn modelId="{42A78E65-E70B-4FD2-A93E-8B5ACB62F2C3}" type="presParOf" srcId="{96C4FE1A-1A3F-45F7-8C73-796430B63A97}" destId="{5C83ADD3-1072-43AA-8B33-D4A936E2C73A}" srcOrd="1" destOrd="0" presId="urn:microsoft.com/office/officeart/2008/layout/PictureStrips"/>
    <dgm:cxn modelId="{7F887D95-341B-4AB7-A2F0-DA8BD452E167}" type="presParOf" srcId="{A23F3152-10E9-4015-8E1D-5FA7BE284500}" destId="{B5669A04-E26E-48B7-8F1D-7656684CE912}" srcOrd="1" destOrd="0" presId="urn:microsoft.com/office/officeart/2008/layout/PictureStrips"/>
    <dgm:cxn modelId="{EB1A4AE2-A354-4731-9A38-75464C071D45}" type="presParOf" srcId="{A23F3152-10E9-4015-8E1D-5FA7BE284500}" destId="{02E1C1EC-4E09-44A9-87C6-F3AA775F2BE8}" srcOrd="2" destOrd="0" presId="urn:microsoft.com/office/officeart/2008/layout/PictureStrips"/>
    <dgm:cxn modelId="{65E5C7EC-34DD-4222-9CFB-4C8285059C44}" type="presParOf" srcId="{02E1C1EC-4E09-44A9-87C6-F3AA775F2BE8}" destId="{81E295CB-DD83-4E8F-BBC0-48596B3E569C}" srcOrd="0" destOrd="0" presId="urn:microsoft.com/office/officeart/2008/layout/PictureStrips"/>
    <dgm:cxn modelId="{D07B5595-E1A7-4508-B990-31970E14CDF5}" type="presParOf" srcId="{02E1C1EC-4E09-44A9-87C6-F3AA775F2BE8}" destId="{B058B980-ECEE-4373-9642-482665943321}" srcOrd="1" destOrd="0" presId="urn:microsoft.com/office/officeart/2008/layout/PictureStrips"/>
    <dgm:cxn modelId="{2C9E1CA9-EA00-48F1-A9E9-542B68B940EA}" type="presParOf" srcId="{A23F3152-10E9-4015-8E1D-5FA7BE284500}" destId="{0A2415DA-56D0-42EA-823F-D766D16AD1E7}" srcOrd="3" destOrd="0" presId="urn:microsoft.com/office/officeart/2008/layout/PictureStrips"/>
    <dgm:cxn modelId="{C7BFE20F-AB35-4759-8E3D-C65F6F81BEAA}" type="presParOf" srcId="{A23F3152-10E9-4015-8E1D-5FA7BE284500}" destId="{22DA02BA-49D1-421E-9ABB-24335EAE11DE}" srcOrd="4" destOrd="0" presId="urn:microsoft.com/office/officeart/2008/layout/PictureStrips"/>
    <dgm:cxn modelId="{6DEF9ECA-FA6E-4597-8590-18760FB2013B}" type="presParOf" srcId="{22DA02BA-49D1-421E-9ABB-24335EAE11DE}" destId="{9AB09F50-722E-47E2-83F1-E0CDC068126E}" srcOrd="0" destOrd="0" presId="urn:microsoft.com/office/officeart/2008/layout/PictureStrips"/>
    <dgm:cxn modelId="{EC9BE98B-6965-4293-80BF-6CFF35AEDA5A}" type="presParOf" srcId="{22DA02BA-49D1-421E-9ABB-24335EAE11DE}" destId="{B1B362A3-82E4-4CCB-9278-3A44115E6A1E}"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BF79C5E-9A5C-471F-A153-F305483FD5E0}"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en-US"/>
        </a:p>
      </dgm:t>
    </dgm:pt>
    <dgm:pt modelId="{1C4F22BC-9D5A-4ECC-80B6-A813E72389F7}">
      <dgm:prSet phldrT="[Text]" custT="1"/>
      <dgm:spPr/>
      <dgm:t>
        <a:bodyPr/>
        <a:lstStyle/>
        <a:p>
          <a:pPr>
            <a:spcBef>
              <a:spcPts val="1200"/>
            </a:spcBef>
          </a:pPr>
          <a:endParaRPr lang="en-US" sz="1600" b="1" smtClean="0">
            <a:latin typeface="Times New Roman" panose="02020603050405020304" pitchFamily="18" charset="0"/>
            <a:cs typeface="Times New Roman" panose="02020603050405020304" pitchFamily="18" charset="0"/>
          </a:endParaRPr>
        </a:p>
        <a:p>
          <a:pPr>
            <a:spcBef>
              <a:spcPts val="1200"/>
            </a:spcBef>
          </a:pPr>
          <a:r>
            <a:rPr lang="en-US" sz="3600" b="1" smtClean="0">
              <a:latin typeface="Times New Roman" panose="02020603050405020304" pitchFamily="18" charset="0"/>
              <a:cs typeface="Times New Roman" panose="02020603050405020304" pitchFamily="18" charset="0"/>
            </a:rPr>
            <a:t>1</a:t>
          </a:r>
          <a:endParaRPr lang="en-US" sz="3600" b="1">
            <a:latin typeface="Times New Roman" panose="02020603050405020304" pitchFamily="18" charset="0"/>
            <a:cs typeface="Times New Roman" panose="02020603050405020304" pitchFamily="18" charset="0"/>
          </a:endParaRPr>
        </a:p>
      </dgm:t>
    </dgm:pt>
    <dgm:pt modelId="{50CC5426-4A84-4CF7-971C-C3D4EC640ED6}" type="parTrans" cxnId="{808B282A-98F3-4C11-8AAE-6DD45B58284C}">
      <dgm:prSet/>
      <dgm:spPr/>
      <dgm:t>
        <a:bodyPr/>
        <a:lstStyle/>
        <a:p>
          <a:endParaRPr lang="en-US">
            <a:latin typeface="Times New Roman" panose="02020603050405020304" pitchFamily="18" charset="0"/>
            <a:cs typeface="Times New Roman" panose="02020603050405020304" pitchFamily="18" charset="0"/>
          </a:endParaRPr>
        </a:p>
      </dgm:t>
    </dgm:pt>
    <dgm:pt modelId="{40B56606-8D9B-4213-BC32-CF5C6E147252}" type="sibTrans" cxnId="{808B282A-98F3-4C11-8AAE-6DD45B58284C}">
      <dgm:prSet/>
      <dgm:spPr/>
      <dgm:t>
        <a:bodyPr/>
        <a:lstStyle/>
        <a:p>
          <a:endParaRPr lang="en-US">
            <a:latin typeface="Times New Roman" panose="02020603050405020304" pitchFamily="18" charset="0"/>
            <a:cs typeface="Times New Roman" panose="02020603050405020304" pitchFamily="18" charset="0"/>
          </a:endParaRPr>
        </a:p>
      </dgm:t>
    </dgm:pt>
    <dgm:pt modelId="{DAFD2223-73A8-4A25-A14F-0E7011A30AFD}">
      <dgm:prSet phldrT="[Text]"/>
      <dgm:spPr/>
      <dgm:t>
        <a:bodyPr/>
        <a:lstStyle/>
        <a:p>
          <a:r>
            <a:rPr lang="en-US" smtClean="0">
              <a:latin typeface="Times New Roman" panose="02020603050405020304" pitchFamily="18" charset="0"/>
              <a:cs typeface="Times New Roman" panose="02020603050405020304" pitchFamily="18" charset="0"/>
            </a:rPr>
            <a:t>Phải khi nhập phải rà soát chính xác thông tin thí sinh đề nghị phúc khảo, rút hồ sơ tránh trường hợp nhập nhầm thí sinh</a:t>
          </a:r>
          <a:endParaRPr lang="en-US">
            <a:latin typeface="Times New Roman" panose="02020603050405020304" pitchFamily="18" charset="0"/>
            <a:cs typeface="Times New Roman" panose="02020603050405020304" pitchFamily="18" charset="0"/>
          </a:endParaRPr>
        </a:p>
      </dgm:t>
    </dgm:pt>
    <dgm:pt modelId="{A7780FFD-DF69-4660-8153-0F232E2F0266}" type="parTrans" cxnId="{FF6C60E8-1CAA-42EB-BC39-1849EA10358B}">
      <dgm:prSet/>
      <dgm:spPr/>
      <dgm:t>
        <a:bodyPr/>
        <a:lstStyle/>
        <a:p>
          <a:endParaRPr lang="en-US">
            <a:latin typeface="Times New Roman" panose="02020603050405020304" pitchFamily="18" charset="0"/>
            <a:cs typeface="Times New Roman" panose="02020603050405020304" pitchFamily="18" charset="0"/>
          </a:endParaRPr>
        </a:p>
      </dgm:t>
    </dgm:pt>
    <dgm:pt modelId="{EEB3BE94-BCBC-4C67-B274-2F5EFE533F4A}" type="sibTrans" cxnId="{FF6C60E8-1CAA-42EB-BC39-1849EA10358B}">
      <dgm:prSet/>
      <dgm:spPr/>
      <dgm:t>
        <a:bodyPr/>
        <a:lstStyle/>
        <a:p>
          <a:endParaRPr lang="en-US">
            <a:latin typeface="Times New Roman" panose="02020603050405020304" pitchFamily="18" charset="0"/>
            <a:cs typeface="Times New Roman" panose="02020603050405020304" pitchFamily="18" charset="0"/>
          </a:endParaRPr>
        </a:p>
      </dgm:t>
    </dgm:pt>
    <dgm:pt modelId="{DD0199AA-980D-4A91-AA55-EB70C579E7C4}">
      <dgm:prSet phldrT="[Text]" custT="1"/>
      <dgm:spPr/>
      <dgm:t>
        <a:bodyPr/>
        <a:lstStyle/>
        <a:p>
          <a:pPr>
            <a:spcBef>
              <a:spcPts val="1200"/>
            </a:spcBef>
            <a:spcAft>
              <a:spcPts val="0"/>
            </a:spcAft>
          </a:pPr>
          <a:endParaRPr lang="en-US" sz="1800" b="1" smtClean="0">
            <a:latin typeface="Times New Roman" panose="02020603050405020304" pitchFamily="18" charset="0"/>
            <a:cs typeface="Times New Roman" panose="02020603050405020304" pitchFamily="18" charset="0"/>
          </a:endParaRPr>
        </a:p>
        <a:p>
          <a:pPr>
            <a:spcBef>
              <a:spcPts val="1200"/>
            </a:spcBef>
            <a:spcAft>
              <a:spcPts val="0"/>
            </a:spcAft>
          </a:pPr>
          <a:r>
            <a:rPr lang="en-US" sz="3600" b="1" smtClean="0">
              <a:latin typeface="Times New Roman" panose="02020603050405020304" pitchFamily="18" charset="0"/>
              <a:cs typeface="Times New Roman" panose="02020603050405020304" pitchFamily="18" charset="0"/>
            </a:rPr>
            <a:t>2</a:t>
          </a:r>
          <a:endParaRPr lang="en-US" sz="3600" b="1">
            <a:latin typeface="Times New Roman" panose="02020603050405020304" pitchFamily="18" charset="0"/>
            <a:cs typeface="Times New Roman" panose="02020603050405020304" pitchFamily="18" charset="0"/>
          </a:endParaRPr>
        </a:p>
      </dgm:t>
    </dgm:pt>
    <dgm:pt modelId="{A9A25F6F-CC34-4DC3-A05E-789A2F7001FE}" type="parTrans" cxnId="{B45BE9DD-167E-4CC9-BE5D-55C8106859C2}">
      <dgm:prSet/>
      <dgm:spPr/>
      <dgm:t>
        <a:bodyPr/>
        <a:lstStyle/>
        <a:p>
          <a:endParaRPr lang="en-US">
            <a:latin typeface="Times New Roman" panose="02020603050405020304" pitchFamily="18" charset="0"/>
            <a:cs typeface="Times New Roman" panose="02020603050405020304" pitchFamily="18" charset="0"/>
          </a:endParaRPr>
        </a:p>
      </dgm:t>
    </dgm:pt>
    <dgm:pt modelId="{E83DF1DD-5EF5-4960-9801-06776BD179E3}" type="sibTrans" cxnId="{B45BE9DD-167E-4CC9-BE5D-55C8106859C2}">
      <dgm:prSet/>
      <dgm:spPr/>
      <dgm:t>
        <a:bodyPr/>
        <a:lstStyle/>
        <a:p>
          <a:endParaRPr lang="en-US">
            <a:latin typeface="Times New Roman" panose="02020603050405020304" pitchFamily="18" charset="0"/>
            <a:cs typeface="Times New Roman" panose="02020603050405020304" pitchFamily="18" charset="0"/>
          </a:endParaRPr>
        </a:p>
      </dgm:t>
    </dgm:pt>
    <dgm:pt modelId="{25EC1E64-88CC-4C22-B728-BDB47C50B3C9}">
      <dgm:prSet phldrT="[Text]"/>
      <dgm:spPr/>
      <dgm:t>
        <a:bodyPr/>
        <a:lstStyle/>
        <a:p>
          <a:r>
            <a:rPr lang="en-US" smtClean="0">
              <a:latin typeface="Times New Roman" panose="02020603050405020304" pitchFamily="18" charset="0"/>
              <a:cs typeface="Times New Roman" panose="02020603050405020304" pitchFamily="18" charset="0"/>
            </a:rPr>
            <a:t>01 File scan tất cả các đơn phúc khảo</a:t>
          </a:r>
          <a:endParaRPr lang="en-US">
            <a:latin typeface="Times New Roman" panose="02020603050405020304" pitchFamily="18" charset="0"/>
            <a:cs typeface="Times New Roman" panose="02020603050405020304" pitchFamily="18" charset="0"/>
          </a:endParaRPr>
        </a:p>
      </dgm:t>
    </dgm:pt>
    <dgm:pt modelId="{CB0939E5-8201-472E-9B2F-9517083E61A5}" type="parTrans" cxnId="{42328CE7-CC22-4447-8410-41D476412DDB}">
      <dgm:prSet/>
      <dgm:spPr/>
      <dgm:t>
        <a:bodyPr/>
        <a:lstStyle/>
        <a:p>
          <a:endParaRPr lang="en-US">
            <a:latin typeface="Times New Roman" panose="02020603050405020304" pitchFamily="18" charset="0"/>
            <a:cs typeface="Times New Roman" panose="02020603050405020304" pitchFamily="18" charset="0"/>
          </a:endParaRPr>
        </a:p>
      </dgm:t>
    </dgm:pt>
    <dgm:pt modelId="{2D9CFE9E-7655-4216-BA9D-CA6DFB36CB09}" type="sibTrans" cxnId="{42328CE7-CC22-4447-8410-41D476412DDB}">
      <dgm:prSet/>
      <dgm:spPr/>
      <dgm:t>
        <a:bodyPr/>
        <a:lstStyle/>
        <a:p>
          <a:endParaRPr lang="en-US">
            <a:latin typeface="Times New Roman" panose="02020603050405020304" pitchFamily="18" charset="0"/>
            <a:cs typeface="Times New Roman" panose="02020603050405020304" pitchFamily="18" charset="0"/>
          </a:endParaRPr>
        </a:p>
      </dgm:t>
    </dgm:pt>
    <dgm:pt modelId="{E286BEB3-6BEF-4FA1-8453-B79B5E51B4DC}">
      <dgm:prSet phldrT="[Text]"/>
      <dgm:spPr/>
      <dgm:t>
        <a:bodyPr/>
        <a:lstStyle/>
        <a:p>
          <a:r>
            <a:rPr lang="en-US" smtClean="0">
              <a:latin typeface="Times New Roman" panose="02020603050405020304" pitchFamily="18" charset="0"/>
              <a:cs typeface="Times New Roman" panose="02020603050405020304" pitchFamily="18" charset="0"/>
            </a:rPr>
            <a:t>01 File excel và 01 File scan tổng hợp danh sách đề nghị phúc khảo có xác nhận của Hội đồng tuyển sinh</a:t>
          </a:r>
          <a:endParaRPr lang="en-US">
            <a:latin typeface="Times New Roman" panose="02020603050405020304" pitchFamily="18" charset="0"/>
            <a:cs typeface="Times New Roman" panose="02020603050405020304" pitchFamily="18" charset="0"/>
          </a:endParaRPr>
        </a:p>
      </dgm:t>
    </dgm:pt>
    <dgm:pt modelId="{23FE44A1-6DDF-4B70-AFBD-7210AB237008}" type="parTrans" cxnId="{B445F123-E4A1-4B71-A9B2-F4721AA30825}">
      <dgm:prSet/>
      <dgm:spPr/>
      <dgm:t>
        <a:bodyPr/>
        <a:lstStyle/>
        <a:p>
          <a:endParaRPr lang="en-US">
            <a:latin typeface="Times New Roman" panose="02020603050405020304" pitchFamily="18" charset="0"/>
            <a:cs typeface="Times New Roman" panose="02020603050405020304" pitchFamily="18" charset="0"/>
          </a:endParaRPr>
        </a:p>
      </dgm:t>
    </dgm:pt>
    <dgm:pt modelId="{32612A4F-F4B9-465B-BC3F-362099364616}" type="sibTrans" cxnId="{B445F123-E4A1-4B71-A9B2-F4721AA30825}">
      <dgm:prSet/>
      <dgm:spPr/>
      <dgm:t>
        <a:bodyPr/>
        <a:lstStyle/>
        <a:p>
          <a:endParaRPr lang="en-US">
            <a:latin typeface="Times New Roman" panose="02020603050405020304" pitchFamily="18" charset="0"/>
            <a:cs typeface="Times New Roman" panose="02020603050405020304" pitchFamily="18" charset="0"/>
          </a:endParaRPr>
        </a:p>
      </dgm:t>
    </dgm:pt>
    <dgm:pt modelId="{312F97C6-7365-4C6E-B4A5-91C763BE93C1}">
      <dgm:prSet phldrT="[Text]" custT="1"/>
      <dgm:spPr/>
      <dgm:t>
        <a:bodyPr/>
        <a:lstStyle/>
        <a:p>
          <a:endParaRPr lang="en-US" sz="1500" b="1" smtClean="0">
            <a:latin typeface="Times New Roman" panose="02020603050405020304" pitchFamily="18" charset="0"/>
            <a:cs typeface="Times New Roman" panose="02020603050405020304" pitchFamily="18" charset="0"/>
          </a:endParaRPr>
        </a:p>
        <a:p>
          <a:r>
            <a:rPr lang="en-US" sz="3600" b="1" smtClean="0">
              <a:latin typeface="Times New Roman" panose="02020603050405020304" pitchFamily="18" charset="0"/>
              <a:cs typeface="Times New Roman" panose="02020603050405020304" pitchFamily="18" charset="0"/>
            </a:rPr>
            <a:t>3</a:t>
          </a:r>
          <a:endParaRPr lang="en-US" sz="3600" b="1">
            <a:latin typeface="Times New Roman" panose="02020603050405020304" pitchFamily="18" charset="0"/>
            <a:cs typeface="Times New Roman" panose="02020603050405020304" pitchFamily="18" charset="0"/>
          </a:endParaRPr>
        </a:p>
      </dgm:t>
    </dgm:pt>
    <dgm:pt modelId="{89077F8D-990C-4028-A899-CE6E6F6F1840}" type="sibTrans" cxnId="{C59AB2F9-D918-4793-B3F7-86445D0CD548}">
      <dgm:prSet/>
      <dgm:spPr/>
      <dgm:t>
        <a:bodyPr/>
        <a:lstStyle/>
        <a:p>
          <a:endParaRPr lang="en-US">
            <a:latin typeface="Times New Roman" panose="02020603050405020304" pitchFamily="18" charset="0"/>
            <a:cs typeface="Times New Roman" panose="02020603050405020304" pitchFamily="18" charset="0"/>
          </a:endParaRPr>
        </a:p>
      </dgm:t>
    </dgm:pt>
    <dgm:pt modelId="{086B5589-7E9A-46F6-B5CD-A696B6181500}" type="parTrans" cxnId="{C59AB2F9-D918-4793-B3F7-86445D0CD548}">
      <dgm:prSet/>
      <dgm:spPr/>
      <dgm:t>
        <a:bodyPr/>
        <a:lstStyle/>
        <a:p>
          <a:endParaRPr lang="en-US">
            <a:latin typeface="Times New Roman" panose="02020603050405020304" pitchFamily="18" charset="0"/>
            <a:cs typeface="Times New Roman" panose="02020603050405020304" pitchFamily="18" charset="0"/>
          </a:endParaRPr>
        </a:p>
      </dgm:t>
    </dgm:pt>
    <dgm:pt modelId="{77F0CA41-E96C-493B-A3EE-4342C7870C31}" type="pres">
      <dgm:prSet presAssocID="{FBF79C5E-9A5C-471F-A153-F305483FD5E0}" presName="linearFlow" presStyleCnt="0">
        <dgm:presLayoutVars>
          <dgm:dir/>
          <dgm:animLvl val="lvl"/>
          <dgm:resizeHandles val="exact"/>
        </dgm:presLayoutVars>
      </dgm:prSet>
      <dgm:spPr/>
      <dgm:t>
        <a:bodyPr/>
        <a:lstStyle/>
        <a:p>
          <a:endParaRPr lang="en-US"/>
        </a:p>
      </dgm:t>
    </dgm:pt>
    <dgm:pt modelId="{C4127CC8-311D-469A-BAAE-7968E01E8FEF}" type="pres">
      <dgm:prSet presAssocID="{1C4F22BC-9D5A-4ECC-80B6-A813E72389F7}" presName="composite" presStyleCnt="0"/>
      <dgm:spPr/>
    </dgm:pt>
    <dgm:pt modelId="{6AE8DF92-4622-4FB7-99E1-8C21A56DC5A1}" type="pres">
      <dgm:prSet presAssocID="{1C4F22BC-9D5A-4ECC-80B6-A813E72389F7}" presName="parentText" presStyleLbl="alignNode1" presStyleIdx="0" presStyleCnt="3" custLinFactNeighborY="0">
        <dgm:presLayoutVars>
          <dgm:chMax val="1"/>
          <dgm:bulletEnabled val="1"/>
        </dgm:presLayoutVars>
      </dgm:prSet>
      <dgm:spPr/>
      <dgm:t>
        <a:bodyPr/>
        <a:lstStyle/>
        <a:p>
          <a:endParaRPr lang="en-US"/>
        </a:p>
      </dgm:t>
    </dgm:pt>
    <dgm:pt modelId="{7311E285-7FBC-477B-80F2-4144F7B2FEE0}" type="pres">
      <dgm:prSet presAssocID="{1C4F22BC-9D5A-4ECC-80B6-A813E72389F7}" presName="descendantText" presStyleLbl="alignAcc1" presStyleIdx="0" presStyleCnt="3">
        <dgm:presLayoutVars>
          <dgm:bulletEnabled val="1"/>
        </dgm:presLayoutVars>
      </dgm:prSet>
      <dgm:spPr/>
      <dgm:t>
        <a:bodyPr/>
        <a:lstStyle/>
        <a:p>
          <a:endParaRPr lang="en-US"/>
        </a:p>
      </dgm:t>
    </dgm:pt>
    <dgm:pt modelId="{685762EA-1F30-4D92-816A-C211D00EC94A}" type="pres">
      <dgm:prSet presAssocID="{40B56606-8D9B-4213-BC32-CF5C6E147252}" presName="sp" presStyleCnt="0"/>
      <dgm:spPr/>
    </dgm:pt>
    <dgm:pt modelId="{5A1DDB9C-855C-4103-83FE-D968DAD0B7D1}" type="pres">
      <dgm:prSet presAssocID="{DD0199AA-980D-4A91-AA55-EB70C579E7C4}" presName="composite" presStyleCnt="0"/>
      <dgm:spPr/>
    </dgm:pt>
    <dgm:pt modelId="{C957924E-55E5-4291-A918-DD3A3810337C}" type="pres">
      <dgm:prSet presAssocID="{DD0199AA-980D-4A91-AA55-EB70C579E7C4}" presName="parentText" presStyleLbl="alignNode1" presStyleIdx="1" presStyleCnt="3">
        <dgm:presLayoutVars>
          <dgm:chMax val="1"/>
          <dgm:bulletEnabled val="1"/>
        </dgm:presLayoutVars>
      </dgm:prSet>
      <dgm:spPr/>
      <dgm:t>
        <a:bodyPr/>
        <a:lstStyle/>
        <a:p>
          <a:endParaRPr lang="en-US"/>
        </a:p>
      </dgm:t>
    </dgm:pt>
    <dgm:pt modelId="{92EFC82F-3764-4DE7-9692-20279F487A68}" type="pres">
      <dgm:prSet presAssocID="{DD0199AA-980D-4A91-AA55-EB70C579E7C4}" presName="descendantText" presStyleLbl="alignAcc1" presStyleIdx="1" presStyleCnt="3">
        <dgm:presLayoutVars>
          <dgm:bulletEnabled val="1"/>
        </dgm:presLayoutVars>
      </dgm:prSet>
      <dgm:spPr/>
      <dgm:t>
        <a:bodyPr/>
        <a:lstStyle/>
        <a:p>
          <a:endParaRPr lang="en-US"/>
        </a:p>
      </dgm:t>
    </dgm:pt>
    <dgm:pt modelId="{0AF1DA59-6978-4C83-BB5E-716FD176F824}" type="pres">
      <dgm:prSet presAssocID="{E83DF1DD-5EF5-4960-9801-06776BD179E3}" presName="sp" presStyleCnt="0"/>
      <dgm:spPr/>
    </dgm:pt>
    <dgm:pt modelId="{AABA4E4C-E0C8-4E86-AB75-865BF5F9B241}" type="pres">
      <dgm:prSet presAssocID="{312F97C6-7365-4C6E-B4A5-91C763BE93C1}" presName="composite" presStyleCnt="0"/>
      <dgm:spPr/>
    </dgm:pt>
    <dgm:pt modelId="{833DE13B-2454-45A9-BCAB-E5E07A713ABA}" type="pres">
      <dgm:prSet presAssocID="{312F97C6-7365-4C6E-B4A5-91C763BE93C1}" presName="parentText" presStyleLbl="alignNode1" presStyleIdx="2" presStyleCnt="3" custLinFactNeighborX="-2359" custLinFactNeighborY="1651">
        <dgm:presLayoutVars>
          <dgm:chMax val="1"/>
          <dgm:bulletEnabled val="1"/>
        </dgm:presLayoutVars>
      </dgm:prSet>
      <dgm:spPr/>
      <dgm:t>
        <a:bodyPr/>
        <a:lstStyle/>
        <a:p>
          <a:endParaRPr lang="en-US"/>
        </a:p>
      </dgm:t>
    </dgm:pt>
    <dgm:pt modelId="{8B807DCB-0CF7-4DF3-A5AC-C98B0BB47401}" type="pres">
      <dgm:prSet presAssocID="{312F97C6-7365-4C6E-B4A5-91C763BE93C1}" presName="descendantText" presStyleLbl="alignAcc1" presStyleIdx="2" presStyleCnt="3">
        <dgm:presLayoutVars>
          <dgm:bulletEnabled val="1"/>
        </dgm:presLayoutVars>
      </dgm:prSet>
      <dgm:spPr/>
      <dgm:t>
        <a:bodyPr/>
        <a:lstStyle/>
        <a:p>
          <a:endParaRPr lang="en-US"/>
        </a:p>
      </dgm:t>
    </dgm:pt>
  </dgm:ptLst>
  <dgm:cxnLst>
    <dgm:cxn modelId="{C59AB2F9-D918-4793-B3F7-86445D0CD548}" srcId="{FBF79C5E-9A5C-471F-A153-F305483FD5E0}" destId="{312F97C6-7365-4C6E-B4A5-91C763BE93C1}" srcOrd="2" destOrd="0" parTransId="{086B5589-7E9A-46F6-B5CD-A696B6181500}" sibTransId="{89077F8D-990C-4028-A899-CE6E6F6F1840}"/>
    <dgm:cxn modelId="{BD7403A2-0B35-4FA1-905B-B75FB90493E7}" type="presOf" srcId="{DD0199AA-980D-4A91-AA55-EB70C579E7C4}" destId="{C957924E-55E5-4291-A918-DD3A3810337C}" srcOrd="0" destOrd="0" presId="urn:microsoft.com/office/officeart/2005/8/layout/chevron2"/>
    <dgm:cxn modelId="{42328CE7-CC22-4447-8410-41D476412DDB}" srcId="{DD0199AA-980D-4A91-AA55-EB70C579E7C4}" destId="{25EC1E64-88CC-4C22-B728-BDB47C50B3C9}" srcOrd="0" destOrd="0" parTransId="{CB0939E5-8201-472E-9B2F-9517083E61A5}" sibTransId="{2D9CFE9E-7655-4216-BA9D-CA6DFB36CB09}"/>
    <dgm:cxn modelId="{B445F123-E4A1-4B71-A9B2-F4721AA30825}" srcId="{312F97C6-7365-4C6E-B4A5-91C763BE93C1}" destId="{E286BEB3-6BEF-4FA1-8453-B79B5E51B4DC}" srcOrd="0" destOrd="0" parTransId="{23FE44A1-6DDF-4B70-AFBD-7210AB237008}" sibTransId="{32612A4F-F4B9-465B-BC3F-362099364616}"/>
    <dgm:cxn modelId="{CC742BB3-1CAD-4DF2-83A9-2C27572ABA6E}" type="presOf" srcId="{25EC1E64-88CC-4C22-B728-BDB47C50B3C9}" destId="{92EFC82F-3764-4DE7-9692-20279F487A68}" srcOrd="0" destOrd="0" presId="urn:microsoft.com/office/officeart/2005/8/layout/chevron2"/>
    <dgm:cxn modelId="{443B153D-9DE5-43F0-9BD2-1863F5BB8450}" type="presOf" srcId="{312F97C6-7365-4C6E-B4A5-91C763BE93C1}" destId="{833DE13B-2454-45A9-BCAB-E5E07A713ABA}" srcOrd="0" destOrd="0" presId="urn:microsoft.com/office/officeart/2005/8/layout/chevron2"/>
    <dgm:cxn modelId="{060EA5FF-74BB-4F9F-B32C-93CFD711FD5D}" type="presOf" srcId="{FBF79C5E-9A5C-471F-A153-F305483FD5E0}" destId="{77F0CA41-E96C-493B-A3EE-4342C7870C31}" srcOrd="0" destOrd="0" presId="urn:microsoft.com/office/officeart/2005/8/layout/chevron2"/>
    <dgm:cxn modelId="{FF6C60E8-1CAA-42EB-BC39-1849EA10358B}" srcId="{1C4F22BC-9D5A-4ECC-80B6-A813E72389F7}" destId="{DAFD2223-73A8-4A25-A14F-0E7011A30AFD}" srcOrd="0" destOrd="0" parTransId="{A7780FFD-DF69-4660-8153-0F232E2F0266}" sibTransId="{EEB3BE94-BCBC-4C67-B274-2F5EFE533F4A}"/>
    <dgm:cxn modelId="{C5AF7386-CDC2-4CE2-8811-7C563EA7CF69}" type="presOf" srcId="{E286BEB3-6BEF-4FA1-8453-B79B5E51B4DC}" destId="{8B807DCB-0CF7-4DF3-A5AC-C98B0BB47401}" srcOrd="0" destOrd="0" presId="urn:microsoft.com/office/officeart/2005/8/layout/chevron2"/>
    <dgm:cxn modelId="{95FFBB79-EBA6-4E9A-BA8C-57A464FFDB8B}" type="presOf" srcId="{DAFD2223-73A8-4A25-A14F-0E7011A30AFD}" destId="{7311E285-7FBC-477B-80F2-4144F7B2FEE0}" srcOrd="0" destOrd="0" presId="urn:microsoft.com/office/officeart/2005/8/layout/chevron2"/>
    <dgm:cxn modelId="{B45BE9DD-167E-4CC9-BE5D-55C8106859C2}" srcId="{FBF79C5E-9A5C-471F-A153-F305483FD5E0}" destId="{DD0199AA-980D-4A91-AA55-EB70C579E7C4}" srcOrd="1" destOrd="0" parTransId="{A9A25F6F-CC34-4DC3-A05E-789A2F7001FE}" sibTransId="{E83DF1DD-5EF5-4960-9801-06776BD179E3}"/>
    <dgm:cxn modelId="{808B282A-98F3-4C11-8AAE-6DD45B58284C}" srcId="{FBF79C5E-9A5C-471F-A153-F305483FD5E0}" destId="{1C4F22BC-9D5A-4ECC-80B6-A813E72389F7}" srcOrd="0" destOrd="0" parTransId="{50CC5426-4A84-4CF7-971C-C3D4EC640ED6}" sibTransId="{40B56606-8D9B-4213-BC32-CF5C6E147252}"/>
    <dgm:cxn modelId="{E01C2A7C-9542-4B0F-8068-7697748F4CA2}" type="presOf" srcId="{1C4F22BC-9D5A-4ECC-80B6-A813E72389F7}" destId="{6AE8DF92-4622-4FB7-99E1-8C21A56DC5A1}" srcOrd="0" destOrd="0" presId="urn:microsoft.com/office/officeart/2005/8/layout/chevron2"/>
    <dgm:cxn modelId="{948FEF87-CC4C-456D-85D0-6F41A396DDD7}" type="presParOf" srcId="{77F0CA41-E96C-493B-A3EE-4342C7870C31}" destId="{C4127CC8-311D-469A-BAAE-7968E01E8FEF}" srcOrd="0" destOrd="0" presId="urn:microsoft.com/office/officeart/2005/8/layout/chevron2"/>
    <dgm:cxn modelId="{4CD9EB73-463E-4A3B-8137-8134E8E806F2}" type="presParOf" srcId="{C4127CC8-311D-469A-BAAE-7968E01E8FEF}" destId="{6AE8DF92-4622-4FB7-99E1-8C21A56DC5A1}" srcOrd="0" destOrd="0" presId="urn:microsoft.com/office/officeart/2005/8/layout/chevron2"/>
    <dgm:cxn modelId="{AB96783F-A464-4454-936F-D810835481B3}" type="presParOf" srcId="{C4127CC8-311D-469A-BAAE-7968E01E8FEF}" destId="{7311E285-7FBC-477B-80F2-4144F7B2FEE0}" srcOrd="1" destOrd="0" presId="urn:microsoft.com/office/officeart/2005/8/layout/chevron2"/>
    <dgm:cxn modelId="{F9C8411F-1B93-4EC0-9143-0D2F4BE14C96}" type="presParOf" srcId="{77F0CA41-E96C-493B-A3EE-4342C7870C31}" destId="{685762EA-1F30-4D92-816A-C211D00EC94A}" srcOrd="1" destOrd="0" presId="urn:microsoft.com/office/officeart/2005/8/layout/chevron2"/>
    <dgm:cxn modelId="{9FC36EC9-9BE5-429B-B575-FAB408A5BBB2}" type="presParOf" srcId="{77F0CA41-E96C-493B-A3EE-4342C7870C31}" destId="{5A1DDB9C-855C-4103-83FE-D968DAD0B7D1}" srcOrd="2" destOrd="0" presId="urn:microsoft.com/office/officeart/2005/8/layout/chevron2"/>
    <dgm:cxn modelId="{C527D91A-DAED-45FE-A3CD-95072A59AC7C}" type="presParOf" srcId="{5A1DDB9C-855C-4103-83FE-D968DAD0B7D1}" destId="{C957924E-55E5-4291-A918-DD3A3810337C}" srcOrd="0" destOrd="0" presId="urn:microsoft.com/office/officeart/2005/8/layout/chevron2"/>
    <dgm:cxn modelId="{E0F5CB79-1D1C-4EB2-B17A-FE092CE75DAF}" type="presParOf" srcId="{5A1DDB9C-855C-4103-83FE-D968DAD0B7D1}" destId="{92EFC82F-3764-4DE7-9692-20279F487A68}" srcOrd="1" destOrd="0" presId="urn:microsoft.com/office/officeart/2005/8/layout/chevron2"/>
    <dgm:cxn modelId="{594FE9B4-CC41-4BDA-9A33-E3ECE03555F7}" type="presParOf" srcId="{77F0CA41-E96C-493B-A3EE-4342C7870C31}" destId="{0AF1DA59-6978-4C83-BB5E-716FD176F824}" srcOrd="3" destOrd="0" presId="urn:microsoft.com/office/officeart/2005/8/layout/chevron2"/>
    <dgm:cxn modelId="{386BB512-7CB0-495E-A037-43E37B476B84}" type="presParOf" srcId="{77F0CA41-E96C-493B-A3EE-4342C7870C31}" destId="{AABA4E4C-E0C8-4E86-AB75-865BF5F9B241}" srcOrd="4" destOrd="0" presId="urn:microsoft.com/office/officeart/2005/8/layout/chevron2"/>
    <dgm:cxn modelId="{E51D9D55-D72C-4F4A-B6B8-352F04F05F54}" type="presParOf" srcId="{AABA4E4C-E0C8-4E86-AB75-865BF5F9B241}" destId="{833DE13B-2454-45A9-BCAB-E5E07A713ABA}" srcOrd="0" destOrd="0" presId="urn:microsoft.com/office/officeart/2005/8/layout/chevron2"/>
    <dgm:cxn modelId="{AF3FDFA9-17E3-4EF8-9327-FEAE2F02525C}" type="presParOf" srcId="{AABA4E4C-E0C8-4E86-AB75-865BF5F9B241}" destId="{8B807DCB-0CF7-4DF3-A5AC-C98B0BB4740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2F33831-05EB-42CD-A0CB-AD90F7328DCC}" type="doc">
      <dgm:prSet loTypeId="urn:microsoft.com/office/officeart/2011/layout/CircleProcess" loCatId="process" qsTypeId="urn:microsoft.com/office/officeart/2005/8/quickstyle/simple1" qsCatId="simple" csTypeId="urn:microsoft.com/office/officeart/2005/8/colors/colorful1" csCatId="colorful" phldr="1"/>
      <dgm:spPr/>
      <dgm:t>
        <a:bodyPr/>
        <a:lstStyle/>
        <a:p>
          <a:endParaRPr lang="en-US"/>
        </a:p>
      </dgm:t>
    </dgm:pt>
    <dgm:pt modelId="{802E0A0D-6184-470F-8313-1959B48183D5}">
      <dgm:prSet phldrT="[Text]" custT="1"/>
      <dgm:spPr/>
      <dgm:t>
        <a:bodyPr/>
        <a:lstStyle/>
        <a:p>
          <a:endParaRPr lang="en-US" sz="1900" smtClean="0">
            <a:latin typeface="Times New Roman" panose="02020603050405020304" pitchFamily="18" charset="0"/>
            <a:cs typeface="Times New Roman" panose="02020603050405020304" pitchFamily="18" charset="0"/>
          </a:endParaRPr>
        </a:p>
        <a:p>
          <a:r>
            <a:rPr lang="en-US" sz="1900" smtClean="0">
              <a:latin typeface="Times New Roman" panose="02020603050405020304" pitchFamily="18" charset="0"/>
              <a:cs typeface="Times New Roman" panose="02020603050405020304" pitchFamily="18" charset="0"/>
            </a:rPr>
            <a:t>Tổ chức cho thí sinh đăng ký nhập học </a:t>
          </a:r>
          <a:r>
            <a:rPr lang="en-US" sz="1900" i="1" smtClean="0">
              <a:solidFill>
                <a:schemeClr val="accent1"/>
              </a:solidFill>
              <a:latin typeface="Times New Roman" panose="02020603050405020304" pitchFamily="18" charset="0"/>
              <a:cs typeface="Times New Roman" panose="02020603050405020304" pitchFamily="18" charset="0"/>
            </a:rPr>
            <a:t>trực tuyến/trực tiếp </a:t>
          </a:r>
          <a:r>
            <a:rPr lang="en-US" sz="1900" smtClean="0">
              <a:latin typeface="Times New Roman" panose="02020603050405020304" pitchFamily="18" charset="0"/>
              <a:cs typeface="Times New Roman" panose="02020603050405020304" pitchFamily="18" charset="0"/>
            </a:rPr>
            <a:t>đồng thời cung cấp các thông tin cá nhân cần thiết của học sinh để nhập vào CSDL ngành và các phần mềm quản lý trường học</a:t>
          </a:r>
          <a:endParaRPr lang="en-US" sz="1900"/>
        </a:p>
      </dgm:t>
    </dgm:pt>
    <dgm:pt modelId="{AAA7BCED-7CC5-402F-926F-20F5723D2D35}" type="parTrans" cxnId="{7AF17537-410B-4CCF-A6BF-645AE564B76A}">
      <dgm:prSet/>
      <dgm:spPr/>
      <dgm:t>
        <a:bodyPr/>
        <a:lstStyle/>
        <a:p>
          <a:endParaRPr lang="en-US"/>
        </a:p>
      </dgm:t>
    </dgm:pt>
    <dgm:pt modelId="{B9F71B10-36DE-4C59-9264-C06B9DD46FD5}" type="sibTrans" cxnId="{7AF17537-410B-4CCF-A6BF-645AE564B76A}">
      <dgm:prSet/>
      <dgm:spPr/>
      <dgm:t>
        <a:bodyPr/>
        <a:lstStyle/>
        <a:p>
          <a:endParaRPr lang="en-US"/>
        </a:p>
      </dgm:t>
    </dgm:pt>
    <dgm:pt modelId="{F7CB9335-B04F-4749-90E8-39BEBF43AB45}">
      <dgm:prSet phldrT="[Text]" custT="1"/>
      <dgm:spPr/>
      <dgm:t>
        <a:bodyPr/>
        <a:lstStyle/>
        <a:p>
          <a:r>
            <a:rPr lang="en-US" sz="2000" smtClean="0">
              <a:latin typeface="Times New Roman" panose="02020603050405020304" pitchFamily="18" charset="0"/>
              <a:cs typeface="Times New Roman" panose="02020603050405020304" pitchFamily="18" charset="0"/>
            </a:rPr>
            <a:t>Các trường hợp trúng tuyển nhưng không nhập học, HĐ Tuyển sinh phải liên hệ với thí sinh và </a:t>
          </a:r>
          <a:r>
            <a:rPr lang="en-US" sz="2000" b="1" smtClean="0">
              <a:latin typeface="Times New Roman" panose="02020603050405020304" pitchFamily="18" charset="0"/>
              <a:cs typeface="Times New Roman" panose="02020603050405020304" pitchFamily="18" charset="0"/>
            </a:rPr>
            <a:t>ghi rõ lý do không nhập học </a:t>
          </a:r>
          <a:r>
            <a:rPr lang="en-US" sz="2000" smtClean="0">
              <a:latin typeface="Times New Roman" panose="02020603050405020304" pitchFamily="18" charset="0"/>
              <a:cs typeface="Times New Roman" panose="02020603050405020304" pitchFamily="18" charset="0"/>
            </a:rPr>
            <a:t>khi báo cáo về Sở GDĐT</a:t>
          </a:r>
          <a:endParaRPr lang="en-US" sz="2000"/>
        </a:p>
      </dgm:t>
    </dgm:pt>
    <dgm:pt modelId="{83B699C6-55F5-46DD-BAA6-AC93A2BA5C6D}" type="parTrans" cxnId="{C2AEF8C2-313D-47D0-AE51-C0914BE0A7E2}">
      <dgm:prSet/>
      <dgm:spPr/>
      <dgm:t>
        <a:bodyPr/>
        <a:lstStyle/>
        <a:p>
          <a:endParaRPr lang="en-US"/>
        </a:p>
      </dgm:t>
    </dgm:pt>
    <dgm:pt modelId="{88957EF7-59AE-4107-8A6C-378487B1CEDF}" type="sibTrans" cxnId="{C2AEF8C2-313D-47D0-AE51-C0914BE0A7E2}">
      <dgm:prSet/>
      <dgm:spPr/>
      <dgm:t>
        <a:bodyPr/>
        <a:lstStyle/>
        <a:p>
          <a:endParaRPr lang="en-US"/>
        </a:p>
      </dgm:t>
    </dgm:pt>
    <dgm:pt modelId="{70882966-A002-45CF-B323-046DD710F4D4}">
      <dgm:prSet phldrT="[Text]" custT="1"/>
      <dgm:spPr/>
      <dgm:t>
        <a:bodyPr/>
        <a:lstStyle/>
        <a:p>
          <a:r>
            <a:rPr lang="en-US" sz="2000" smtClean="0">
              <a:latin typeface="Times New Roman" panose="02020603050405020304" pitchFamily="18" charset="0"/>
              <a:cs typeface="Times New Roman" panose="02020603050405020304" pitchFamily="18" charset="0"/>
            </a:rPr>
            <a:t>Báo cáo danh sách học sinh nhập học về Sở GDĐT: </a:t>
          </a:r>
          <a:r>
            <a:rPr lang="en-US" sz="2000" b="1" smtClean="0">
              <a:latin typeface="Times New Roman" panose="02020603050405020304" pitchFamily="18" charset="0"/>
              <a:cs typeface="Times New Roman" panose="02020603050405020304" pitchFamily="18" charset="0"/>
            </a:rPr>
            <a:t>01 File danh sách nhập học (theo mẫu) và 01 File scan có xác nhận của lãnh đạo HĐ Tuyển sinh</a:t>
          </a:r>
          <a:endParaRPr lang="en-US" sz="2000" b="1"/>
        </a:p>
      </dgm:t>
    </dgm:pt>
    <dgm:pt modelId="{78BAE722-E080-4419-AD63-8BC07552225C}" type="parTrans" cxnId="{526C574B-FA86-4047-B20B-B1F939AABC7D}">
      <dgm:prSet/>
      <dgm:spPr/>
      <dgm:t>
        <a:bodyPr/>
        <a:lstStyle/>
        <a:p>
          <a:endParaRPr lang="en-US"/>
        </a:p>
      </dgm:t>
    </dgm:pt>
    <dgm:pt modelId="{A8D42551-7601-4CEC-8F2C-4ED7DE897CC6}" type="sibTrans" cxnId="{526C574B-FA86-4047-B20B-B1F939AABC7D}">
      <dgm:prSet/>
      <dgm:spPr/>
      <dgm:t>
        <a:bodyPr/>
        <a:lstStyle/>
        <a:p>
          <a:endParaRPr lang="en-US"/>
        </a:p>
      </dgm:t>
    </dgm:pt>
    <dgm:pt modelId="{F66414B2-B02C-4B3D-BC3B-0535EB8A5683}" type="pres">
      <dgm:prSet presAssocID="{A2F33831-05EB-42CD-A0CB-AD90F7328DCC}" presName="Name0" presStyleCnt="0">
        <dgm:presLayoutVars>
          <dgm:chMax val="11"/>
          <dgm:chPref val="11"/>
          <dgm:dir/>
          <dgm:resizeHandles/>
        </dgm:presLayoutVars>
      </dgm:prSet>
      <dgm:spPr/>
      <dgm:t>
        <a:bodyPr/>
        <a:lstStyle/>
        <a:p>
          <a:endParaRPr lang="en-US"/>
        </a:p>
      </dgm:t>
    </dgm:pt>
    <dgm:pt modelId="{6936083A-38C7-45C3-802B-FB3CC30A66AA}" type="pres">
      <dgm:prSet presAssocID="{70882966-A002-45CF-B323-046DD710F4D4}" presName="Accent3" presStyleCnt="0"/>
      <dgm:spPr/>
    </dgm:pt>
    <dgm:pt modelId="{DE982E5A-15A9-4B17-9475-7CCBCD4711D4}" type="pres">
      <dgm:prSet presAssocID="{70882966-A002-45CF-B323-046DD710F4D4}" presName="Accent" presStyleLbl="node1" presStyleIdx="0" presStyleCnt="3"/>
      <dgm:spPr/>
    </dgm:pt>
    <dgm:pt modelId="{3C39C2DA-44FF-46D0-AB7A-08E2157F561F}" type="pres">
      <dgm:prSet presAssocID="{70882966-A002-45CF-B323-046DD710F4D4}" presName="ParentBackground3" presStyleCnt="0"/>
      <dgm:spPr/>
    </dgm:pt>
    <dgm:pt modelId="{0E7D559C-F34A-4EB8-B9A1-FE8FDD587029}" type="pres">
      <dgm:prSet presAssocID="{70882966-A002-45CF-B323-046DD710F4D4}" presName="ParentBackground" presStyleLbl="fgAcc1" presStyleIdx="0" presStyleCnt="3"/>
      <dgm:spPr/>
      <dgm:t>
        <a:bodyPr/>
        <a:lstStyle/>
        <a:p>
          <a:endParaRPr lang="en-US"/>
        </a:p>
      </dgm:t>
    </dgm:pt>
    <dgm:pt modelId="{52A77F78-E1AF-4CA8-B33C-EE0D3BA4BB25}" type="pres">
      <dgm:prSet presAssocID="{70882966-A002-45CF-B323-046DD710F4D4}" presName="Parent3" presStyleLbl="revTx" presStyleIdx="0" presStyleCnt="0">
        <dgm:presLayoutVars>
          <dgm:chMax val="1"/>
          <dgm:chPref val="1"/>
          <dgm:bulletEnabled val="1"/>
        </dgm:presLayoutVars>
      </dgm:prSet>
      <dgm:spPr/>
      <dgm:t>
        <a:bodyPr/>
        <a:lstStyle/>
        <a:p>
          <a:endParaRPr lang="en-US"/>
        </a:p>
      </dgm:t>
    </dgm:pt>
    <dgm:pt modelId="{4C24A465-5D72-4F83-996C-6468E8B8AB25}" type="pres">
      <dgm:prSet presAssocID="{F7CB9335-B04F-4749-90E8-39BEBF43AB45}" presName="Accent2" presStyleCnt="0"/>
      <dgm:spPr/>
    </dgm:pt>
    <dgm:pt modelId="{AB4BE539-C117-481D-9848-B067630219DF}" type="pres">
      <dgm:prSet presAssocID="{F7CB9335-B04F-4749-90E8-39BEBF43AB45}" presName="Accent" presStyleLbl="node1" presStyleIdx="1" presStyleCnt="3"/>
      <dgm:spPr/>
    </dgm:pt>
    <dgm:pt modelId="{BAB20747-3C6D-4E5C-A274-BEBF89D46B73}" type="pres">
      <dgm:prSet presAssocID="{F7CB9335-B04F-4749-90E8-39BEBF43AB45}" presName="ParentBackground2" presStyleCnt="0"/>
      <dgm:spPr/>
    </dgm:pt>
    <dgm:pt modelId="{38F3DDCD-778A-4FE9-8055-BF2ABF71E183}" type="pres">
      <dgm:prSet presAssocID="{F7CB9335-B04F-4749-90E8-39BEBF43AB45}" presName="ParentBackground" presStyleLbl="fgAcc1" presStyleIdx="1" presStyleCnt="3"/>
      <dgm:spPr/>
      <dgm:t>
        <a:bodyPr/>
        <a:lstStyle/>
        <a:p>
          <a:endParaRPr lang="en-US"/>
        </a:p>
      </dgm:t>
    </dgm:pt>
    <dgm:pt modelId="{6D40320E-3CFC-4F47-8423-5DB2209FC2E9}" type="pres">
      <dgm:prSet presAssocID="{F7CB9335-B04F-4749-90E8-39BEBF43AB45}" presName="Parent2" presStyleLbl="revTx" presStyleIdx="0" presStyleCnt="0">
        <dgm:presLayoutVars>
          <dgm:chMax val="1"/>
          <dgm:chPref val="1"/>
          <dgm:bulletEnabled val="1"/>
        </dgm:presLayoutVars>
      </dgm:prSet>
      <dgm:spPr/>
      <dgm:t>
        <a:bodyPr/>
        <a:lstStyle/>
        <a:p>
          <a:endParaRPr lang="en-US"/>
        </a:p>
      </dgm:t>
    </dgm:pt>
    <dgm:pt modelId="{99CBC089-7C46-4B93-AEB0-D6DCB6DE7C89}" type="pres">
      <dgm:prSet presAssocID="{802E0A0D-6184-470F-8313-1959B48183D5}" presName="Accent1" presStyleCnt="0"/>
      <dgm:spPr/>
    </dgm:pt>
    <dgm:pt modelId="{B4681891-1400-405C-AB95-A5F972D1DFE7}" type="pres">
      <dgm:prSet presAssocID="{802E0A0D-6184-470F-8313-1959B48183D5}" presName="Accent" presStyleLbl="node1" presStyleIdx="2" presStyleCnt="3" custScaleX="100016" custScaleY="97647"/>
      <dgm:spPr/>
    </dgm:pt>
    <dgm:pt modelId="{8E7D8544-EBB2-44B9-9F0B-C0A8F3EEC368}" type="pres">
      <dgm:prSet presAssocID="{802E0A0D-6184-470F-8313-1959B48183D5}" presName="ParentBackground1" presStyleCnt="0"/>
      <dgm:spPr/>
    </dgm:pt>
    <dgm:pt modelId="{DE622BE6-E9A9-4D79-87CE-47E87858AFCD}" type="pres">
      <dgm:prSet presAssocID="{802E0A0D-6184-470F-8313-1959B48183D5}" presName="ParentBackground" presStyleLbl="fgAcc1" presStyleIdx="2" presStyleCnt="3"/>
      <dgm:spPr/>
      <dgm:t>
        <a:bodyPr/>
        <a:lstStyle/>
        <a:p>
          <a:endParaRPr lang="en-US"/>
        </a:p>
      </dgm:t>
    </dgm:pt>
    <dgm:pt modelId="{EAC7BCD5-A1A8-475A-941D-F2B84440A3EB}" type="pres">
      <dgm:prSet presAssocID="{802E0A0D-6184-470F-8313-1959B48183D5}" presName="Parent1" presStyleLbl="revTx" presStyleIdx="0" presStyleCnt="0">
        <dgm:presLayoutVars>
          <dgm:chMax val="1"/>
          <dgm:chPref val="1"/>
          <dgm:bulletEnabled val="1"/>
        </dgm:presLayoutVars>
      </dgm:prSet>
      <dgm:spPr/>
      <dgm:t>
        <a:bodyPr/>
        <a:lstStyle/>
        <a:p>
          <a:endParaRPr lang="en-US"/>
        </a:p>
      </dgm:t>
    </dgm:pt>
  </dgm:ptLst>
  <dgm:cxnLst>
    <dgm:cxn modelId="{C2AEF8C2-313D-47D0-AE51-C0914BE0A7E2}" srcId="{A2F33831-05EB-42CD-A0CB-AD90F7328DCC}" destId="{F7CB9335-B04F-4749-90E8-39BEBF43AB45}" srcOrd="1" destOrd="0" parTransId="{83B699C6-55F5-46DD-BAA6-AC93A2BA5C6D}" sibTransId="{88957EF7-59AE-4107-8A6C-378487B1CEDF}"/>
    <dgm:cxn modelId="{101F61CC-FEFC-4BB5-96DF-22567874F4C1}" type="presOf" srcId="{70882966-A002-45CF-B323-046DD710F4D4}" destId="{0E7D559C-F34A-4EB8-B9A1-FE8FDD587029}" srcOrd="0" destOrd="0" presId="urn:microsoft.com/office/officeart/2011/layout/CircleProcess"/>
    <dgm:cxn modelId="{412D7DFD-4418-4BE0-8A26-92128FA7FD8D}" type="presOf" srcId="{F7CB9335-B04F-4749-90E8-39BEBF43AB45}" destId="{38F3DDCD-778A-4FE9-8055-BF2ABF71E183}" srcOrd="0" destOrd="0" presId="urn:microsoft.com/office/officeart/2011/layout/CircleProcess"/>
    <dgm:cxn modelId="{547B0070-70EE-4165-B754-DA50EBEA0E44}" type="presOf" srcId="{802E0A0D-6184-470F-8313-1959B48183D5}" destId="{DE622BE6-E9A9-4D79-87CE-47E87858AFCD}" srcOrd="0" destOrd="0" presId="urn:microsoft.com/office/officeart/2011/layout/CircleProcess"/>
    <dgm:cxn modelId="{526C574B-FA86-4047-B20B-B1F939AABC7D}" srcId="{A2F33831-05EB-42CD-A0CB-AD90F7328DCC}" destId="{70882966-A002-45CF-B323-046DD710F4D4}" srcOrd="2" destOrd="0" parTransId="{78BAE722-E080-4419-AD63-8BC07552225C}" sibTransId="{A8D42551-7601-4CEC-8F2C-4ED7DE897CC6}"/>
    <dgm:cxn modelId="{7EB0B37F-F7FF-4091-B79E-B761C7356C51}" type="presOf" srcId="{70882966-A002-45CF-B323-046DD710F4D4}" destId="{52A77F78-E1AF-4CA8-B33C-EE0D3BA4BB25}" srcOrd="1" destOrd="0" presId="urn:microsoft.com/office/officeart/2011/layout/CircleProcess"/>
    <dgm:cxn modelId="{7AF17537-410B-4CCF-A6BF-645AE564B76A}" srcId="{A2F33831-05EB-42CD-A0CB-AD90F7328DCC}" destId="{802E0A0D-6184-470F-8313-1959B48183D5}" srcOrd="0" destOrd="0" parTransId="{AAA7BCED-7CC5-402F-926F-20F5723D2D35}" sibTransId="{B9F71B10-36DE-4C59-9264-C06B9DD46FD5}"/>
    <dgm:cxn modelId="{4D56AF84-162D-4413-AB8B-B1724905BABD}" type="presOf" srcId="{A2F33831-05EB-42CD-A0CB-AD90F7328DCC}" destId="{F66414B2-B02C-4B3D-BC3B-0535EB8A5683}" srcOrd="0" destOrd="0" presId="urn:microsoft.com/office/officeart/2011/layout/CircleProcess"/>
    <dgm:cxn modelId="{528AEE89-75F5-46AB-99D4-27EF448B9E11}" type="presOf" srcId="{802E0A0D-6184-470F-8313-1959B48183D5}" destId="{EAC7BCD5-A1A8-475A-941D-F2B84440A3EB}" srcOrd="1" destOrd="0" presId="urn:microsoft.com/office/officeart/2011/layout/CircleProcess"/>
    <dgm:cxn modelId="{677CDC9A-D033-44AA-B80F-6C07F152825F}" type="presOf" srcId="{F7CB9335-B04F-4749-90E8-39BEBF43AB45}" destId="{6D40320E-3CFC-4F47-8423-5DB2209FC2E9}" srcOrd="1" destOrd="0" presId="urn:microsoft.com/office/officeart/2011/layout/CircleProcess"/>
    <dgm:cxn modelId="{5CCBE0DF-5B10-4FFB-B3DE-BF9FD91507F6}" type="presParOf" srcId="{F66414B2-B02C-4B3D-BC3B-0535EB8A5683}" destId="{6936083A-38C7-45C3-802B-FB3CC30A66AA}" srcOrd="0" destOrd="0" presId="urn:microsoft.com/office/officeart/2011/layout/CircleProcess"/>
    <dgm:cxn modelId="{14585EA2-A17E-435D-927A-8990EAAB2697}" type="presParOf" srcId="{6936083A-38C7-45C3-802B-FB3CC30A66AA}" destId="{DE982E5A-15A9-4B17-9475-7CCBCD4711D4}" srcOrd="0" destOrd="0" presId="urn:microsoft.com/office/officeart/2011/layout/CircleProcess"/>
    <dgm:cxn modelId="{697E6282-F38D-4DA5-A1C4-1F4FEDDEFA31}" type="presParOf" srcId="{F66414B2-B02C-4B3D-BC3B-0535EB8A5683}" destId="{3C39C2DA-44FF-46D0-AB7A-08E2157F561F}" srcOrd="1" destOrd="0" presId="urn:microsoft.com/office/officeart/2011/layout/CircleProcess"/>
    <dgm:cxn modelId="{07B99F2C-FF59-45A8-9D33-CD84D362100E}" type="presParOf" srcId="{3C39C2DA-44FF-46D0-AB7A-08E2157F561F}" destId="{0E7D559C-F34A-4EB8-B9A1-FE8FDD587029}" srcOrd="0" destOrd="0" presId="urn:microsoft.com/office/officeart/2011/layout/CircleProcess"/>
    <dgm:cxn modelId="{46FCAAE2-C59A-4572-9CF3-D80E2A0FB5D7}" type="presParOf" srcId="{F66414B2-B02C-4B3D-BC3B-0535EB8A5683}" destId="{52A77F78-E1AF-4CA8-B33C-EE0D3BA4BB25}" srcOrd="2" destOrd="0" presId="urn:microsoft.com/office/officeart/2011/layout/CircleProcess"/>
    <dgm:cxn modelId="{52BF178D-9B78-4AA6-8297-BF8296A839F4}" type="presParOf" srcId="{F66414B2-B02C-4B3D-BC3B-0535EB8A5683}" destId="{4C24A465-5D72-4F83-996C-6468E8B8AB25}" srcOrd="3" destOrd="0" presId="urn:microsoft.com/office/officeart/2011/layout/CircleProcess"/>
    <dgm:cxn modelId="{43BC2A7E-07D6-4BF3-B326-F1F8EAB7F6FD}" type="presParOf" srcId="{4C24A465-5D72-4F83-996C-6468E8B8AB25}" destId="{AB4BE539-C117-481D-9848-B067630219DF}" srcOrd="0" destOrd="0" presId="urn:microsoft.com/office/officeart/2011/layout/CircleProcess"/>
    <dgm:cxn modelId="{66F18D31-6390-4F99-8057-FD368E14BFAC}" type="presParOf" srcId="{F66414B2-B02C-4B3D-BC3B-0535EB8A5683}" destId="{BAB20747-3C6D-4E5C-A274-BEBF89D46B73}" srcOrd="4" destOrd="0" presId="urn:microsoft.com/office/officeart/2011/layout/CircleProcess"/>
    <dgm:cxn modelId="{F3C6DD84-9FBD-4B79-9143-5ABEF0FF217E}" type="presParOf" srcId="{BAB20747-3C6D-4E5C-A274-BEBF89D46B73}" destId="{38F3DDCD-778A-4FE9-8055-BF2ABF71E183}" srcOrd="0" destOrd="0" presId="urn:microsoft.com/office/officeart/2011/layout/CircleProcess"/>
    <dgm:cxn modelId="{D1C44E47-682F-4161-A6B0-7D045A987161}" type="presParOf" srcId="{F66414B2-B02C-4B3D-BC3B-0535EB8A5683}" destId="{6D40320E-3CFC-4F47-8423-5DB2209FC2E9}" srcOrd="5" destOrd="0" presId="urn:microsoft.com/office/officeart/2011/layout/CircleProcess"/>
    <dgm:cxn modelId="{8F97BF40-5082-4297-B5F2-BCA2F9C25FAB}" type="presParOf" srcId="{F66414B2-B02C-4B3D-BC3B-0535EB8A5683}" destId="{99CBC089-7C46-4B93-AEB0-D6DCB6DE7C89}" srcOrd="6" destOrd="0" presId="urn:microsoft.com/office/officeart/2011/layout/CircleProcess"/>
    <dgm:cxn modelId="{4B8E9267-CAB2-4763-9927-F53F2AF6E102}" type="presParOf" srcId="{99CBC089-7C46-4B93-AEB0-D6DCB6DE7C89}" destId="{B4681891-1400-405C-AB95-A5F972D1DFE7}" srcOrd="0" destOrd="0" presId="urn:microsoft.com/office/officeart/2011/layout/CircleProcess"/>
    <dgm:cxn modelId="{515E7802-7F24-4F62-B508-DFCBD32D9351}" type="presParOf" srcId="{F66414B2-B02C-4B3D-BC3B-0535EB8A5683}" destId="{8E7D8544-EBB2-44B9-9F0B-C0A8F3EEC368}" srcOrd="7" destOrd="0" presId="urn:microsoft.com/office/officeart/2011/layout/CircleProcess"/>
    <dgm:cxn modelId="{B748D424-82BB-40CD-B997-E01DCED29297}" type="presParOf" srcId="{8E7D8544-EBB2-44B9-9F0B-C0A8F3EEC368}" destId="{DE622BE6-E9A9-4D79-87CE-47E87858AFCD}" srcOrd="0" destOrd="0" presId="urn:microsoft.com/office/officeart/2011/layout/CircleProcess"/>
    <dgm:cxn modelId="{F094CB00-D82E-4784-8823-B2B02D7268FB}" type="presParOf" srcId="{F66414B2-B02C-4B3D-BC3B-0535EB8A5683}" destId="{EAC7BCD5-A1A8-475A-941D-F2B84440A3EB}"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29BF17-E20E-41B9-BC51-98BC8240B66B}">
      <dsp:nvSpPr>
        <dsp:cNvPr id="0" name=""/>
        <dsp:cNvSpPr/>
      </dsp:nvSpPr>
      <dsp:spPr>
        <a:xfrm>
          <a:off x="-5759562" y="-881729"/>
          <a:ext cx="6858398" cy="6858398"/>
        </a:xfrm>
        <a:prstGeom prst="blockArc">
          <a:avLst>
            <a:gd name="adj1" fmla="val 18900000"/>
            <a:gd name="adj2" fmla="val 2700000"/>
            <a:gd name="adj3" fmla="val 315"/>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197459-C78F-4B85-9D7E-F7DD28B6537C}">
      <dsp:nvSpPr>
        <dsp:cNvPr id="0" name=""/>
        <dsp:cNvSpPr/>
      </dsp:nvSpPr>
      <dsp:spPr>
        <a:xfrm>
          <a:off x="707177" y="509493"/>
          <a:ext cx="10127133" cy="101898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8822" tIns="55880" rIns="55880" bIns="55880" numCol="1" spcCol="1270" anchor="ctr" anchorCtr="0">
          <a:noAutofit/>
        </a:bodyPr>
        <a:lstStyle/>
        <a:p>
          <a:pPr lvl="0" algn="l" defTabSz="977900">
            <a:lnSpc>
              <a:spcPct val="90000"/>
            </a:lnSpc>
            <a:spcBef>
              <a:spcPct val="0"/>
            </a:spcBef>
            <a:spcAft>
              <a:spcPct val="35000"/>
            </a:spcAft>
          </a:pPr>
          <a:r>
            <a:rPr lang="en-US" sz="2200" kern="1200" smtClean="0">
              <a:latin typeface="Times New Roman" panose="02020603050405020304" pitchFamily="18" charset="0"/>
              <a:cs typeface="Times New Roman" panose="02020603050405020304" pitchFamily="18" charset="0"/>
            </a:rPr>
            <a:t>Một số mới trong công tác tiếp nhận hồ sơ tuyển sinh vào lớp 6 tạo nguồn, lớp 6 tăng cường Tiếng Anh</a:t>
          </a:r>
          <a:endParaRPr lang="en-US" sz="2200" kern="1200">
            <a:latin typeface="Times New Roman" panose="02020603050405020304" pitchFamily="18" charset="0"/>
            <a:cs typeface="Times New Roman" panose="02020603050405020304" pitchFamily="18" charset="0"/>
          </a:endParaRPr>
        </a:p>
      </dsp:txBody>
      <dsp:txXfrm>
        <a:off x="707177" y="509493"/>
        <a:ext cx="10127133" cy="1018987"/>
      </dsp:txXfrm>
    </dsp:sp>
    <dsp:sp modelId="{7301B212-6FC0-41C9-90E3-5DB92AE21CDA}">
      <dsp:nvSpPr>
        <dsp:cNvPr id="0" name=""/>
        <dsp:cNvSpPr/>
      </dsp:nvSpPr>
      <dsp:spPr>
        <a:xfrm>
          <a:off x="70310" y="382120"/>
          <a:ext cx="1273734" cy="1273734"/>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FB6F09-C32A-4BE4-9613-F2310271C350}">
      <dsp:nvSpPr>
        <dsp:cNvPr id="0" name=""/>
        <dsp:cNvSpPr/>
      </dsp:nvSpPr>
      <dsp:spPr>
        <a:xfrm>
          <a:off x="1077579" y="2037975"/>
          <a:ext cx="9756731" cy="101898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8822" tIns="55880" rIns="55880" bIns="55880" numCol="1" spcCol="1270" anchor="ctr" anchorCtr="0">
          <a:noAutofit/>
        </a:bodyPr>
        <a:lstStyle/>
        <a:p>
          <a:pPr lvl="0" algn="l" defTabSz="977900">
            <a:lnSpc>
              <a:spcPct val="90000"/>
            </a:lnSpc>
            <a:spcBef>
              <a:spcPct val="0"/>
            </a:spcBef>
            <a:spcAft>
              <a:spcPct val="35000"/>
            </a:spcAft>
          </a:pPr>
          <a:r>
            <a:rPr lang="en-US" sz="2200" kern="1200" smtClean="0">
              <a:latin typeface="Times New Roman" panose="02020603050405020304" pitchFamily="18" charset="0"/>
              <a:cs typeface="Times New Roman" panose="02020603050405020304" pitchFamily="18" charset="0"/>
            </a:rPr>
            <a:t>Một số Điểm mới trong công tác đăng ký dự thi, thu nhận hồ sơ Kỳ thi tuyển sinh vào lớp 10 THPT năm học 2023-2024</a:t>
          </a:r>
          <a:endParaRPr lang="en-US" sz="2200" kern="1200">
            <a:latin typeface="Times New Roman" panose="02020603050405020304" pitchFamily="18" charset="0"/>
            <a:cs typeface="Times New Roman" panose="02020603050405020304" pitchFamily="18" charset="0"/>
          </a:endParaRPr>
        </a:p>
      </dsp:txBody>
      <dsp:txXfrm>
        <a:off x="1077579" y="2037975"/>
        <a:ext cx="9756731" cy="1018987"/>
      </dsp:txXfrm>
    </dsp:sp>
    <dsp:sp modelId="{4FAD14B6-E109-4A60-91BE-C9116A853F66}">
      <dsp:nvSpPr>
        <dsp:cNvPr id="0" name=""/>
        <dsp:cNvSpPr/>
      </dsp:nvSpPr>
      <dsp:spPr>
        <a:xfrm>
          <a:off x="440712" y="1910602"/>
          <a:ext cx="1273734" cy="1273734"/>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3BEB29-43B9-4B02-BB41-AACABF2611AA}">
      <dsp:nvSpPr>
        <dsp:cNvPr id="0" name=""/>
        <dsp:cNvSpPr/>
      </dsp:nvSpPr>
      <dsp:spPr>
        <a:xfrm>
          <a:off x="707177" y="3566457"/>
          <a:ext cx="10127133" cy="101898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8822" tIns="55880" rIns="55880" bIns="55880" numCol="1" spcCol="1270" anchor="ctr" anchorCtr="0">
          <a:noAutofit/>
        </a:bodyPr>
        <a:lstStyle/>
        <a:p>
          <a:pPr lvl="0" algn="l" defTabSz="977900">
            <a:lnSpc>
              <a:spcPct val="90000"/>
            </a:lnSpc>
            <a:spcBef>
              <a:spcPct val="0"/>
            </a:spcBef>
            <a:spcAft>
              <a:spcPct val="35000"/>
            </a:spcAft>
          </a:pPr>
          <a:r>
            <a:rPr lang="en-US" sz="2200" kern="1200" smtClean="0">
              <a:latin typeface="Times New Roman" panose="02020603050405020304" pitchFamily="18" charset="0"/>
              <a:cs typeface="Times New Roman" panose="02020603050405020304" pitchFamily="18" charset="0"/>
            </a:rPr>
            <a:t>- Triển khai công tác nhập dữ liệu thi tuyển sinh 10 THPT</a:t>
          </a:r>
        </a:p>
        <a:p>
          <a:pPr lvl="0" algn="l" defTabSz="977900">
            <a:lnSpc>
              <a:spcPct val="90000"/>
            </a:lnSpc>
            <a:spcBef>
              <a:spcPct val="0"/>
            </a:spcBef>
            <a:spcAft>
              <a:spcPct val="35000"/>
            </a:spcAft>
          </a:pPr>
          <a:r>
            <a:rPr lang="en-US" sz="2200" kern="1200" smtClean="0">
              <a:latin typeface="Times New Roman" panose="02020603050405020304" pitchFamily="18" charset="0"/>
              <a:cs typeface="Times New Roman" panose="02020603050405020304" pitchFamily="18" charset="0"/>
            </a:rPr>
            <a:t>- Sử dụng tài khoản xác minh chứng chỉ Tiếng Anh trong cộng điểm khuyến khích</a:t>
          </a:r>
          <a:endParaRPr lang="en-US" sz="2200" kern="1200">
            <a:latin typeface="Times New Roman" panose="02020603050405020304" pitchFamily="18" charset="0"/>
            <a:cs typeface="Times New Roman" panose="02020603050405020304" pitchFamily="18" charset="0"/>
          </a:endParaRPr>
        </a:p>
      </dsp:txBody>
      <dsp:txXfrm>
        <a:off x="707177" y="3566457"/>
        <a:ext cx="10127133" cy="1018987"/>
      </dsp:txXfrm>
    </dsp:sp>
    <dsp:sp modelId="{3F0F9DD2-356A-4699-A0BE-6F626E555070}">
      <dsp:nvSpPr>
        <dsp:cNvPr id="0" name=""/>
        <dsp:cNvSpPr/>
      </dsp:nvSpPr>
      <dsp:spPr>
        <a:xfrm>
          <a:off x="70310" y="3439083"/>
          <a:ext cx="1273734" cy="1273734"/>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ACF02E-0D3A-41A4-8623-32D89D11A384}">
      <dsp:nvSpPr>
        <dsp:cNvPr id="0" name=""/>
        <dsp:cNvSpPr/>
      </dsp:nvSpPr>
      <dsp:spPr>
        <a:xfrm>
          <a:off x="1784984" y="75661"/>
          <a:ext cx="3955465" cy="1236082"/>
        </a:xfrm>
        <a:prstGeom prst="rect">
          <a:avLst/>
        </a:prstGeom>
        <a:solidFill>
          <a:schemeClr val="accent5">
            <a:lumMod val="20000"/>
            <a:lumOff val="80000"/>
            <a:alpha val="4000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7240" tIns="106680" rIns="106680" bIns="106680" numCol="1" spcCol="1270" anchor="ctr" anchorCtr="0">
          <a:noAutofit/>
        </a:bodyPr>
        <a:lstStyle/>
        <a:p>
          <a:pPr lvl="0" algn="l" defTabSz="1244600">
            <a:lnSpc>
              <a:spcPct val="90000"/>
            </a:lnSpc>
            <a:spcBef>
              <a:spcPct val="0"/>
            </a:spcBef>
            <a:spcAft>
              <a:spcPct val="35000"/>
            </a:spcAft>
          </a:pPr>
          <a:r>
            <a:rPr lang="en-US" sz="2800" kern="1200" smtClean="0">
              <a:latin typeface="Times New Roman" panose="02020603050405020304" pitchFamily="18" charset="0"/>
              <a:cs typeface="Times New Roman" panose="02020603050405020304" pitchFamily="18" charset="0"/>
            </a:rPr>
            <a:t>File excel danh sách đăng ký dự thi</a:t>
          </a:r>
          <a:endParaRPr lang="en-US" sz="2800" kern="1200"/>
        </a:p>
      </dsp:txBody>
      <dsp:txXfrm>
        <a:off x="1784984" y="75661"/>
        <a:ext cx="3955465" cy="1236082"/>
      </dsp:txXfrm>
    </dsp:sp>
    <dsp:sp modelId="{5C83ADD3-1072-43AA-8B33-D4A936E2C73A}">
      <dsp:nvSpPr>
        <dsp:cNvPr id="0" name=""/>
        <dsp:cNvSpPr/>
      </dsp:nvSpPr>
      <dsp:spPr>
        <a:xfrm>
          <a:off x="1630763" y="153079"/>
          <a:ext cx="844076" cy="785961"/>
        </a:xfrm>
        <a:prstGeom prst="rect">
          <a:avLst/>
        </a:prstGeom>
        <a:blipFill>
          <a:blip xmlns:r="http://schemas.openxmlformats.org/officeDocument/2006/relationships" r:embed="rId1"/>
          <a:stretch>
            <a:fillRect t="-14000" b="-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E295CB-DD83-4E8F-BBC0-48596B3E569C}">
      <dsp:nvSpPr>
        <dsp:cNvPr id="0" name=""/>
        <dsp:cNvSpPr/>
      </dsp:nvSpPr>
      <dsp:spPr>
        <a:xfrm>
          <a:off x="6088095" y="76052"/>
          <a:ext cx="3881260" cy="1235302"/>
        </a:xfrm>
        <a:prstGeom prst="rect">
          <a:avLst/>
        </a:prstGeom>
        <a:solidFill>
          <a:schemeClr val="accent2">
            <a:lumMod val="40000"/>
            <a:lumOff val="60000"/>
            <a:alpha val="4000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6711" tIns="106680" rIns="106680" bIns="106680" numCol="1" spcCol="1270" anchor="ctr" anchorCtr="0">
          <a:noAutofit/>
        </a:bodyPr>
        <a:lstStyle/>
        <a:p>
          <a:pPr lvl="0" algn="l" defTabSz="1244600">
            <a:lnSpc>
              <a:spcPct val="90000"/>
            </a:lnSpc>
            <a:spcBef>
              <a:spcPct val="0"/>
            </a:spcBef>
            <a:spcAft>
              <a:spcPct val="35000"/>
            </a:spcAft>
          </a:pPr>
          <a:r>
            <a:rPr lang="en-US" sz="2800" kern="1200" smtClean="0">
              <a:latin typeface="Times New Roman" panose="02020603050405020304" pitchFamily="18" charset="0"/>
              <a:cs typeface="Times New Roman" panose="02020603050405020304" pitchFamily="18" charset="0"/>
            </a:rPr>
            <a:t>File scan có xác nhận của lãnh đạo Phòng GDĐT</a:t>
          </a:r>
          <a:endParaRPr lang="en-US" sz="2800" kern="1200"/>
        </a:p>
      </dsp:txBody>
      <dsp:txXfrm>
        <a:off x="6088095" y="76052"/>
        <a:ext cx="3881260" cy="1235302"/>
      </dsp:txXfrm>
    </dsp:sp>
    <dsp:sp modelId="{B058B980-ECEE-4373-9642-482665943321}">
      <dsp:nvSpPr>
        <dsp:cNvPr id="0" name=""/>
        <dsp:cNvSpPr/>
      </dsp:nvSpPr>
      <dsp:spPr>
        <a:xfrm>
          <a:off x="5887535" y="168985"/>
          <a:ext cx="864711" cy="831329"/>
        </a:xfrm>
        <a:prstGeom prst="rect">
          <a:avLst/>
        </a:prstGeom>
        <a:blipFill>
          <a:blip xmlns:r="http://schemas.openxmlformats.org/officeDocument/2006/relationships" r:embed="rId2"/>
          <a:stretch>
            <a:fillRect t="-14000" b="-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B09F50-722E-47E2-83F1-E0CDC068126E}">
      <dsp:nvSpPr>
        <dsp:cNvPr id="0" name=""/>
        <dsp:cNvSpPr/>
      </dsp:nvSpPr>
      <dsp:spPr>
        <a:xfrm>
          <a:off x="3163180" y="1458180"/>
          <a:ext cx="5273758" cy="1230622"/>
        </a:xfrm>
        <a:prstGeom prst="rect">
          <a:avLst/>
        </a:prstGeom>
        <a:solidFill>
          <a:schemeClr val="accent4">
            <a:lumMod val="60000"/>
            <a:lumOff val="40000"/>
            <a:alpha val="4000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3542" tIns="106680" rIns="106680" bIns="106680" numCol="1" spcCol="1270" anchor="ctr" anchorCtr="0">
          <a:noAutofit/>
        </a:bodyPr>
        <a:lstStyle/>
        <a:p>
          <a:pPr lvl="0" algn="l" defTabSz="1244600">
            <a:lnSpc>
              <a:spcPct val="90000"/>
            </a:lnSpc>
            <a:spcBef>
              <a:spcPct val="0"/>
            </a:spcBef>
            <a:spcAft>
              <a:spcPct val="35000"/>
            </a:spcAft>
          </a:pPr>
          <a:r>
            <a:rPr lang="en-US" sz="2800" kern="1200" smtClean="0">
              <a:latin typeface="Times New Roman" panose="02020603050405020304" pitchFamily="18" charset="0"/>
              <a:cs typeface="Times New Roman" panose="02020603050405020304" pitchFamily="18" charset="0"/>
            </a:rPr>
            <a:t>File scan chứng chỉ Tiếng Anh theo mức cộng điểm khuyến khích</a:t>
          </a:r>
          <a:endParaRPr lang="en-US" sz="2800" kern="1200"/>
        </a:p>
      </dsp:txBody>
      <dsp:txXfrm>
        <a:off x="3163180" y="1458180"/>
        <a:ext cx="5273758" cy="1230622"/>
      </dsp:txXfrm>
    </dsp:sp>
    <dsp:sp modelId="{B1B362A3-82E4-4CCB-9278-3A44115E6A1E}">
      <dsp:nvSpPr>
        <dsp:cNvPr id="0" name=""/>
        <dsp:cNvSpPr/>
      </dsp:nvSpPr>
      <dsp:spPr>
        <a:xfrm>
          <a:off x="2860289" y="1607849"/>
          <a:ext cx="794881" cy="722352"/>
        </a:xfrm>
        <a:prstGeom prst="rect">
          <a:avLst/>
        </a:prstGeom>
        <a:blipFill>
          <a:blip xmlns:r="http://schemas.openxmlformats.org/officeDocument/2006/relationships" r:embed="rId3"/>
          <a:stretch>
            <a:fillRect t="-14000" b="-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F0C9D-238C-4BF6-9128-FF99C5C54F74}">
      <dsp:nvSpPr>
        <dsp:cNvPr id="0" name=""/>
        <dsp:cNvSpPr/>
      </dsp:nvSpPr>
      <dsp:spPr>
        <a:xfrm>
          <a:off x="48" y="200480"/>
          <a:ext cx="4650456" cy="186018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158496" rIns="277368" bIns="158496" numCol="1" spcCol="1270" anchor="ctr" anchorCtr="0">
          <a:noAutofit/>
        </a:bodyPr>
        <a:lstStyle/>
        <a:p>
          <a:pPr lvl="0" algn="ctr" defTabSz="1733550">
            <a:lnSpc>
              <a:spcPct val="90000"/>
            </a:lnSpc>
            <a:spcBef>
              <a:spcPct val="0"/>
            </a:spcBef>
            <a:spcAft>
              <a:spcPct val="35000"/>
            </a:spcAft>
          </a:pPr>
          <a:r>
            <a:rPr lang="en-US" sz="3900" b="1" kern="1200" smtClean="0">
              <a:latin typeface="Times New Roman" panose="02020603050405020304" pitchFamily="18" charset="0"/>
              <a:cs typeface="Times New Roman" panose="02020603050405020304" pitchFamily="18" charset="0"/>
            </a:rPr>
            <a:t>Đối tượng chính sách</a:t>
          </a:r>
          <a:br>
            <a:rPr lang="en-US" sz="3900" b="1" kern="1200" smtClean="0">
              <a:latin typeface="Times New Roman" panose="02020603050405020304" pitchFamily="18" charset="0"/>
              <a:cs typeface="Times New Roman" panose="02020603050405020304" pitchFamily="18" charset="0"/>
            </a:rPr>
          </a:br>
          <a:r>
            <a:rPr lang="en-US" sz="3900" b="1" kern="1200" smtClean="0">
              <a:latin typeface="Times New Roman" panose="02020603050405020304" pitchFamily="18" charset="0"/>
              <a:cs typeface="Times New Roman" panose="02020603050405020304" pitchFamily="18" charset="0"/>
            </a:rPr>
            <a:t>(con TB, BB,…)</a:t>
          </a:r>
          <a:endParaRPr lang="en-US" sz="3900" b="1" kern="1200">
            <a:latin typeface="Times New Roman" panose="02020603050405020304" pitchFamily="18" charset="0"/>
            <a:cs typeface="Times New Roman" panose="02020603050405020304" pitchFamily="18" charset="0"/>
          </a:endParaRPr>
        </a:p>
      </dsp:txBody>
      <dsp:txXfrm>
        <a:off x="48" y="200480"/>
        <a:ext cx="4650456" cy="1860182"/>
      </dsp:txXfrm>
    </dsp:sp>
    <dsp:sp modelId="{76E08DBA-512B-426F-9116-01F6F250DFF1}">
      <dsp:nvSpPr>
        <dsp:cNvPr id="0" name=""/>
        <dsp:cNvSpPr/>
      </dsp:nvSpPr>
      <dsp:spPr>
        <a:xfrm>
          <a:off x="48" y="2060663"/>
          <a:ext cx="4650456" cy="2087572"/>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8026" tIns="208026" rIns="277368" bIns="312039" numCol="1" spcCol="1270" anchor="t" anchorCtr="0">
          <a:noAutofit/>
        </a:bodyPr>
        <a:lstStyle/>
        <a:p>
          <a:pPr marL="285750" lvl="1" indent="-285750" algn="l" defTabSz="1733550">
            <a:lnSpc>
              <a:spcPct val="90000"/>
            </a:lnSpc>
            <a:spcBef>
              <a:spcPct val="0"/>
            </a:spcBef>
            <a:spcAft>
              <a:spcPct val="15000"/>
            </a:spcAft>
            <a:buChar char="••"/>
          </a:pPr>
          <a:r>
            <a:rPr lang="en-US" sz="3900" b="1" kern="1200" smtClean="0">
              <a:latin typeface="Times New Roman" panose="02020603050405020304" pitchFamily="18" charset="0"/>
              <a:cs typeface="Times New Roman" panose="02020603050405020304" pitchFamily="18" charset="0"/>
            </a:rPr>
            <a:t>GCN do cơ quan có thẩm quyền cấp</a:t>
          </a:r>
          <a:endParaRPr lang="en-US" sz="3900" b="1" kern="1200">
            <a:latin typeface="Times New Roman" panose="02020603050405020304" pitchFamily="18" charset="0"/>
            <a:cs typeface="Times New Roman" panose="02020603050405020304" pitchFamily="18" charset="0"/>
          </a:endParaRPr>
        </a:p>
      </dsp:txBody>
      <dsp:txXfrm>
        <a:off x="48" y="2060663"/>
        <a:ext cx="4650456" cy="2087572"/>
      </dsp:txXfrm>
    </dsp:sp>
    <dsp:sp modelId="{73627972-A959-4D9C-A273-9B66321FAE50}">
      <dsp:nvSpPr>
        <dsp:cNvPr id="0" name=""/>
        <dsp:cNvSpPr/>
      </dsp:nvSpPr>
      <dsp:spPr>
        <a:xfrm>
          <a:off x="5301569" y="200480"/>
          <a:ext cx="4650456" cy="1860182"/>
        </a:xfrm>
        <a:prstGeom prst="rect">
          <a:avLst/>
        </a:prstGeom>
        <a:solidFill>
          <a:schemeClr val="accent3">
            <a:hueOff val="-9190162"/>
            <a:satOff val="6940"/>
            <a:lumOff val="13135"/>
            <a:alphaOff val="0"/>
          </a:schemeClr>
        </a:solidFill>
        <a:ln w="12700" cap="flat" cmpd="sng" algn="ctr">
          <a:solidFill>
            <a:schemeClr val="accent3">
              <a:hueOff val="-9190162"/>
              <a:satOff val="6940"/>
              <a:lumOff val="131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158496" rIns="277368" bIns="158496" numCol="1" spcCol="1270" anchor="ctr" anchorCtr="0">
          <a:noAutofit/>
        </a:bodyPr>
        <a:lstStyle/>
        <a:p>
          <a:pPr lvl="0" algn="ctr" defTabSz="1733550">
            <a:lnSpc>
              <a:spcPct val="90000"/>
            </a:lnSpc>
            <a:spcBef>
              <a:spcPct val="0"/>
            </a:spcBef>
            <a:spcAft>
              <a:spcPct val="35000"/>
            </a:spcAft>
          </a:pPr>
          <a:r>
            <a:rPr lang="en-US" sz="3900" b="1" kern="1200" smtClean="0">
              <a:latin typeface="Times New Roman" panose="02020603050405020304" pitchFamily="18" charset="0"/>
              <a:cs typeface="Times New Roman" panose="02020603050405020304" pitchFamily="18" charset="0"/>
            </a:rPr>
            <a:t>Đối tượng (hoặc có cha mẹ) là người dân tộc</a:t>
          </a:r>
          <a:endParaRPr lang="en-US" sz="3900" b="1" kern="1200">
            <a:latin typeface="Times New Roman" panose="02020603050405020304" pitchFamily="18" charset="0"/>
            <a:cs typeface="Times New Roman" panose="02020603050405020304" pitchFamily="18" charset="0"/>
          </a:endParaRPr>
        </a:p>
      </dsp:txBody>
      <dsp:txXfrm>
        <a:off x="5301569" y="200480"/>
        <a:ext cx="4650456" cy="1860182"/>
      </dsp:txXfrm>
    </dsp:sp>
    <dsp:sp modelId="{AB061A6F-83E3-4E35-AEA6-0711E976B0E8}">
      <dsp:nvSpPr>
        <dsp:cNvPr id="0" name=""/>
        <dsp:cNvSpPr/>
      </dsp:nvSpPr>
      <dsp:spPr>
        <a:xfrm>
          <a:off x="5301569" y="2060663"/>
          <a:ext cx="4650456" cy="2087572"/>
        </a:xfrm>
        <a:prstGeom prst="rect">
          <a:avLst/>
        </a:prstGeom>
        <a:solidFill>
          <a:schemeClr val="accent3">
            <a:tint val="40000"/>
            <a:alpha val="90000"/>
            <a:hueOff val="-10245089"/>
            <a:satOff val="42245"/>
            <a:lumOff val="3369"/>
            <a:alphaOff val="0"/>
          </a:schemeClr>
        </a:solidFill>
        <a:ln w="12700" cap="flat" cmpd="sng" algn="ctr">
          <a:solidFill>
            <a:schemeClr val="accent3">
              <a:tint val="40000"/>
              <a:alpha val="90000"/>
              <a:hueOff val="-10245089"/>
              <a:satOff val="42245"/>
              <a:lumOff val="33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8026" tIns="208026" rIns="277368" bIns="312039" numCol="1" spcCol="1270" anchor="t" anchorCtr="0">
          <a:noAutofit/>
        </a:bodyPr>
        <a:lstStyle/>
        <a:p>
          <a:pPr marL="285750" lvl="1" indent="-285750" algn="l" defTabSz="1733550">
            <a:lnSpc>
              <a:spcPct val="90000"/>
            </a:lnSpc>
            <a:spcBef>
              <a:spcPct val="0"/>
            </a:spcBef>
            <a:spcAft>
              <a:spcPct val="15000"/>
            </a:spcAft>
            <a:buChar char="••"/>
          </a:pPr>
          <a:r>
            <a:rPr lang="en-US" sz="3900" b="1" kern="1200" smtClean="0">
              <a:latin typeface="Times New Roman" panose="02020603050405020304" pitchFamily="18" charset="0"/>
              <a:cs typeface="Times New Roman" panose="02020603050405020304" pitchFamily="18" charset="0"/>
            </a:rPr>
            <a:t>Bản sao Giấy khai sinh của học sinh</a:t>
          </a:r>
          <a:endParaRPr lang="en-US" sz="3900" b="1" kern="1200">
            <a:latin typeface="Times New Roman" panose="02020603050405020304" pitchFamily="18" charset="0"/>
            <a:cs typeface="Times New Roman" panose="02020603050405020304" pitchFamily="18" charset="0"/>
          </a:endParaRPr>
        </a:p>
      </dsp:txBody>
      <dsp:txXfrm>
        <a:off x="5301569" y="2060663"/>
        <a:ext cx="4650456" cy="20875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CA4786-3725-4964-AA26-1C55B6D416BB}">
      <dsp:nvSpPr>
        <dsp:cNvPr id="0" name=""/>
        <dsp:cNvSpPr/>
      </dsp:nvSpPr>
      <dsp:spPr>
        <a:xfrm>
          <a:off x="0" y="426352"/>
          <a:ext cx="10749514" cy="1298939"/>
        </a:xfrm>
        <a:prstGeom prst="roundRect">
          <a:avLst>
            <a:gd name="adj" fmla="val 1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937602-489A-4FAE-8424-11502E64C466}">
      <dsp:nvSpPr>
        <dsp:cNvPr id="0" name=""/>
        <dsp:cNvSpPr/>
      </dsp:nvSpPr>
      <dsp:spPr>
        <a:xfrm>
          <a:off x="1239827" y="631608"/>
          <a:ext cx="894036" cy="774281"/>
        </a:xfrm>
        <a:prstGeom prst="flowChartProcess">
          <a:avLst/>
        </a:prstGeom>
        <a:blipFill>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AB958B-2DF0-4F99-BA56-D1C061D67C95}">
      <dsp:nvSpPr>
        <dsp:cNvPr id="0" name=""/>
        <dsp:cNvSpPr/>
      </dsp:nvSpPr>
      <dsp:spPr>
        <a:xfrm rot="10800000">
          <a:off x="0" y="1872104"/>
          <a:ext cx="3280637" cy="4024850"/>
        </a:xfrm>
        <a:prstGeom prst="round2SameRect">
          <a:avLst>
            <a:gd name="adj1" fmla="val 105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t" anchorCtr="0">
          <a:noAutofit/>
        </a:bodyPr>
        <a:lstStyle/>
        <a:p>
          <a:pPr lvl="0" algn="just" defTabSz="977900">
            <a:lnSpc>
              <a:spcPct val="90000"/>
            </a:lnSpc>
            <a:spcBef>
              <a:spcPct val="0"/>
            </a:spcBef>
            <a:spcAft>
              <a:spcPct val="35000"/>
            </a:spcAft>
          </a:pPr>
          <a:r>
            <a:rPr lang="en-US" sz="2200" kern="1200" smtClean="0">
              <a:latin typeface="Times New Roman" panose="02020603050405020304" pitchFamily="18" charset="0"/>
              <a:cs typeface="Times New Roman" panose="02020603050405020304" pitchFamily="18" charset="0"/>
            </a:rPr>
            <a:t>- Không tổ chức tuyển sinh lớp không chuyên trong Trường chuyên</a:t>
          </a:r>
        </a:p>
        <a:p>
          <a:pPr lvl="0" algn="just" defTabSz="977900">
            <a:lnSpc>
              <a:spcPct val="90000"/>
            </a:lnSpc>
            <a:spcBef>
              <a:spcPct val="0"/>
            </a:spcBef>
            <a:spcAft>
              <a:spcPct val="35000"/>
            </a:spcAft>
          </a:pPr>
          <a:r>
            <a:rPr lang="en-US" sz="2200" kern="1200" smtClean="0">
              <a:latin typeface="Times New Roman" panose="02020603050405020304" pitchFamily="18" charset="0"/>
              <a:cs typeface="Times New Roman" panose="02020603050405020304" pitchFamily="18" charset="0"/>
            </a:rPr>
            <a:t>- Kiểm tra thật chính xác các hồ sơ minh chứng đối tượng ưu tiên, khuyến khích. </a:t>
          </a:r>
        </a:p>
        <a:p>
          <a:pPr lvl="0" algn="just" defTabSz="977900">
            <a:lnSpc>
              <a:spcPct val="90000"/>
            </a:lnSpc>
            <a:spcBef>
              <a:spcPct val="0"/>
            </a:spcBef>
            <a:spcAft>
              <a:spcPct val="35000"/>
            </a:spcAft>
          </a:pPr>
          <a:r>
            <a:rPr lang="en-US" sz="2200" kern="1200" smtClean="0">
              <a:latin typeface="Times New Roman" panose="02020603050405020304" pitchFamily="18" charset="0"/>
              <a:cs typeface="Times New Roman" panose="02020603050405020304" pitchFamily="18" charset="0"/>
            </a:rPr>
            <a:t>- Sau khi nhập liệu phải có bước rà soát hồ sơ trước khi gửi dữ liệu về Sở GDĐT </a:t>
          </a:r>
          <a:endParaRPr lang="en-US" sz="2200" kern="1200"/>
        </a:p>
      </dsp:txBody>
      <dsp:txXfrm rot="10800000">
        <a:off x="100891" y="1872104"/>
        <a:ext cx="3078855" cy="3923959"/>
      </dsp:txXfrm>
    </dsp:sp>
    <dsp:sp modelId="{B571C867-153F-4A01-A1ED-83094F7C989F}">
      <dsp:nvSpPr>
        <dsp:cNvPr id="0" name=""/>
        <dsp:cNvSpPr/>
      </dsp:nvSpPr>
      <dsp:spPr>
        <a:xfrm>
          <a:off x="5090996" y="652723"/>
          <a:ext cx="802753" cy="836064"/>
        </a:xfrm>
        <a:prstGeom prst="roundRect">
          <a:avLst>
            <a:gd name="adj" fmla="val 10000"/>
          </a:avLst>
        </a:prstGeom>
        <a:blipFill>
          <a:blip xmlns:r="http://schemas.openxmlformats.org/officeDocument/2006/relationships" r:embed="rId2"/>
          <a:stretch>
            <a:fillRect t="-14000" b="-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8BE616-DE42-4A02-8BF9-4792C54E3691}">
      <dsp:nvSpPr>
        <dsp:cNvPr id="0" name=""/>
        <dsp:cNvSpPr/>
      </dsp:nvSpPr>
      <dsp:spPr>
        <a:xfrm rot="10800000">
          <a:off x="3822932" y="1936145"/>
          <a:ext cx="3279071" cy="3940875"/>
        </a:xfrm>
        <a:prstGeom prst="round2SameRect">
          <a:avLst>
            <a:gd name="adj1" fmla="val 10500"/>
            <a:gd name="adj2" fmla="val 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t" anchorCtr="0">
          <a:noAutofit/>
        </a:bodyPr>
        <a:lstStyle/>
        <a:p>
          <a:pPr lvl="0" algn="just" defTabSz="977900">
            <a:lnSpc>
              <a:spcPct val="90000"/>
            </a:lnSpc>
            <a:spcBef>
              <a:spcPct val="0"/>
            </a:spcBef>
            <a:spcAft>
              <a:spcPct val="35000"/>
            </a:spcAft>
          </a:pPr>
          <a:r>
            <a:rPr lang="en-US" sz="2200" kern="1200" smtClean="0">
              <a:latin typeface="Times New Roman" panose="02020603050405020304" pitchFamily="18" charset="0"/>
              <a:cs typeface="Times New Roman" panose="02020603050405020304" pitchFamily="18" charset="0"/>
            </a:rPr>
            <a:t>- Chỉ đạo các Trường THCS thực hiện việc rà soát hồ sơ học sinh lớp 9, xét công nhận tốt nghiệp THCS và cấp GCN TN tạm thời đúng thời gian quy định đảm bảo thông tin trong việc in bằng TN THCS và đăng ký dự thi tuyển sinh vào lớp 10.</a:t>
          </a:r>
          <a:endParaRPr lang="en-US" sz="2200" kern="1200"/>
        </a:p>
      </dsp:txBody>
      <dsp:txXfrm rot="10800000">
        <a:off x="3923775" y="1936145"/>
        <a:ext cx="3077385" cy="3840032"/>
      </dsp:txXfrm>
    </dsp:sp>
    <dsp:sp modelId="{85508955-A689-44A3-BE7F-9C5F38C1541B}">
      <dsp:nvSpPr>
        <dsp:cNvPr id="0" name=""/>
        <dsp:cNvSpPr/>
      </dsp:nvSpPr>
      <dsp:spPr>
        <a:xfrm>
          <a:off x="8841889" y="718456"/>
          <a:ext cx="997824" cy="723653"/>
        </a:xfrm>
        <a:prstGeom prst="roundRect">
          <a:avLst>
            <a:gd name="adj" fmla="val 10000"/>
          </a:avLst>
        </a:prstGeom>
        <a:blipFill>
          <a:blip xmlns:r="http://schemas.openxmlformats.org/officeDocument/2006/relationships" r:embed="rId3"/>
          <a:srcRect/>
          <a:stretch>
            <a:fillRect t="-14000" b="-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AEA20CB-538A-41D6-8F9F-C7F9CF2DC43B}">
      <dsp:nvSpPr>
        <dsp:cNvPr id="0" name=""/>
        <dsp:cNvSpPr/>
      </dsp:nvSpPr>
      <dsp:spPr>
        <a:xfrm rot="10800000">
          <a:off x="7654376" y="1807844"/>
          <a:ext cx="3045405" cy="4111944"/>
        </a:xfrm>
        <a:prstGeom prst="round2SameRect">
          <a:avLst>
            <a:gd name="adj1" fmla="val 10500"/>
            <a:gd name="adj2" fmla="val 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t" anchorCtr="0">
          <a:noAutofit/>
        </a:bodyPr>
        <a:lstStyle/>
        <a:p>
          <a:pPr lvl="0" algn="just" defTabSz="1155700">
            <a:lnSpc>
              <a:spcPct val="90000"/>
            </a:lnSpc>
            <a:spcBef>
              <a:spcPct val="0"/>
            </a:spcBef>
            <a:spcAft>
              <a:spcPct val="35000"/>
            </a:spcAft>
          </a:pPr>
          <a:r>
            <a:rPr lang="en-US" sz="2600" b="1" kern="1200" smtClean="0">
              <a:solidFill>
                <a:schemeClr val="bg1"/>
              </a:solidFill>
              <a:latin typeface="Times New Roman" panose="02020603050405020304" pitchFamily="18" charset="0"/>
              <a:cs typeface="Times New Roman" panose="02020603050405020304" pitchFamily="18" charset="0"/>
            </a:rPr>
            <a:t>- </a:t>
          </a:r>
          <a:r>
            <a:rPr lang="en-US" sz="2200" b="0" kern="1200" smtClean="0">
              <a:solidFill>
                <a:schemeClr val="bg1"/>
              </a:solidFill>
              <a:latin typeface="Times New Roman" panose="02020603050405020304" pitchFamily="18" charset="0"/>
              <a:cs typeface="Times New Roman" panose="02020603050405020304" pitchFamily="18" charset="0"/>
            </a:rPr>
            <a:t>Khẩn trương rà soát hồ sơ học sinh lớp 9 năm học 2022-2003</a:t>
          </a:r>
        </a:p>
        <a:p>
          <a:pPr lvl="0" algn="just" defTabSz="1155700">
            <a:lnSpc>
              <a:spcPct val="90000"/>
            </a:lnSpc>
            <a:spcBef>
              <a:spcPct val="0"/>
            </a:spcBef>
            <a:spcAft>
              <a:spcPct val="35000"/>
            </a:spcAft>
          </a:pPr>
          <a:r>
            <a:rPr lang="en-US" sz="2200" b="0" kern="1200" smtClean="0">
              <a:solidFill>
                <a:schemeClr val="bg1"/>
              </a:solidFill>
              <a:latin typeface="Times New Roman" panose="02020603050405020304" pitchFamily="18" charset="0"/>
              <a:cs typeface="Times New Roman" panose="02020603050405020304" pitchFamily="18" charset="0"/>
            </a:rPr>
            <a:t>- Chịu trách nhiệm trong việc hướng dẫn học sinh thực hiện hồ sơ đkxt thẳng</a:t>
          </a:r>
        </a:p>
        <a:p>
          <a:pPr lvl="0" algn="just" defTabSz="1155700">
            <a:lnSpc>
              <a:spcPct val="90000"/>
            </a:lnSpc>
            <a:spcBef>
              <a:spcPct val="0"/>
            </a:spcBef>
            <a:spcAft>
              <a:spcPct val="35000"/>
            </a:spcAft>
          </a:pPr>
          <a:r>
            <a:rPr lang="en-US" sz="2200" b="0" kern="1200" smtClean="0">
              <a:solidFill>
                <a:schemeClr val="bg1"/>
              </a:solidFill>
              <a:latin typeface="Times New Roman" panose="02020603050405020304" pitchFamily="18" charset="0"/>
              <a:cs typeface="Times New Roman" panose="02020603050405020304" pitchFamily="18" charset="0"/>
            </a:rPr>
            <a:t>- Thông báo về hồ sơ đkdt và thời gian đkdt Kỳ thi cho học sinh</a:t>
          </a:r>
          <a:endParaRPr lang="en-US" sz="2200" b="0" kern="1200">
            <a:solidFill>
              <a:schemeClr val="bg1"/>
            </a:solidFill>
          </a:endParaRPr>
        </a:p>
      </dsp:txBody>
      <dsp:txXfrm rot="10800000">
        <a:off x="7748033" y="1807844"/>
        <a:ext cx="2858091" cy="40182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ACF02E-0D3A-41A4-8623-32D89D11A384}">
      <dsp:nvSpPr>
        <dsp:cNvPr id="0" name=""/>
        <dsp:cNvSpPr/>
      </dsp:nvSpPr>
      <dsp:spPr>
        <a:xfrm>
          <a:off x="1784984" y="75661"/>
          <a:ext cx="3955465" cy="1236082"/>
        </a:xfrm>
        <a:prstGeom prst="rect">
          <a:avLst/>
        </a:prstGeom>
        <a:solidFill>
          <a:schemeClr val="accent5">
            <a:lumMod val="20000"/>
            <a:lumOff val="80000"/>
            <a:alpha val="4000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7240" tIns="106680" rIns="106680" bIns="106680" numCol="1" spcCol="1270" anchor="ctr" anchorCtr="0">
          <a:noAutofit/>
        </a:bodyPr>
        <a:lstStyle/>
        <a:p>
          <a:pPr lvl="0" algn="l" defTabSz="1244600">
            <a:lnSpc>
              <a:spcPct val="90000"/>
            </a:lnSpc>
            <a:spcBef>
              <a:spcPct val="0"/>
            </a:spcBef>
            <a:spcAft>
              <a:spcPct val="35000"/>
            </a:spcAft>
          </a:pPr>
          <a:r>
            <a:rPr lang="en-US" sz="2800" kern="1200" smtClean="0">
              <a:latin typeface="Times New Roman" panose="02020603050405020304" pitchFamily="18" charset="0"/>
              <a:cs typeface="Times New Roman" panose="02020603050405020304" pitchFamily="18" charset="0"/>
            </a:rPr>
            <a:t>File excel danh sách đăng ký dự thi</a:t>
          </a:r>
          <a:endParaRPr lang="en-US" sz="2800" kern="1200"/>
        </a:p>
      </dsp:txBody>
      <dsp:txXfrm>
        <a:off x="1784984" y="75661"/>
        <a:ext cx="3955465" cy="1236082"/>
      </dsp:txXfrm>
    </dsp:sp>
    <dsp:sp modelId="{5C83ADD3-1072-43AA-8B33-D4A936E2C73A}">
      <dsp:nvSpPr>
        <dsp:cNvPr id="0" name=""/>
        <dsp:cNvSpPr/>
      </dsp:nvSpPr>
      <dsp:spPr>
        <a:xfrm>
          <a:off x="1630763" y="153079"/>
          <a:ext cx="844076" cy="785961"/>
        </a:xfrm>
        <a:prstGeom prst="rect">
          <a:avLst/>
        </a:prstGeom>
        <a:blipFill>
          <a:blip xmlns:r="http://schemas.openxmlformats.org/officeDocument/2006/relationships" r:embed="rId1"/>
          <a:stretch>
            <a:fillRect t="-14000" b="-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E295CB-DD83-4E8F-BBC0-48596B3E569C}">
      <dsp:nvSpPr>
        <dsp:cNvPr id="0" name=""/>
        <dsp:cNvSpPr/>
      </dsp:nvSpPr>
      <dsp:spPr>
        <a:xfrm>
          <a:off x="6088095" y="76052"/>
          <a:ext cx="3881260" cy="1235302"/>
        </a:xfrm>
        <a:prstGeom prst="rect">
          <a:avLst/>
        </a:prstGeom>
        <a:solidFill>
          <a:schemeClr val="accent2">
            <a:lumMod val="40000"/>
            <a:lumOff val="60000"/>
            <a:alpha val="4000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6711" tIns="106680" rIns="106680" bIns="106680" numCol="1" spcCol="1270" anchor="ctr" anchorCtr="0">
          <a:noAutofit/>
        </a:bodyPr>
        <a:lstStyle/>
        <a:p>
          <a:pPr lvl="0" algn="l" defTabSz="1244600">
            <a:lnSpc>
              <a:spcPct val="90000"/>
            </a:lnSpc>
            <a:spcBef>
              <a:spcPct val="0"/>
            </a:spcBef>
            <a:spcAft>
              <a:spcPct val="35000"/>
            </a:spcAft>
          </a:pPr>
          <a:r>
            <a:rPr lang="en-US" sz="2800" kern="1200" smtClean="0">
              <a:latin typeface="Times New Roman" panose="02020603050405020304" pitchFamily="18" charset="0"/>
              <a:cs typeface="Times New Roman" panose="02020603050405020304" pitchFamily="18" charset="0"/>
            </a:rPr>
            <a:t>File scan có xác nhận của lãnh đạo Hội đồng tuyển sinh</a:t>
          </a:r>
          <a:endParaRPr lang="en-US" sz="2800" kern="1200"/>
        </a:p>
      </dsp:txBody>
      <dsp:txXfrm>
        <a:off x="6088095" y="76052"/>
        <a:ext cx="3881260" cy="1235302"/>
      </dsp:txXfrm>
    </dsp:sp>
    <dsp:sp modelId="{B058B980-ECEE-4373-9642-482665943321}">
      <dsp:nvSpPr>
        <dsp:cNvPr id="0" name=""/>
        <dsp:cNvSpPr/>
      </dsp:nvSpPr>
      <dsp:spPr>
        <a:xfrm>
          <a:off x="5887535" y="168985"/>
          <a:ext cx="864711" cy="831329"/>
        </a:xfrm>
        <a:prstGeom prst="rect">
          <a:avLst/>
        </a:prstGeom>
        <a:blipFill>
          <a:blip xmlns:r="http://schemas.openxmlformats.org/officeDocument/2006/relationships" r:embed="rId2"/>
          <a:stretch>
            <a:fillRect t="-14000" b="-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B09F50-722E-47E2-83F1-E0CDC068126E}">
      <dsp:nvSpPr>
        <dsp:cNvPr id="0" name=""/>
        <dsp:cNvSpPr/>
      </dsp:nvSpPr>
      <dsp:spPr>
        <a:xfrm>
          <a:off x="3163180" y="1458180"/>
          <a:ext cx="5273758" cy="1230622"/>
        </a:xfrm>
        <a:prstGeom prst="rect">
          <a:avLst/>
        </a:prstGeom>
        <a:solidFill>
          <a:schemeClr val="accent4">
            <a:lumMod val="60000"/>
            <a:lumOff val="40000"/>
            <a:alpha val="4000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3542" tIns="106680" rIns="106680" bIns="106680" numCol="1" spcCol="1270" anchor="ctr" anchorCtr="0">
          <a:noAutofit/>
        </a:bodyPr>
        <a:lstStyle/>
        <a:p>
          <a:pPr lvl="0" algn="l" defTabSz="1244600">
            <a:lnSpc>
              <a:spcPct val="90000"/>
            </a:lnSpc>
            <a:spcBef>
              <a:spcPct val="0"/>
            </a:spcBef>
            <a:spcAft>
              <a:spcPct val="35000"/>
            </a:spcAft>
          </a:pPr>
          <a:r>
            <a:rPr lang="en-US" sz="2800" kern="1200" smtClean="0">
              <a:latin typeface="Times New Roman" panose="02020603050405020304" pitchFamily="18" charset="0"/>
              <a:cs typeface="Times New Roman" panose="02020603050405020304" pitchFamily="18" charset="0"/>
            </a:rPr>
            <a:t>File scan chứng chỉ Tiếng Anh theo mức cộng điểm khuyến khích</a:t>
          </a:r>
          <a:endParaRPr lang="en-US" sz="2800" kern="1200"/>
        </a:p>
      </dsp:txBody>
      <dsp:txXfrm>
        <a:off x="3163180" y="1458180"/>
        <a:ext cx="5273758" cy="1230622"/>
      </dsp:txXfrm>
    </dsp:sp>
    <dsp:sp modelId="{B1B362A3-82E4-4CCB-9278-3A44115E6A1E}">
      <dsp:nvSpPr>
        <dsp:cNvPr id="0" name=""/>
        <dsp:cNvSpPr/>
      </dsp:nvSpPr>
      <dsp:spPr>
        <a:xfrm>
          <a:off x="2860289" y="1607849"/>
          <a:ext cx="794881" cy="722352"/>
        </a:xfrm>
        <a:prstGeom prst="rect">
          <a:avLst/>
        </a:prstGeom>
        <a:blipFill>
          <a:blip xmlns:r="http://schemas.openxmlformats.org/officeDocument/2006/relationships" r:embed="rId3"/>
          <a:stretch>
            <a:fillRect t="-14000" b="-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E8DF92-4622-4FB7-99E1-8C21A56DC5A1}">
      <dsp:nvSpPr>
        <dsp:cNvPr id="0" name=""/>
        <dsp:cNvSpPr/>
      </dsp:nvSpPr>
      <dsp:spPr>
        <a:xfrm rot="5400000">
          <a:off x="-249822" y="254746"/>
          <a:ext cx="1665483" cy="1165838"/>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n-US" sz="1600" b="1" kern="120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en-US" sz="3600" b="1" kern="1200" smtClean="0">
              <a:latin typeface="Times New Roman" panose="02020603050405020304" pitchFamily="18" charset="0"/>
              <a:cs typeface="Times New Roman" panose="02020603050405020304" pitchFamily="18" charset="0"/>
            </a:rPr>
            <a:t>1</a:t>
          </a:r>
          <a:endParaRPr lang="en-US" sz="3600" b="1" kern="1200">
            <a:latin typeface="Times New Roman" panose="02020603050405020304" pitchFamily="18" charset="0"/>
            <a:cs typeface="Times New Roman" panose="02020603050405020304" pitchFamily="18" charset="0"/>
          </a:endParaRPr>
        </a:p>
      </dsp:txBody>
      <dsp:txXfrm rot="-5400000">
        <a:off x="1" y="587842"/>
        <a:ext cx="1165838" cy="499645"/>
      </dsp:txXfrm>
    </dsp:sp>
    <dsp:sp modelId="{7311E285-7FBC-477B-80F2-4144F7B2FEE0}">
      <dsp:nvSpPr>
        <dsp:cNvPr id="0" name=""/>
        <dsp:cNvSpPr/>
      </dsp:nvSpPr>
      <dsp:spPr>
        <a:xfrm rot="5400000">
          <a:off x="3916327" y="-2745565"/>
          <a:ext cx="1083133" cy="6584112"/>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smtClean="0">
              <a:latin typeface="Times New Roman" panose="02020603050405020304" pitchFamily="18" charset="0"/>
              <a:cs typeface="Times New Roman" panose="02020603050405020304" pitchFamily="18" charset="0"/>
            </a:rPr>
            <a:t>Phải khi nhập phải rà soát chính xác thông tin thí sinh đề nghị phúc khảo, rút hồ sơ tránh trường hợp nhập nhầm thí sinh</a:t>
          </a:r>
          <a:endParaRPr lang="en-US" sz="2400" kern="1200">
            <a:latin typeface="Times New Roman" panose="02020603050405020304" pitchFamily="18" charset="0"/>
            <a:cs typeface="Times New Roman" panose="02020603050405020304" pitchFamily="18" charset="0"/>
          </a:endParaRPr>
        </a:p>
      </dsp:txBody>
      <dsp:txXfrm rot="-5400000">
        <a:off x="1165838" y="57798"/>
        <a:ext cx="6531238" cy="977385"/>
      </dsp:txXfrm>
    </dsp:sp>
    <dsp:sp modelId="{C957924E-55E5-4291-A918-DD3A3810337C}">
      <dsp:nvSpPr>
        <dsp:cNvPr id="0" name=""/>
        <dsp:cNvSpPr/>
      </dsp:nvSpPr>
      <dsp:spPr>
        <a:xfrm rot="5400000">
          <a:off x="-249822" y="1727124"/>
          <a:ext cx="1665483" cy="1165838"/>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ts val="0"/>
            </a:spcAft>
          </a:pPr>
          <a:endParaRPr lang="en-US" sz="1800" b="1" kern="1200" smtClean="0">
            <a:latin typeface="Times New Roman" panose="02020603050405020304" pitchFamily="18" charset="0"/>
            <a:cs typeface="Times New Roman" panose="02020603050405020304" pitchFamily="18" charset="0"/>
          </a:endParaRPr>
        </a:p>
        <a:p>
          <a:pPr lvl="0" algn="ctr" defTabSz="800100">
            <a:lnSpc>
              <a:spcPct val="90000"/>
            </a:lnSpc>
            <a:spcBef>
              <a:spcPct val="0"/>
            </a:spcBef>
            <a:spcAft>
              <a:spcPts val="0"/>
            </a:spcAft>
          </a:pPr>
          <a:r>
            <a:rPr lang="en-US" sz="3600" b="1" kern="1200" smtClean="0">
              <a:latin typeface="Times New Roman" panose="02020603050405020304" pitchFamily="18" charset="0"/>
              <a:cs typeface="Times New Roman" panose="02020603050405020304" pitchFamily="18" charset="0"/>
            </a:rPr>
            <a:t>2</a:t>
          </a:r>
          <a:endParaRPr lang="en-US" sz="3600" b="1" kern="1200">
            <a:latin typeface="Times New Roman" panose="02020603050405020304" pitchFamily="18" charset="0"/>
            <a:cs typeface="Times New Roman" panose="02020603050405020304" pitchFamily="18" charset="0"/>
          </a:endParaRPr>
        </a:p>
      </dsp:txBody>
      <dsp:txXfrm rot="-5400000">
        <a:off x="1" y="2060220"/>
        <a:ext cx="1165838" cy="499645"/>
      </dsp:txXfrm>
    </dsp:sp>
    <dsp:sp modelId="{92EFC82F-3764-4DE7-9692-20279F487A68}">
      <dsp:nvSpPr>
        <dsp:cNvPr id="0" name=""/>
        <dsp:cNvSpPr/>
      </dsp:nvSpPr>
      <dsp:spPr>
        <a:xfrm rot="5400000">
          <a:off x="3916612" y="-1273471"/>
          <a:ext cx="1082564" cy="6584112"/>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smtClean="0">
              <a:latin typeface="Times New Roman" panose="02020603050405020304" pitchFamily="18" charset="0"/>
              <a:cs typeface="Times New Roman" panose="02020603050405020304" pitchFamily="18" charset="0"/>
            </a:rPr>
            <a:t>01 File scan tất cả các đơn phúc khảo</a:t>
          </a:r>
          <a:endParaRPr lang="en-US" sz="2400" kern="1200">
            <a:latin typeface="Times New Roman" panose="02020603050405020304" pitchFamily="18" charset="0"/>
            <a:cs typeface="Times New Roman" panose="02020603050405020304" pitchFamily="18" charset="0"/>
          </a:endParaRPr>
        </a:p>
      </dsp:txBody>
      <dsp:txXfrm rot="-5400000">
        <a:off x="1165838" y="1530149"/>
        <a:ext cx="6531266" cy="976872"/>
      </dsp:txXfrm>
    </dsp:sp>
    <dsp:sp modelId="{833DE13B-2454-45A9-BCAB-E5E07A713ABA}">
      <dsp:nvSpPr>
        <dsp:cNvPr id="0" name=""/>
        <dsp:cNvSpPr/>
      </dsp:nvSpPr>
      <dsp:spPr>
        <a:xfrm rot="5400000">
          <a:off x="-249822" y="3204426"/>
          <a:ext cx="1665483" cy="1165838"/>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endParaRPr lang="en-US" sz="1500" b="1" kern="1200" smtClean="0">
            <a:latin typeface="Times New Roman" panose="02020603050405020304" pitchFamily="18" charset="0"/>
            <a:cs typeface="Times New Roman" panose="02020603050405020304" pitchFamily="18" charset="0"/>
          </a:endParaRPr>
        </a:p>
        <a:p>
          <a:pPr lvl="0" algn="ctr" defTabSz="666750">
            <a:lnSpc>
              <a:spcPct val="90000"/>
            </a:lnSpc>
            <a:spcBef>
              <a:spcPct val="0"/>
            </a:spcBef>
            <a:spcAft>
              <a:spcPct val="35000"/>
            </a:spcAft>
          </a:pPr>
          <a:r>
            <a:rPr lang="en-US" sz="3600" b="1" kern="1200" smtClean="0">
              <a:latin typeface="Times New Roman" panose="02020603050405020304" pitchFamily="18" charset="0"/>
              <a:cs typeface="Times New Roman" panose="02020603050405020304" pitchFamily="18" charset="0"/>
            </a:rPr>
            <a:t>3</a:t>
          </a:r>
          <a:endParaRPr lang="en-US" sz="3600" b="1" kern="1200">
            <a:latin typeface="Times New Roman" panose="02020603050405020304" pitchFamily="18" charset="0"/>
            <a:cs typeface="Times New Roman" panose="02020603050405020304" pitchFamily="18" charset="0"/>
          </a:endParaRPr>
        </a:p>
      </dsp:txBody>
      <dsp:txXfrm rot="-5400000">
        <a:off x="1" y="3537522"/>
        <a:ext cx="1165838" cy="499645"/>
      </dsp:txXfrm>
    </dsp:sp>
    <dsp:sp modelId="{8B807DCB-0CF7-4DF3-A5AC-C98B0BB47401}">
      <dsp:nvSpPr>
        <dsp:cNvPr id="0" name=""/>
        <dsp:cNvSpPr/>
      </dsp:nvSpPr>
      <dsp:spPr>
        <a:xfrm rot="5400000">
          <a:off x="3916612" y="198906"/>
          <a:ext cx="1082564" cy="6584112"/>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smtClean="0">
              <a:latin typeface="Times New Roman" panose="02020603050405020304" pitchFamily="18" charset="0"/>
              <a:cs typeface="Times New Roman" panose="02020603050405020304" pitchFamily="18" charset="0"/>
            </a:rPr>
            <a:t>01 File excel và 01 File scan tổng hợp danh sách đề nghị phúc khảo có xác nhận của Hội đồng tuyển sinh</a:t>
          </a:r>
          <a:endParaRPr lang="en-US" sz="2400" kern="1200">
            <a:latin typeface="Times New Roman" panose="02020603050405020304" pitchFamily="18" charset="0"/>
            <a:cs typeface="Times New Roman" panose="02020603050405020304" pitchFamily="18" charset="0"/>
          </a:endParaRPr>
        </a:p>
      </dsp:txBody>
      <dsp:txXfrm rot="-5400000">
        <a:off x="1165838" y="3002526"/>
        <a:ext cx="6531266" cy="97687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982E5A-15A9-4B17-9475-7CCBCD4711D4}">
      <dsp:nvSpPr>
        <dsp:cNvPr id="0" name=""/>
        <dsp:cNvSpPr/>
      </dsp:nvSpPr>
      <dsp:spPr>
        <a:xfrm>
          <a:off x="8780227" y="1317335"/>
          <a:ext cx="3447119" cy="344775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7D559C-F34A-4EB8-B9A1-FE8FDD587029}">
      <dsp:nvSpPr>
        <dsp:cNvPr id="0" name=""/>
        <dsp:cNvSpPr/>
      </dsp:nvSpPr>
      <dsp:spPr>
        <a:xfrm>
          <a:off x="8894682" y="1432280"/>
          <a:ext cx="3218209" cy="3217866"/>
        </a:xfrm>
        <a:prstGeom prst="ellips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smtClean="0">
              <a:latin typeface="Times New Roman" panose="02020603050405020304" pitchFamily="18" charset="0"/>
              <a:cs typeface="Times New Roman" panose="02020603050405020304" pitchFamily="18" charset="0"/>
            </a:rPr>
            <a:t>Báo cáo danh sách học sinh nhập học về Sở GDĐT: </a:t>
          </a:r>
          <a:r>
            <a:rPr lang="en-US" sz="2000" b="1" kern="1200" smtClean="0">
              <a:latin typeface="Times New Roman" panose="02020603050405020304" pitchFamily="18" charset="0"/>
              <a:cs typeface="Times New Roman" panose="02020603050405020304" pitchFamily="18" charset="0"/>
            </a:rPr>
            <a:t>01 File danh sách nhập học (theo mẫu) và 01 File scan có xác nhận của lãnh đạo HĐ Tuyển sinh</a:t>
          </a:r>
          <a:endParaRPr lang="en-US" sz="2000" b="1" kern="1200"/>
        </a:p>
      </dsp:txBody>
      <dsp:txXfrm>
        <a:off x="9354747" y="1892062"/>
        <a:ext cx="2298079" cy="2298303"/>
      </dsp:txXfrm>
    </dsp:sp>
    <dsp:sp modelId="{AB4BE539-C117-481D-9848-B067630219DF}">
      <dsp:nvSpPr>
        <dsp:cNvPr id="0" name=""/>
        <dsp:cNvSpPr/>
      </dsp:nvSpPr>
      <dsp:spPr>
        <a:xfrm rot="2700000">
          <a:off x="5221681" y="1321502"/>
          <a:ext cx="3438817" cy="3438817"/>
        </a:xfrm>
        <a:prstGeom prst="teardrop">
          <a:avLst>
            <a:gd name="adj" fmla="val 10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F3DDCD-778A-4FE9-8055-BF2ABF71E183}">
      <dsp:nvSpPr>
        <dsp:cNvPr id="0" name=""/>
        <dsp:cNvSpPr/>
      </dsp:nvSpPr>
      <dsp:spPr>
        <a:xfrm>
          <a:off x="5331985" y="1432280"/>
          <a:ext cx="3218209" cy="3217866"/>
        </a:xfrm>
        <a:prstGeom prst="ellipse">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smtClean="0">
              <a:latin typeface="Times New Roman" panose="02020603050405020304" pitchFamily="18" charset="0"/>
              <a:cs typeface="Times New Roman" panose="02020603050405020304" pitchFamily="18" charset="0"/>
            </a:rPr>
            <a:t>Các trường hợp trúng tuyển nhưng không nhập học, HĐ Tuyển sinh phải liên hệ với thí sinh và </a:t>
          </a:r>
          <a:r>
            <a:rPr lang="en-US" sz="2000" b="1" kern="1200" smtClean="0">
              <a:latin typeface="Times New Roman" panose="02020603050405020304" pitchFamily="18" charset="0"/>
              <a:cs typeface="Times New Roman" panose="02020603050405020304" pitchFamily="18" charset="0"/>
            </a:rPr>
            <a:t>ghi rõ lý do không nhập học </a:t>
          </a:r>
          <a:r>
            <a:rPr lang="en-US" sz="2000" kern="1200" smtClean="0">
              <a:latin typeface="Times New Roman" panose="02020603050405020304" pitchFamily="18" charset="0"/>
              <a:cs typeface="Times New Roman" panose="02020603050405020304" pitchFamily="18" charset="0"/>
            </a:rPr>
            <a:t>khi báo cáo về Sở GDĐT</a:t>
          </a:r>
          <a:endParaRPr lang="en-US" sz="2000" kern="1200"/>
        </a:p>
      </dsp:txBody>
      <dsp:txXfrm>
        <a:off x="5792050" y="1892062"/>
        <a:ext cx="2298079" cy="2298303"/>
      </dsp:txXfrm>
    </dsp:sp>
    <dsp:sp modelId="{B4681891-1400-405C-AB95-A5F972D1DFE7}">
      <dsp:nvSpPr>
        <dsp:cNvPr id="0" name=""/>
        <dsp:cNvSpPr/>
      </dsp:nvSpPr>
      <dsp:spPr>
        <a:xfrm rot="2700000">
          <a:off x="1694993" y="1357512"/>
          <a:ext cx="3366797" cy="3366797"/>
        </a:xfrm>
        <a:prstGeom prst="teardrop">
          <a:avLst>
            <a:gd name="adj" fmla="val 1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622BE6-E9A9-4D79-87CE-47E87858AFCD}">
      <dsp:nvSpPr>
        <dsp:cNvPr id="0" name=""/>
        <dsp:cNvSpPr/>
      </dsp:nvSpPr>
      <dsp:spPr>
        <a:xfrm>
          <a:off x="1769288" y="1432280"/>
          <a:ext cx="3218209" cy="3217866"/>
        </a:xfrm>
        <a:prstGeom prst="ellipse">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endParaRPr lang="en-US" sz="1900" kern="1200" smtClean="0">
            <a:latin typeface="Times New Roman" panose="02020603050405020304" pitchFamily="18" charset="0"/>
            <a:cs typeface="Times New Roman" panose="02020603050405020304" pitchFamily="18" charset="0"/>
          </a:endParaRPr>
        </a:p>
        <a:p>
          <a:pPr lvl="0" algn="ctr" defTabSz="844550">
            <a:lnSpc>
              <a:spcPct val="90000"/>
            </a:lnSpc>
            <a:spcBef>
              <a:spcPct val="0"/>
            </a:spcBef>
            <a:spcAft>
              <a:spcPct val="35000"/>
            </a:spcAft>
          </a:pPr>
          <a:r>
            <a:rPr lang="en-US" sz="1900" kern="1200" smtClean="0">
              <a:latin typeface="Times New Roman" panose="02020603050405020304" pitchFamily="18" charset="0"/>
              <a:cs typeface="Times New Roman" panose="02020603050405020304" pitchFamily="18" charset="0"/>
            </a:rPr>
            <a:t>Tổ chức cho thí sinh đăng ký nhập học </a:t>
          </a:r>
          <a:r>
            <a:rPr lang="en-US" sz="1900" i="1" kern="1200" smtClean="0">
              <a:solidFill>
                <a:schemeClr val="accent1"/>
              </a:solidFill>
              <a:latin typeface="Times New Roman" panose="02020603050405020304" pitchFamily="18" charset="0"/>
              <a:cs typeface="Times New Roman" panose="02020603050405020304" pitchFamily="18" charset="0"/>
            </a:rPr>
            <a:t>trực tuyến/trực tiếp </a:t>
          </a:r>
          <a:r>
            <a:rPr lang="en-US" sz="1900" kern="1200" smtClean="0">
              <a:latin typeface="Times New Roman" panose="02020603050405020304" pitchFamily="18" charset="0"/>
              <a:cs typeface="Times New Roman" panose="02020603050405020304" pitchFamily="18" charset="0"/>
            </a:rPr>
            <a:t>đồng thời cung cấp các thông tin cá nhân cần thiết của học sinh để nhập vào CSDL ngành và các phần mềm quản lý trường học</a:t>
          </a:r>
          <a:endParaRPr lang="en-US" sz="1900" kern="1200"/>
        </a:p>
      </dsp:txBody>
      <dsp:txXfrm>
        <a:off x="2229352" y="1892062"/>
        <a:ext cx="2298079" cy="2298303"/>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5.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465D3EB-CBDD-4100-83B7-3BFE0A8F4119}"/>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C72B4595-A79D-4567-9FE1-DCF31A42B3D9}"/>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E5C0719-993D-42E1-80ED-8F01056F36C2}" type="datetimeFigureOut">
              <a:rPr lang="en-US" smtClean="0"/>
              <a:t>4/4/2023</a:t>
            </a:fld>
            <a:endParaRPr lang="en-US"/>
          </a:p>
        </p:txBody>
      </p:sp>
      <p:sp>
        <p:nvSpPr>
          <p:cNvPr id="4" name="Footer Placeholder 3">
            <a:extLst>
              <a:ext uri="{FF2B5EF4-FFF2-40B4-BE49-F238E27FC236}">
                <a16:creationId xmlns:a16="http://schemas.microsoft.com/office/drawing/2014/main" id="{850E452F-E862-4273-987C-980229E53203}"/>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3EE394C-9AD7-48EA-AB0F-18032A3E097A}"/>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B00421AD-3AC0-48CB-8727-BB447FD2264E}" type="slidenum">
              <a:rPr lang="en-US" smtClean="0"/>
              <a:t>‹#›</a:t>
            </a:fld>
            <a:endParaRPr lang="en-US"/>
          </a:p>
        </p:txBody>
      </p:sp>
    </p:spTree>
    <p:extLst>
      <p:ext uri="{BB962C8B-B14F-4D97-AF65-F5344CB8AC3E}">
        <p14:creationId xmlns:p14="http://schemas.microsoft.com/office/powerpoint/2010/main" val="3268159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1D3BC9C-6C58-464F-B94E-FD73C5FB016E}" type="datetimeFigureOut">
              <a:rPr lang="en-US" smtClean="0"/>
              <a:t>4/4/2023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E60DC36-8EFA-4378-9855-E019C55AC472}" type="slidenum">
              <a:rPr lang="en-US" smtClean="0"/>
              <a:t>‹#›</a:t>
            </a:fld>
            <a:endParaRPr lang="en-US"/>
          </a:p>
        </p:txBody>
      </p:sp>
    </p:spTree>
    <p:extLst>
      <p:ext uri="{BB962C8B-B14F-4D97-AF65-F5344CB8AC3E}">
        <p14:creationId xmlns:p14="http://schemas.microsoft.com/office/powerpoint/2010/main" val="1877053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60DC36-8EFA-4378-9855-E019C55AC472}" type="slidenum">
              <a:rPr lang="en-US" smtClean="0"/>
              <a:t>1</a:t>
            </a:fld>
            <a:endParaRPr lang="en-US"/>
          </a:p>
        </p:txBody>
      </p:sp>
    </p:spTree>
    <p:extLst>
      <p:ext uri="{BB962C8B-B14F-4D97-AF65-F5344CB8AC3E}">
        <p14:creationId xmlns:p14="http://schemas.microsoft.com/office/powerpoint/2010/main" val="6020339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smtClean="0"/>
              <a:t/>
            </a:r>
            <a:br>
              <a:rPr lang="en-US" baseline="0" smtClean="0"/>
            </a:br>
            <a:r>
              <a:rPr lang="en-US" baseline="0" smtClean="0"/>
              <a:t>+ Bản sao GCN khuyết tật nếu là học sinh khuyết tật (Mẫu 06 – Thông tư 01/2019/TT-BLĐTBXH). Bản sao GCN HSG nếu là học sinh giỏi đạt giải khóa thi ngày 17/3/2023</a:t>
            </a:r>
          </a:p>
        </p:txBody>
      </p:sp>
      <p:sp>
        <p:nvSpPr>
          <p:cNvPr id="4" name="Slide Number Placeholder 3"/>
          <p:cNvSpPr>
            <a:spLocks noGrp="1"/>
          </p:cNvSpPr>
          <p:nvPr>
            <p:ph type="sldNum" sz="quarter" idx="5"/>
          </p:nvPr>
        </p:nvSpPr>
        <p:spPr/>
        <p:txBody>
          <a:bodyPr/>
          <a:lstStyle/>
          <a:p>
            <a:fld id="{BE60DC36-8EFA-4378-9855-E019C55AC472}" type="slidenum">
              <a:rPr lang="en-US" smtClean="0"/>
              <a:t>11</a:t>
            </a:fld>
            <a:endParaRPr lang="en-US"/>
          </a:p>
        </p:txBody>
      </p:sp>
    </p:spTree>
    <p:extLst>
      <p:ext uri="{BB962C8B-B14F-4D97-AF65-F5344CB8AC3E}">
        <p14:creationId xmlns:p14="http://schemas.microsoft.com/office/powerpoint/2010/main" val="2703887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defTabSz="931774">
              <a:buFontTx/>
              <a:buChar char="-"/>
              <a:defRPr/>
            </a:pPr>
            <a:r>
              <a:rPr lang="en-US" smtClean="0"/>
              <a:t>Nhằm</a:t>
            </a:r>
            <a:r>
              <a:rPr lang="en-US" baseline="0" smtClean="0"/>
              <a:t> tạo điều kiện thuận lợi cho việc đkdt của thí sinh đã tốt nghiệp THCS, Hội đồng TS không thu xác nhận không vi phạm pháp luật của công an xã/phường.</a:t>
            </a:r>
          </a:p>
          <a:p>
            <a:pPr marL="174708" indent="-174708" defTabSz="931774">
              <a:buFontTx/>
              <a:buChar char="-"/>
              <a:defRPr/>
            </a:pPr>
            <a:r>
              <a:rPr lang="en-US" baseline="0" smtClean="0"/>
              <a:t>Bản chính học bạ THCS: không chấp nhận các trường hợp sao y Học bạ. Lưu ý đã có một số trường hợp photo màu học bạ.</a:t>
            </a:r>
          </a:p>
          <a:p>
            <a:pPr defTabSz="931774">
              <a:defRPr/>
            </a:pPr>
            <a:r>
              <a:rPr lang="en-US" baseline="0" smtClean="0"/>
              <a:t>- Giấy chứng nhận tốt nghiệp THCS bắt buộc phải có, không chấp nhận các trường hợp không có GCN TN tạm thời. Trong trường hợp học sinh đã TN THCS các năm trước thì GCN TN tạm thời đã hết hiệu lực do đó phải thu bản sao bằng TN THCS</a:t>
            </a:r>
          </a:p>
          <a:p>
            <a:pPr marL="174708" indent="-174708" defTabSz="931774">
              <a:buFontTx/>
              <a:buChar char="-"/>
              <a:defRPr/>
            </a:pPr>
            <a:r>
              <a:rPr lang="en-US" smtClean="0"/>
              <a:t>Bản</a:t>
            </a:r>
            <a:r>
              <a:rPr lang="en-US" baseline="0" smtClean="0"/>
              <a:t> sao giấy khai sinh hợp lệ. Đối với các trường hợp không còn bản sao Giấy khai sinh thì có thể nộp Giấy khai sinh công chứng để kịp thời gian đăng ký dự thi. Tuy nhiên, học sinh bắt buộc phải nộp bổ sung bản sao Giấy khai sinh hợp lệ nếu trúng tuyển.</a:t>
            </a:r>
          </a:p>
          <a:p>
            <a:r>
              <a:rPr lang="en-US" baseline="0" smtClean="0"/>
              <a:t>Lưu ý: N</a:t>
            </a:r>
            <a:r>
              <a:rPr lang="vi-VN" baseline="0" smtClean="0"/>
              <a:t>ơ</a:t>
            </a:r>
            <a:r>
              <a:rPr lang="en-US" baseline="0" smtClean="0"/>
              <a:t>i sinh đã thay đổi địa giới hành chính ví dụ: Hà Tây thì vẫn giữ nguyên là Hà Tây trong tất cả hồ sơ như Học bạ, GCN TN tạm thời,…(</a:t>
            </a:r>
            <a:r>
              <a:rPr lang="en-US" smtClean="0">
                <a:sym typeface="Wingdings" panose="05000000000000000000" pitchFamily="2" charset="2"/>
              </a:rPr>
              <a:t>Điều 26 Luật Hộ tịch 2014)</a:t>
            </a:r>
            <a:endParaRPr lang="en-US" baseline="0" smtClean="0"/>
          </a:p>
          <a:p>
            <a:pPr marL="171450" indent="-171450">
              <a:buFontTx/>
              <a:buChar char="-"/>
            </a:pPr>
            <a:r>
              <a:rPr lang="en-US" baseline="0" smtClean="0"/>
              <a:t>Bản photo CCCD/Thông báo mã ĐD/ Giấy xác nhận nơi cư trú: dùng trong việc xác định số CCCD/mã ĐD của học sinh do đó không yêu cầu còn giá trị thời hạn sử dụng,…Đối với các trường hợp là người nước ngoài thì thu số hộ chiếu hoặc CCCD/mã ĐD bị sai số thì HĐTS không thu minh chứng.</a:t>
            </a:r>
          </a:p>
          <a:p>
            <a:pPr marL="171450" indent="-171450">
              <a:buFontTx/>
              <a:buChar char="-"/>
            </a:pPr>
            <a:r>
              <a:rPr lang="en-US" baseline="0" smtClean="0"/>
              <a:t>Đối với CCTA: nhận bản photo CC/bảng điểm CCTA. Sau khi có kết quả xác minh chứng chỉ, lãnh đạo HĐTS phải xác nhận ở mặt sau bản photo CCTA</a:t>
            </a:r>
            <a:endParaRPr lang="en-US" smtClean="0"/>
          </a:p>
          <a:p>
            <a:pPr marL="174708" indent="-174708">
              <a:buFontTx/>
              <a:buChar char="-"/>
            </a:pPr>
            <a:endParaRPr lang="en-US" baseline="0" smtClean="0"/>
          </a:p>
        </p:txBody>
      </p:sp>
      <p:sp>
        <p:nvSpPr>
          <p:cNvPr id="4" name="Slide Number Placeholder 3"/>
          <p:cNvSpPr>
            <a:spLocks noGrp="1"/>
          </p:cNvSpPr>
          <p:nvPr>
            <p:ph type="sldNum" sz="quarter" idx="5"/>
          </p:nvPr>
        </p:nvSpPr>
        <p:spPr/>
        <p:txBody>
          <a:bodyPr/>
          <a:lstStyle/>
          <a:p>
            <a:fld id="{BE60DC36-8EFA-4378-9855-E019C55AC472}" type="slidenum">
              <a:rPr lang="en-US" smtClean="0"/>
              <a:t>13</a:t>
            </a:fld>
            <a:endParaRPr lang="en-US"/>
          </a:p>
        </p:txBody>
      </p:sp>
    </p:spTree>
    <p:extLst>
      <p:ext uri="{BB962C8B-B14F-4D97-AF65-F5344CB8AC3E}">
        <p14:creationId xmlns:p14="http://schemas.microsoft.com/office/powerpoint/2010/main" val="2200471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defTabSz="931774">
              <a:buFontTx/>
              <a:buChar char="-"/>
              <a:defRPr/>
            </a:pPr>
            <a:r>
              <a:rPr lang="en-US" baseline="0" smtClean="0"/>
              <a:t>Con thương binh, bệnh binh, người được hưởng chính sách như thương binh,…phải có giấy xác nhận của phòng lao động thương binh XH huyện/thị xã, thành phố. Các trường hợp cung cấp Quyết định hưởng trợ cấp của BHXH, giấy xác nhận của bệnh viện…thì không được công nhận. </a:t>
            </a:r>
          </a:p>
          <a:p>
            <a:pPr marL="174708" indent="-174708" defTabSz="931774">
              <a:buFontTx/>
              <a:buChar char="-"/>
              <a:defRPr/>
            </a:pPr>
            <a:r>
              <a:rPr lang="en-US" baseline="0" smtClean="0"/>
              <a:t>Bản sao Giấy khai sinh dùng để xác định dân tộc của học sinh hoặc cha mẹ của học sinh. Không dùng các hồ sơ khác để làm minh chứng</a:t>
            </a:r>
            <a:endParaRPr lang="en-US" smtClean="0"/>
          </a:p>
          <a:p>
            <a:endParaRPr lang="en-US"/>
          </a:p>
        </p:txBody>
      </p:sp>
      <p:sp>
        <p:nvSpPr>
          <p:cNvPr id="4" name="Slide Number Placeholder 3"/>
          <p:cNvSpPr>
            <a:spLocks noGrp="1"/>
          </p:cNvSpPr>
          <p:nvPr>
            <p:ph type="sldNum" sz="quarter" idx="5"/>
          </p:nvPr>
        </p:nvSpPr>
        <p:spPr/>
        <p:txBody>
          <a:bodyPr/>
          <a:lstStyle/>
          <a:p>
            <a:fld id="{BE60DC36-8EFA-4378-9855-E019C55AC472}" type="slidenum">
              <a:rPr lang="en-US" smtClean="0"/>
              <a:t>14</a:t>
            </a:fld>
            <a:endParaRPr lang="en-US"/>
          </a:p>
        </p:txBody>
      </p:sp>
    </p:spTree>
    <p:extLst>
      <p:ext uri="{BB962C8B-B14F-4D97-AF65-F5344CB8AC3E}">
        <p14:creationId xmlns:p14="http://schemas.microsoft.com/office/powerpoint/2010/main" val="2555829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baseline="0" smtClean="0"/>
              <a:t>Thời hạn nhận minh chứng cộng điểm khuyến khích đến 17 giờ 00 ngày 20/5/2023. Không nhận hồ sơ bổ sung điểm Khuyến khích sau thời gian trên, không nhận phúc khảo các trường hợp này.</a:t>
            </a:r>
          </a:p>
          <a:p>
            <a:pPr marL="174708" indent="-174708">
              <a:buFontTx/>
              <a:buChar char="-"/>
            </a:pPr>
            <a:r>
              <a:rPr lang="en-US" baseline="0" smtClean="0"/>
              <a:t>Giá trị thời hạn các loại chứng chỉ Tiếng Anh: IELTS, TOEIC có thời hạn sử dụng 02 năm. Chứng chỉ Cambridge không quy định giá trị thời hạn sử dụng.</a:t>
            </a:r>
            <a:endParaRPr lang="en-US"/>
          </a:p>
        </p:txBody>
      </p:sp>
      <p:sp>
        <p:nvSpPr>
          <p:cNvPr id="4" name="Slide Number Placeholder 3"/>
          <p:cNvSpPr>
            <a:spLocks noGrp="1"/>
          </p:cNvSpPr>
          <p:nvPr>
            <p:ph type="sldNum" sz="quarter" idx="5"/>
          </p:nvPr>
        </p:nvSpPr>
        <p:spPr/>
        <p:txBody>
          <a:bodyPr/>
          <a:lstStyle/>
          <a:p>
            <a:fld id="{BE60DC36-8EFA-4378-9855-E019C55AC472}" type="slidenum">
              <a:rPr lang="en-US" smtClean="0"/>
              <a:t>15</a:t>
            </a:fld>
            <a:endParaRPr lang="en-US"/>
          </a:p>
        </p:txBody>
      </p:sp>
    </p:spTree>
    <p:extLst>
      <p:ext uri="{BB962C8B-B14F-4D97-AF65-F5344CB8AC3E}">
        <p14:creationId xmlns:p14="http://schemas.microsoft.com/office/powerpoint/2010/main" val="37317522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smtClean="0"/>
              <a:t>Chứng</a:t>
            </a:r>
            <a:r>
              <a:rPr lang="en-US" baseline="0" smtClean="0"/>
              <a:t> chỉ Tiếng Anh Cambrigde: </a:t>
            </a:r>
          </a:p>
          <a:p>
            <a:r>
              <a:rPr lang="en-US" baseline="0" smtClean="0"/>
              <a:t>+ Đối với CC KET từ 140 điểm trở lên sẽ được quy đổi tương ứng sang bậc 3 theo bảng quy đổi trên</a:t>
            </a:r>
            <a:r>
              <a:rPr lang="en-US" baseline="0" smtClean="0">
                <a:sym typeface="Wingdings" panose="05000000000000000000" pitchFamily="2" charset="2"/>
              </a:rPr>
              <a:t> cộng 1 điểm khuyến khích.</a:t>
            </a:r>
          </a:p>
          <a:p>
            <a:r>
              <a:rPr lang="en-US" baseline="0" smtClean="0">
                <a:sym typeface="Wingdings" panose="05000000000000000000" pitchFamily="2" charset="2"/>
              </a:rPr>
              <a:t>+ Đối với CC PET từ 160 điểm trở lên sẽ được quy đổi tương ứng sang bậc 4 </a:t>
            </a:r>
            <a:r>
              <a:rPr lang="en-US" baseline="0" smtClean="0"/>
              <a:t>theo bảng quy đổi trên</a:t>
            </a:r>
            <a:r>
              <a:rPr lang="en-US" baseline="0" smtClean="0">
                <a:sym typeface="Wingdings" panose="05000000000000000000" pitchFamily="2" charset="2"/>
              </a:rPr>
              <a:t> quy đổi sang 10 điểm môn Tiếng Anh đại trà</a:t>
            </a:r>
            <a:endParaRPr lang="en-US"/>
          </a:p>
        </p:txBody>
      </p:sp>
      <p:sp>
        <p:nvSpPr>
          <p:cNvPr id="4" name="Slide Number Placeholder 3"/>
          <p:cNvSpPr>
            <a:spLocks noGrp="1"/>
          </p:cNvSpPr>
          <p:nvPr>
            <p:ph type="sldNum" sz="quarter" idx="10"/>
          </p:nvPr>
        </p:nvSpPr>
        <p:spPr/>
        <p:txBody>
          <a:bodyPr/>
          <a:lstStyle/>
          <a:p>
            <a:fld id="{BE60DC36-8EFA-4378-9855-E019C55AC472}" type="slidenum">
              <a:rPr lang="en-US" smtClean="0"/>
              <a:t>16</a:t>
            </a:fld>
            <a:endParaRPr lang="en-US"/>
          </a:p>
        </p:txBody>
      </p:sp>
    </p:spTree>
    <p:extLst>
      <p:ext uri="{BB962C8B-B14F-4D97-AF65-F5344CB8AC3E}">
        <p14:creationId xmlns:p14="http://schemas.microsoft.com/office/powerpoint/2010/main" val="24034415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60DC36-8EFA-4378-9855-E019C55AC472}" type="slidenum">
              <a:rPr lang="en-US" smtClean="0"/>
              <a:t>17</a:t>
            </a:fld>
            <a:endParaRPr lang="en-US"/>
          </a:p>
        </p:txBody>
      </p:sp>
    </p:spTree>
    <p:extLst>
      <p:ext uri="{BB962C8B-B14F-4D97-AF65-F5344CB8AC3E}">
        <p14:creationId xmlns:p14="http://schemas.microsoft.com/office/powerpoint/2010/main" val="1516405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E60DC36-8EFA-4378-9855-E019C55AC472}" type="slidenum">
              <a:rPr lang="en-US" smtClean="0"/>
              <a:t>18</a:t>
            </a:fld>
            <a:endParaRPr lang="en-US"/>
          </a:p>
        </p:txBody>
      </p:sp>
    </p:spTree>
    <p:extLst>
      <p:ext uri="{BB962C8B-B14F-4D97-AF65-F5344CB8AC3E}">
        <p14:creationId xmlns:p14="http://schemas.microsoft.com/office/powerpoint/2010/main" val="4968844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a:latin typeface="Times New Roman" panose="02020603050405020304" pitchFamily="18" charset="0"/>
                <a:cs typeface="Times New Roman" panose="02020603050405020304" pitchFamily="18" charset="0"/>
              </a:rPr>
              <a:t>File scan chứng chỉ Tiếng Anh theo mức cộng điểm khuyến khích</a:t>
            </a:r>
            <a:endParaRPr lang="en-US"/>
          </a:p>
          <a:p>
            <a:r>
              <a:rPr lang="en-US" smtClean="0"/>
              <a:t>Ví</a:t>
            </a:r>
            <a:r>
              <a:rPr lang="en-US" baseline="0" smtClean="0"/>
              <a:t> dụ: CCTA từ bậc 4 được scan thành 1 File</a:t>
            </a:r>
          </a:p>
          <a:p>
            <a:r>
              <a:rPr lang="en-US" baseline="0" smtClean="0"/>
              <a:t>CCTA bậc 3 được scan thành 1 file</a:t>
            </a:r>
            <a:endParaRPr lang="en-US"/>
          </a:p>
        </p:txBody>
      </p:sp>
      <p:sp>
        <p:nvSpPr>
          <p:cNvPr id="4" name="Slide Number Placeholder 3"/>
          <p:cNvSpPr>
            <a:spLocks noGrp="1"/>
          </p:cNvSpPr>
          <p:nvPr>
            <p:ph type="sldNum" sz="quarter" idx="10"/>
          </p:nvPr>
        </p:nvSpPr>
        <p:spPr/>
        <p:txBody>
          <a:bodyPr/>
          <a:lstStyle/>
          <a:p>
            <a:fld id="{BE60DC36-8EFA-4378-9855-E019C55AC472}" type="slidenum">
              <a:rPr lang="en-US" smtClean="0"/>
              <a:t>19</a:t>
            </a:fld>
            <a:endParaRPr lang="en-US"/>
          </a:p>
        </p:txBody>
      </p:sp>
    </p:spTree>
    <p:extLst>
      <p:ext uri="{BB962C8B-B14F-4D97-AF65-F5344CB8AC3E}">
        <p14:creationId xmlns:p14="http://schemas.microsoft.com/office/powerpoint/2010/main" val="38585154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smtClean="0"/>
              <a:t>Tất</a:t>
            </a:r>
            <a:r>
              <a:rPr lang="en-US" baseline="0" smtClean="0"/>
              <a:t> cả các đơn phúc khảo Sở GDĐT chỉ nhận File scan tránh trường hợp nhập nhầm môn phúc khảo hoặc các điểm ưu tiên</a:t>
            </a:r>
          </a:p>
          <a:p>
            <a:pPr marL="174708" indent="-174708">
              <a:buFontTx/>
              <a:buChar char="-"/>
            </a:pPr>
            <a:endParaRPr lang="en-US"/>
          </a:p>
        </p:txBody>
      </p:sp>
      <p:sp>
        <p:nvSpPr>
          <p:cNvPr id="4" name="Slide Number Placeholder 3"/>
          <p:cNvSpPr>
            <a:spLocks noGrp="1"/>
          </p:cNvSpPr>
          <p:nvPr>
            <p:ph type="sldNum" sz="quarter" idx="10"/>
          </p:nvPr>
        </p:nvSpPr>
        <p:spPr/>
        <p:txBody>
          <a:bodyPr/>
          <a:lstStyle/>
          <a:p>
            <a:fld id="{BE60DC36-8EFA-4378-9855-E019C55AC472}" type="slidenum">
              <a:rPr lang="en-US" smtClean="0"/>
              <a:t>20</a:t>
            </a:fld>
            <a:endParaRPr lang="en-US"/>
          </a:p>
        </p:txBody>
      </p:sp>
    </p:spTree>
    <p:extLst>
      <p:ext uri="{BB962C8B-B14F-4D97-AF65-F5344CB8AC3E}">
        <p14:creationId xmlns:p14="http://schemas.microsoft.com/office/powerpoint/2010/main" val="28647448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60DC36-8EFA-4378-9855-E019C55AC472}" type="slidenum">
              <a:rPr lang="en-US" smtClean="0"/>
              <a:t>21</a:t>
            </a:fld>
            <a:endParaRPr lang="en-US"/>
          </a:p>
        </p:txBody>
      </p:sp>
    </p:spTree>
    <p:extLst>
      <p:ext uri="{BB962C8B-B14F-4D97-AF65-F5344CB8AC3E}">
        <p14:creationId xmlns:p14="http://schemas.microsoft.com/office/powerpoint/2010/main" val="291663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smtClean="0"/>
              <a:t>Cộng</a:t>
            </a:r>
            <a:r>
              <a:rPr lang="en-US" baseline="0" smtClean="0"/>
              <a:t> Điểm KK CCTA (phân biệt các loại chứng chỉ, giá trị thời hạn sử dụng, xác minh chứng chỉ, thời hạn nộp CC để được cộng điểm Khuyến khích)</a:t>
            </a:r>
          </a:p>
          <a:p>
            <a:pPr marL="174708" indent="-174708">
              <a:buFontTx/>
              <a:buChar char="-"/>
            </a:pPr>
            <a:r>
              <a:rPr lang="en-US" baseline="0" smtClean="0"/>
              <a:t>Điểm công bố là Điểm riêng lẻ từng môn. Trong đó, môn Tiếng Anh sẽ có 02 cột Điểm (cột Điểm thi và Cột Điểm tổng sau khi đã được quy đổi hoặc cộng điểm KK)</a:t>
            </a:r>
          </a:p>
          <a:p>
            <a:pPr marL="174708" indent="-174708">
              <a:buFontTx/>
              <a:buChar char="-"/>
            </a:pPr>
            <a:r>
              <a:rPr lang="en-US" baseline="0" smtClean="0"/>
              <a:t>Phòng GDĐT sau khi có kết quả xét trúng tuyển vào lớp 6 Tạo nguồn, lớp 6 TATC phải báo cáo về Sở GDĐT file danh sách dự kiến trúng tuyển trước khi có thông báo trúng tuyển chính thức bằng văn bản</a:t>
            </a:r>
            <a:endParaRPr lang="en-US"/>
          </a:p>
        </p:txBody>
      </p:sp>
      <p:sp>
        <p:nvSpPr>
          <p:cNvPr id="4" name="Slide Number Placeholder 3"/>
          <p:cNvSpPr>
            <a:spLocks noGrp="1"/>
          </p:cNvSpPr>
          <p:nvPr>
            <p:ph type="sldNum" sz="quarter" idx="5"/>
          </p:nvPr>
        </p:nvSpPr>
        <p:spPr/>
        <p:txBody>
          <a:bodyPr/>
          <a:lstStyle/>
          <a:p>
            <a:fld id="{BE60DC36-8EFA-4378-9855-E019C55AC472}" type="slidenum">
              <a:rPr lang="en-US" smtClean="0"/>
              <a:t>3</a:t>
            </a:fld>
            <a:endParaRPr lang="en-US"/>
          </a:p>
        </p:txBody>
      </p:sp>
    </p:spTree>
    <p:extLst>
      <p:ext uri="{BB962C8B-B14F-4D97-AF65-F5344CB8AC3E}">
        <p14:creationId xmlns:p14="http://schemas.microsoft.com/office/powerpoint/2010/main" val="29975133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E60DC36-8EFA-4378-9855-E019C55AC472}" type="slidenum">
              <a:rPr lang="en-US" smtClean="0"/>
              <a:t>22</a:t>
            </a:fld>
            <a:endParaRPr lang="en-US"/>
          </a:p>
        </p:txBody>
      </p:sp>
    </p:spTree>
    <p:extLst>
      <p:ext uri="{BB962C8B-B14F-4D97-AF65-F5344CB8AC3E}">
        <p14:creationId xmlns:p14="http://schemas.microsoft.com/office/powerpoint/2010/main" val="29086146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E60DC36-8EFA-4378-9855-E019C55AC472}" type="slidenum">
              <a:rPr lang="en-US" smtClean="0"/>
              <a:t>24</a:t>
            </a:fld>
            <a:endParaRPr lang="en-US"/>
          </a:p>
        </p:txBody>
      </p:sp>
    </p:spTree>
    <p:extLst>
      <p:ext uri="{BB962C8B-B14F-4D97-AF65-F5344CB8AC3E}">
        <p14:creationId xmlns:p14="http://schemas.microsoft.com/office/powerpoint/2010/main" val="20319430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60DC36-8EFA-4378-9855-E019C55AC472}" type="slidenum">
              <a:rPr lang="en-US" smtClean="0"/>
              <a:t>25</a:t>
            </a:fld>
            <a:endParaRPr lang="en-US"/>
          </a:p>
        </p:txBody>
      </p:sp>
    </p:spTree>
    <p:extLst>
      <p:ext uri="{BB962C8B-B14F-4D97-AF65-F5344CB8AC3E}">
        <p14:creationId xmlns:p14="http://schemas.microsoft.com/office/powerpoint/2010/main" val="21278071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E60DC36-8EFA-4378-9855-E019C55AC472}" type="slidenum">
              <a:rPr lang="en-US" smtClean="0"/>
              <a:t>27</a:t>
            </a:fld>
            <a:endParaRPr lang="en-US"/>
          </a:p>
        </p:txBody>
      </p:sp>
    </p:spTree>
    <p:extLst>
      <p:ext uri="{BB962C8B-B14F-4D97-AF65-F5344CB8AC3E}">
        <p14:creationId xmlns:p14="http://schemas.microsoft.com/office/powerpoint/2010/main" val="23762495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E60DC36-8EFA-4378-9855-E019C55AC472}" type="slidenum">
              <a:rPr lang="en-US" smtClean="0"/>
              <a:t>28</a:t>
            </a:fld>
            <a:endParaRPr lang="en-US"/>
          </a:p>
        </p:txBody>
      </p:sp>
    </p:spTree>
    <p:extLst>
      <p:ext uri="{BB962C8B-B14F-4D97-AF65-F5344CB8AC3E}">
        <p14:creationId xmlns:p14="http://schemas.microsoft.com/office/powerpoint/2010/main" val="27842934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E60DC36-8EFA-4378-9855-E019C55AC472}" type="slidenum">
              <a:rPr lang="en-US" smtClean="0"/>
              <a:t>29</a:t>
            </a:fld>
            <a:endParaRPr lang="en-US"/>
          </a:p>
        </p:txBody>
      </p:sp>
    </p:spTree>
    <p:extLst>
      <p:ext uri="{BB962C8B-B14F-4D97-AF65-F5344CB8AC3E}">
        <p14:creationId xmlns:p14="http://schemas.microsoft.com/office/powerpoint/2010/main" val="396791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smtClean="0"/>
              <a:t>Chứng</a:t>
            </a:r>
            <a:r>
              <a:rPr lang="en-US" baseline="0" smtClean="0"/>
              <a:t> chỉ TA Cambridge không có quy định về thời hạn sử dụng.</a:t>
            </a:r>
            <a:endParaRPr lang="en-US" smtClean="0"/>
          </a:p>
          <a:p>
            <a:pPr marL="174708" indent="-174708">
              <a:buFontTx/>
              <a:buChar char="-"/>
            </a:pPr>
            <a:r>
              <a:rPr lang="en-US" smtClean="0"/>
              <a:t>Chỉ</a:t>
            </a:r>
            <a:r>
              <a:rPr lang="en-US" baseline="0" smtClean="0"/>
              <a:t> nhận CCTA cộng điểm KK đến hết thời gian đăng ký dự thi. Không nhận các trường hợp bổ sung sau.</a:t>
            </a:r>
          </a:p>
          <a:p>
            <a:pPr marL="174708" indent="-174708">
              <a:buFontTx/>
              <a:buChar char="-"/>
            </a:pPr>
            <a:r>
              <a:rPr lang="en-US" baseline="0" smtClean="0"/>
              <a:t>Đối với lớp tạo nguồn: các trường hợp được quy đổi sang điểm 10 môn Tiếng Anh vẫn phải gửi danh sách về Sở GDĐT để sắp xếp SBD dự thi 02 môn Toán, Tiếng Việt và phục vụ công tác công bố điểm</a:t>
            </a:r>
          </a:p>
          <a:p>
            <a:pPr marL="174708" indent="-174708">
              <a:buFontTx/>
              <a:buChar char="-"/>
            </a:pPr>
            <a:r>
              <a:rPr lang="en-US" baseline="0" smtClean="0"/>
              <a:t>Đối với lớp TATC: các trường hợp được quy đổi sang điểm 10 môn Tiếng Anh vẫn phải lập danh sách gửi về Sở GDĐT để phục vụ công tác công bố điểm và kiểm tra kết quả trúng tuyển về sau</a:t>
            </a:r>
          </a:p>
          <a:p>
            <a:pPr marL="174708" indent="-174708">
              <a:buFontTx/>
              <a:buChar char="-"/>
            </a:pPr>
            <a:r>
              <a:rPr lang="en-US" baseline="0" smtClean="0"/>
              <a:t>Tất cả các trường hợp được quy đổi điểm/cộng điểm KK đều phải scan CCTA/bảng điểm CCTA theo từng mức quy đổi/cộng điểm (1 file gồm tất cả thí sinh được quy đổi sang 10 điểm, 01 File gồm tất cả các thí sinh được cộng 1.5 điểm,….)</a:t>
            </a:r>
            <a:endParaRPr lang="en-US"/>
          </a:p>
        </p:txBody>
      </p:sp>
      <p:sp>
        <p:nvSpPr>
          <p:cNvPr id="4" name="Slide Number Placeholder 3"/>
          <p:cNvSpPr>
            <a:spLocks noGrp="1"/>
          </p:cNvSpPr>
          <p:nvPr>
            <p:ph type="sldNum" sz="quarter" idx="5"/>
          </p:nvPr>
        </p:nvSpPr>
        <p:spPr/>
        <p:txBody>
          <a:bodyPr/>
          <a:lstStyle/>
          <a:p>
            <a:fld id="{BE60DC36-8EFA-4378-9855-E019C55AC472}" type="slidenum">
              <a:rPr lang="en-US" smtClean="0"/>
              <a:t>4</a:t>
            </a:fld>
            <a:endParaRPr lang="en-US"/>
          </a:p>
        </p:txBody>
      </p:sp>
    </p:spTree>
    <p:extLst>
      <p:ext uri="{BB962C8B-B14F-4D97-AF65-F5344CB8AC3E}">
        <p14:creationId xmlns:p14="http://schemas.microsoft.com/office/powerpoint/2010/main" val="2897393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 Xem xét</a:t>
            </a:r>
            <a:r>
              <a:rPr lang="en-US" baseline="0" smtClean="0"/>
              <a:t> thật chính xác các loại chứng chỉ tránh nhầm lẫn trong việc nhận diện chứng chỉ Tiếng Anh. Đặc biệt là chứng chỉ Flyers và Movers. </a:t>
            </a:r>
            <a:r>
              <a:rPr lang="en-US" smtClean="0"/>
              <a:t>Chú</a:t>
            </a:r>
            <a:r>
              <a:rPr lang="en-US" baseline="0" smtClean="0"/>
              <a:t> ý tên của chứng chỉ: KET, Flyers, Movers rồi mới xác định điểm, số khiên </a:t>
            </a:r>
            <a:r>
              <a:rPr lang="en-US" baseline="0" smtClean="0">
                <a:sym typeface="Wingdings" panose="05000000000000000000" pitchFamily="2" charset="2"/>
              </a:rPr>
              <a:t> xác định số điểm được cộng ưu tiên, KK</a:t>
            </a:r>
            <a:br>
              <a:rPr lang="en-US" baseline="0" smtClean="0">
                <a:sym typeface="Wingdings" panose="05000000000000000000" pitchFamily="2" charset="2"/>
              </a:rPr>
            </a:br>
            <a:r>
              <a:rPr lang="en-US" baseline="0" smtClean="0">
                <a:sym typeface="Wingdings" panose="05000000000000000000" pitchFamily="2" charset="2"/>
              </a:rPr>
              <a:t>- Chứng chỉ Flyers, Movers (chủ yếu là các trung tâm VN120, Trung tâm Ngoại ngữ và Tin học trực thuộc Sở SGDĐT Tp. HCM, VN…) do đó có thể xác minh các </a:t>
            </a:r>
            <a:endParaRPr lang="en-US"/>
          </a:p>
        </p:txBody>
      </p:sp>
      <p:sp>
        <p:nvSpPr>
          <p:cNvPr id="4" name="Slide Number Placeholder 3"/>
          <p:cNvSpPr>
            <a:spLocks noGrp="1"/>
          </p:cNvSpPr>
          <p:nvPr>
            <p:ph type="sldNum" sz="quarter" idx="10"/>
          </p:nvPr>
        </p:nvSpPr>
        <p:spPr/>
        <p:txBody>
          <a:bodyPr/>
          <a:lstStyle/>
          <a:p>
            <a:fld id="{BE60DC36-8EFA-4378-9855-E019C55AC472}" type="slidenum">
              <a:rPr lang="en-US" smtClean="0"/>
              <a:t>5</a:t>
            </a:fld>
            <a:endParaRPr lang="en-US"/>
          </a:p>
        </p:txBody>
      </p:sp>
    </p:spTree>
    <p:extLst>
      <p:ext uri="{BB962C8B-B14F-4D97-AF65-F5344CB8AC3E}">
        <p14:creationId xmlns:p14="http://schemas.microsoft.com/office/powerpoint/2010/main" val="2407624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E60DC36-8EFA-4378-9855-E019C55AC472}" type="slidenum">
              <a:rPr lang="en-US" smtClean="0"/>
              <a:t>6</a:t>
            </a:fld>
            <a:endParaRPr lang="en-US"/>
          </a:p>
        </p:txBody>
      </p:sp>
    </p:spTree>
    <p:extLst>
      <p:ext uri="{BB962C8B-B14F-4D97-AF65-F5344CB8AC3E}">
        <p14:creationId xmlns:p14="http://schemas.microsoft.com/office/powerpoint/2010/main" val="1236062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E60DC36-8EFA-4378-9855-E019C55AC472}" type="slidenum">
              <a:rPr lang="en-US" smtClean="0"/>
              <a:t>7</a:t>
            </a:fld>
            <a:endParaRPr lang="en-US"/>
          </a:p>
        </p:txBody>
      </p:sp>
    </p:spTree>
    <p:extLst>
      <p:ext uri="{BB962C8B-B14F-4D97-AF65-F5344CB8AC3E}">
        <p14:creationId xmlns:p14="http://schemas.microsoft.com/office/powerpoint/2010/main" val="18851368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a:latin typeface="Times New Roman" panose="02020603050405020304" pitchFamily="18" charset="0"/>
                <a:cs typeface="Times New Roman" panose="02020603050405020304" pitchFamily="18" charset="0"/>
              </a:rPr>
              <a:t>File scan chứng chỉ Tiếng Anh theo mức cộng điểm khuyến </a:t>
            </a:r>
            <a:r>
              <a:rPr lang="en-US" smtClean="0">
                <a:latin typeface="Times New Roman" panose="02020603050405020304" pitchFamily="18" charset="0"/>
                <a:cs typeface="Times New Roman" panose="02020603050405020304" pitchFamily="18" charset="0"/>
              </a:rPr>
              <a:t>khích</a:t>
            </a:r>
            <a:endParaRPr lang="en-US"/>
          </a:p>
        </p:txBody>
      </p:sp>
      <p:sp>
        <p:nvSpPr>
          <p:cNvPr id="4" name="Slide Number Placeholder 3"/>
          <p:cNvSpPr>
            <a:spLocks noGrp="1"/>
          </p:cNvSpPr>
          <p:nvPr>
            <p:ph type="sldNum" sz="quarter" idx="10"/>
          </p:nvPr>
        </p:nvSpPr>
        <p:spPr/>
        <p:txBody>
          <a:bodyPr/>
          <a:lstStyle/>
          <a:p>
            <a:fld id="{BE60DC36-8EFA-4378-9855-E019C55AC472}" type="slidenum">
              <a:rPr lang="en-US" smtClean="0"/>
              <a:t>8</a:t>
            </a:fld>
            <a:endParaRPr lang="en-US"/>
          </a:p>
        </p:txBody>
      </p:sp>
    </p:spTree>
    <p:extLst>
      <p:ext uri="{BB962C8B-B14F-4D97-AF65-F5344CB8AC3E}">
        <p14:creationId xmlns:p14="http://schemas.microsoft.com/office/powerpoint/2010/main" val="562359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E60DC36-8EFA-4378-9855-E019C55AC472}" type="slidenum">
              <a:rPr lang="en-US" smtClean="0"/>
              <a:t>9</a:t>
            </a:fld>
            <a:endParaRPr lang="en-US"/>
          </a:p>
        </p:txBody>
      </p:sp>
    </p:spTree>
    <p:extLst>
      <p:ext uri="{BB962C8B-B14F-4D97-AF65-F5344CB8AC3E}">
        <p14:creationId xmlns:p14="http://schemas.microsoft.com/office/powerpoint/2010/main" val="22686548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vi-VN" smtClean="0"/>
              <a:t>Trườ</a:t>
            </a:r>
            <a:r>
              <a:rPr lang="en-US" smtClean="0"/>
              <a:t>ng THCS cung</a:t>
            </a:r>
            <a:r>
              <a:rPr lang="en-US" baseline="0" smtClean="0"/>
              <a:t> cấp File mẫu đơn Xin xét tuyển thẳng vào lớp 10 THPT cho học sinh bao gồm: mẫu đơn xét TT vào Trường THPT chuyên Hùng Vương, Trường THPT Trịnh Hoài Đức, THPT Dĩ An và THPT không chuyên. Tuyệt đối không được để PHHS phải di chuyển nhiều lần giữa Trường THCS và Sở GDĐT.</a:t>
            </a:r>
          </a:p>
          <a:p>
            <a:pPr defTabSz="931774">
              <a:defRPr/>
            </a:pPr>
            <a:r>
              <a:rPr lang="en-US" baseline="0" smtClean="0"/>
              <a:t>   +Các Trường THCS trước khi xác nhận các thông tin trên đơn xin xét tuyển thẳng phải xem xét sự chính xác thông tin trên đơn của thí sinh</a:t>
            </a:r>
          </a:p>
          <a:p>
            <a:r>
              <a:rPr lang="en-US" baseline="0" smtClean="0"/>
              <a:t>   +Đóng giáp lai trên ảnh và tại nơi xác nhận của Hiệu trưởng Trường THCS</a:t>
            </a:r>
            <a:br>
              <a:rPr lang="en-US" baseline="0" smtClean="0"/>
            </a:br>
            <a:r>
              <a:rPr lang="en-US" baseline="0" smtClean="0"/>
              <a:t>   +Kiểm tra sự đầy đủ, chính xác thông tin thí sinh giữa các loại hồ sơ như Học bạ, GKS, Giấy CNTN tạm thời,CCCD/Giấy thông báo mã ĐD và kết quả học tập trong học bạ</a:t>
            </a:r>
          </a:p>
          <a:p>
            <a:pPr marL="174708" indent="-174708">
              <a:buFontTx/>
              <a:buChar char="-"/>
            </a:pPr>
            <a:r>
              <a:rPr lang="en-US" baseline="0" smtClean="0"/>
              <a:t>Phòng GDĐT phải nắm được danh sách học sinh khuyết tật tại từng Trường THCS theo từng năm học để thực hiện bước xác nhận đối tượng học sinh khuyết tật, tăng cường sự quản lý đối với học sinh khuyết tật.</a:t>
            </a:r>
          </a:p>
          <a:p>
            <a:pPr marL="174708" indent="-174708">
              <a:buFontTx/>
              <a:buChar char="-"/>
            </a:pPr>
            <a:r>
              <a:rPr lang="en-US" baseline="0" smtClean="0"/>
              <a:t>Từ ngày 15/5-19/5/2023, PHHS liên hệ ô số 10 – Tháp B – Trung tâm Hành chính tỉnh để nộp hồ sơ xét tuyển thẳng. Lưu ý: Sở GDĐT không giải quyết việc rút hồ sơ, chuyển trường cho thí sinh sau khi đã tiếp nhận hồ sơ, không nhận hồ sơ các trường hợp nộp hồ sơ sau ngày 19/5/2023</a:t>
            </a:r>
          </a:p>
          <a:p>
            <a:pPr marL="174708" indent="-174708">
              <a:buFontTx/>
              <a:buChar char="-"/>
            </a:pPr>
            <a:r>
              <a:rPr lang="en-US" baseline="0" smtClean="0"/>
              <a:t>Trường THPT khi tiếp nhận hồ sơ của thí sinh nếu phát hiện có trường hợp học sinh thuộc diện tuyển thẳng phải hướng dẫn PHHS liên hệ Trường THCS để thực hiện quy trình làm hồ sơ xét tuyển thẳng</a:t>
            </a:r>
          </a:p>
        </p:txBody>
      </p:sp>
      <p:sp>
        <p:nvSpPr>
          <p:cNvPr id="4" name="Slide Number Placeholder 3"/>
          <p:cNvSpPr>
            <a:spLocks noGrp="1"/>
          </p:cNvSpPr>
          <p:nvPr>
            <p:ph type="sldNum" sz="quarter" idx="5"/>
          </p:nvPr>
        </p:nvSpPr>
        <p:spPr/>
        <p:txBody>
          <a:bodyPr/>
          <a:lstStyle/>
          <a:p>
            <a:fld id="{BE60DC36-8EFA-4378-9855-E019C55AC472}" type="slidenum">
              <a:rPr lang="en-US" smtClean="0"/>
              <a:t>10</a:t>
            </a:fld>
            <a:endParaRPr lang="en-US"/>
          </a:p>
        </p:txBody>
      </p:sp>
    </p:spTree>
    <p:extLst>
      <p:ext uri="{BB962C8B-B14F-4D97-AF65-F5344CB8AC3E}">
        <p14:creationId xmlns:p14="http://schemas.microsoft.com/office/powerpoint/2010/main" val="1772151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F864C-44C4-4000-952D-01F31BFB3FD3}"/>
              </a:ext>
            </a:extLst>
          </p:cNvPr>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a:extLst>
              <a:ext uri="{FF2B5EF4-FFF2-40B4-BE49-F238E27FC236}">
                <a16:creationId xmlns:a16="http://schemas.microsoft.com/office/drawing/2014/main" id="{21392E06-C914-467E-9D4F-BD763EDA2D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a:extLst>
              <a:ext uri="{FF2B5EF4-FFF2-40B4-BE49-F238E27FC236}">
                <a16:creationId xmlns:a16="http://schemas.microsoft.com/office/drawing/2014/main" id="{1FBEFBAF-82E9-49AD-B2CF-7D154E024431}"/>
              </a:ext>
            </a:extLst>
          </p:cNvPr>
          <p:cNvSpPr>
            <a:spLocks noGrp="1"/>
          </p:cNvSpPr>
          <p:nvPr>
            <p:ph type="dt" sz="half" idx="10"/>
          </p:nvPr>
        </p:nvSpPr>
        <p:spPr/>
        <p:txBody>
          <a:bodyPr/>
          <a:lstStyle/>
          <a:p>
            <a:fld id="{40DA1498-92C7-4E4B-8045-C9195F453964}" type="datetimeFigureOut">
              <a:rPr lang="en-US" smtClean="0"/>
              <a:t>4/4/2023</a:t>
            </a:fld>
            <a:endParaRPr lang="en-US"/>
          </a:p>
        </p:txBody>
      </p:sp>
      <p:sp>
        <p:nvSpPr>
          <p:cNvPr id="5" name="Footer Placeholder 4">
            <a:extLst>
              <a:ext uri="{FF2B5EF4-FFF2-40B4-BE49-F238E27FC236}">
                <a16:creationId xmlns:a16="http://schemas.microsoft.com/office/drawing/2014/main" id="{5AD8006A-94B1-44F7-972D-56767EDE3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E7BFAB-D84B-45E1-A0BD-2516AC14F8AC}"/>
              </a:ext>
            </a:extLst>
          </p:cNvPr>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48564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7B869-BFB2-4C20-8AB1-46704BB3D177}"/>
              </a:ext>
            </a:extLst>
          </p:cNvPr>
          <p:cNvSpPr>
            <a:spLocks noGrp="1"/>
          </p:cNvSpPr>
          <p:nvPr>
            <p:ph type="title"/>
          </p:nvPr>
        </p:nvSpPr>
        <p:spPr/>
        <p:txBody>
          <a:bodyPr/>
          <a:lstStyle/>
          <a:p>
            <a:r>
              <a:rPr lang="en-US" smtClean="0"/>
              <a:t>Click to edit Master title style</a:t>
            </a:r>
            <a:endParaRPr lang="en-US"/>
          </a:p>
        </p:txBody>
      </p:sp>
      <p:sp>
        <p:nvSpPr>
          <p:cNvPr id="3" name="Vertical Text Placeholder 2">
            <a:extLst>
              <a:ext uri="{FF2B5EF4-FFF2-40B4-BE49-F238E27FC236}">
                <a16:creationId xmlns:a16="http://schemas.microsoft.com/office/drawing/2014/main" id="{19F007DB-4F12-4428-9C48-5120DF07046D}"/>
              </a:ext>
            </a:extLst>
          </p:cNvPr>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a16="http://schemas.microsoft.com/office/drawing/2014/main" id="{16FFA8DA-0E31-4CA6-BBFC-2467AAD1D30B}"/>
              </a:ext>
            </a:extLst>
          </p:cNvPr>
          <p:cNvSpPr>
            <a:spLocks noGrp="1"/>
          </p:cNvSpPr>
          <p:nvPr>
            <p:ph type="dt" sz="half" idx="10"/>
          </p:nvPr>
        </p:nvSpPr>
        <p:spPr/>
        <p:txBody>
          <a:bodyPr/>
          <a:lstStyle/>
          <a:p>
            <a:fld id="{40DA1498-92C7-4E4B-8045-C9195F453964}" type="datetimeFigureOut">
              <a:rPr lang="en-US" smtClean="0"/>
              <a:t>4/4/2023</a:t>
            </a:fld>
            <a:endParaRPr lang="en-US"/>
          </a:p>
        </p:txBody>
      </p:sp>
      <p:sp>
        <p:nvSpPr>
          <p:cNvPr id="5" name="Footer Placeholder 4">
            <a:extLst>
              <a:ext uri="{FF2B5EF4-FFF2-40B4-BE49-F238E27FC236}">
                <a16:creationId xmlns:a16="http://schemas.microsoft.com/office/drawing/2014/main" id="{064974BD-9845-459A-9AAA-12731E2507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A71B0A-FDFB-4B2C-A9EC-2334C590013E}"/>
              </a:ext>
            </a:extLst>
          </p:cNvPr>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3931409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0B5D73-1652-4A8E-B5A3-101523D7290A}"/>
              </a:ext>
            </a:extLst>
          </p:cNvPr>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a:extLst>
              <a:ext uri="{FF2B5EF4-FFF2-40B4-BE49-F238E27FC236}">
                <a16:creationId xmlns:a16="http://schemas.microsoft.com/office/drawing/2014/main" id="{A9B7FB99-7425-444D-B602-01B672BCE8C6}"/>
              </a:ext>
            </a:extLst>
          </p:cNvPr>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a16="http://schemas.microsoft.com/office/drawing/2014/main" id="{00EEA9C5-552A-48A1-AB54-ED54209B3B48}"/>
              </a:ext>
            </a:extLst>
          </p:cNvPr>
          <p:cNvSpPr>
            <a:spLocks noGrp="1"/>
          </p:cNvSpPr>
          <p:nvPr>
            <p:ph type="dt" sz="half" idx="10"/>
          </p:nvPr>
        </p:nvSpPr>
        <p:spPr/>
        <p:txBody>
          <a:bodyPr/>
          <a:lstStyle/>
          <a:p>
            <a:fld id="{40DA1498-92C7-4E4B-8045-C9195F453964}" type="datetimeFigureOut">
              <a:rPr lang="en-US" smtClean="0"/>
              <a:t>4/4/2023</a:t>
            </a:fld>
            <a:endParaRPr lang="en-US"/>
          </a:p>
        </p:txBody>
      </p:sp>
      <p:sp>
        <p:nvSpPr>
          <p:cNvPr id="5" name="Footer Placeholder 4">
            <a:extLst>
              <a:ext uri="{FF2B5EF4-FFF2-40B4-BE49-F238E27FC236}">
                <a16:creationId xmlns:a16="http://schemas.microsoft.com/office/drawing/2014/main" id="{1A83AAA3-4155-48FB-8F00-16DBE0C9C2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694EAE-CB3C-4DEF-A66D-583C7AAC92D8}"/>
              </a:ext>
            </a:extLst>
          </p:cNvPr>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1746804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0DA1498-92C7-4E4B-8045-C9195F453964}"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8634391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DA1498-92C7-4E4B-8045-C9195F453964}"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3894215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0DA1498-92C7-4E4B-8045-C9195F453964}"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3228514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0DA1498-92C7-4E4B-8045-C9195F453964}" type="datetimeFigureOut">
              <a:rPr lang="en-US" smtClean="0"/>
              <a:t>4/4/2023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20031535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0DA1498-92C7-4E4B-8045-C9195F453964}" type="datetimeFigureOut">
              <a:rPr lang="en-US" smtClean="0"/>
              <a:t>4/4/2023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33896996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0DA1498-92C7-4E4B-8045-C9195F453964}" type="datetimeFigureOut">
              <a:rPr lang="en-US" smtClean="0"/>
              <a:t>4/4/2023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1428579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DA1498-92C7-4E4B-8045-C9195F453964}" type="datetimeFigureOut">
              <a:rPr lang="en-US" smtClean="0"/>
              <a:t>4/4/2023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21811752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0DA1498-92C7-4E4B-8045-C9195F453964}" type="datetimeFigureOut">
              <a:rPr lang="en-US" smtClean="0"/>
              <a:t>4/4/2023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1451504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07FBE-061D-452C-A8A6-213063CFD678}"/>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a16="http://schemas.microsoft.com/office/drawing/2014/main" id="{433A3535-1708-499D-B5D2-7D8F9FD182D0}"/>
              </a:ext>
            </a:extLst>
          </p:cNvPr>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a16="http://schemas.microsoft.com/office/drawing/2014/main" id="{ACB06063-A112-49AB-80C8-504D99ECD771}"/>
              </a:ext>
            </a:extLst>
          </p:cNvPr>
          <p:cNvSpPr>
            <a:spLocks noGrp="1"/>
          </p:cNvSpPr>
          <p:nvPr>
            <p:ph type="dt" sz="half" idx="10"/>
          </p:nvPr>
        </p:nvSpPr>
        <p:spPr/>
        <p:txBody>
          <a:bodyPr/>
          <a:lstStyle/>
          <a:p>
            <a:fld id="{40DA1498-92C7-4E4B-8045-C9195F453964}" type="datetimeFigureOut">
              <a:rPr lang="en-US" smtClean="0"/>
              <a:t>4/4/2023</a:t>
            </a:fld>
            <a:endParaRPr lang="en-US"/>
          </a:p>
        </p:txBody>
      </p:sp>
      <p:sp>
        <p:nvSpPr>
          <p:cNvPr id="5" name="Footer Placeholder 4">
            <a:extLst>
              <a:ext uri="{FF2B5EF4-FFF2-40B4-BE49-F238E27FC236}">
                <a16:creationId xmlns:a16="http://schemas.microsoft.com/office/drawing/2014/main" id="{6344C8D5-F898-4318-A76D-1FBD873291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76EC76-E8E8-4FFA-B671-7FA2F3EF5DEF}"/>
              </a:ext>
            </a:extLst>
          </p:cNvPr>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27892872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0DA1498-92C7-4E4B-8045-C9195F453964}" type="datetimeFigureOut">
              <a:rPr lang="en-US" smtClean="0"/>
              <a:t>4/4/2023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40912513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DA1498-92C7-4E4B-8045-C9195F453964}"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14426888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DA1498-92C7-4E4B-8045-C9195F453964}"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899666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2CABF-E3C1-431A-A69C-D4881CC43F0F}"/>
              </a:ext>
            </a:extLst>
          </p:cNvPr>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a:extLst>
              <a:ext uri="{FF2B5EF4-FFF2-40B4-BE49-F238E27FC236}">
                <a16:creationId xmlns:a16="http://schemas.microsoft.com/office/drawing/2014/main" id="{D5584226-69DA-4211-B2C8-C29FD05A4A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a:extLst>
              <a:ext uri="{FF2B5EF4-FFF2-40B4-BE49-F238E27FC236}">
                <a16:creationId xmlns:a16="http://schemas.microsoft.com/office/drawing/2014/main" id="{D5FF82DB-B518-40FD-8A66-44B874C055FB}"/>
              </a:ext>
            </a:extLst>
          </p:cNvPr>
          <p:cNvSpPr>
            <a:spLocks noGrp="1"/>
          </p:cNvSpPr>
          <p:nvPr>
            <p:ph type="dt" sz="half" idx="10"/>
          </p:nvPr>
        </p:nvSpPr>
        <p:spPr/>
        <p:txBody>
          <a:bodyPr/>
          <a:lstStyle/>
          <a:p>
            <a:fld id="{40DA1498-92C7-4E4B-8045-C9195F453964}" type="datetimeFigureOut">
              <a:rPr lang="en-US" smtClean="0"/>
              <a:t>4/4/2023</a:t>
            </a:fld>
            <a:endParaRPr lang="en-US"/>
          </a:p>
        </p:txBody>
      </p:sp>
      <p:sp>
        <p:nvSpPr>
          <p:cNvPr id="5" name="Footer Placeholder 4">
            <a:extLst>
              <a:ext uri="{FF2B5EF4-FFF2-40B4-BE49-F238E27FC236}">
                <a16:creationId xmlns:a16="http://schemas.microsoft.com/office/drawing/2014/main" id="{FCC1CCEE-725F-4745-837B-87EFB70E71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61522A-E0E6-406B-BF30-A7C7A57294BE}"/>
              </a:ext>
            </a:extLst>
          </p:cNvPr>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1230041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C9BDC-6F21-4EF5-A8DD-E35E27EACA58}"/>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a16="http://schemas.microsoft.com/office/drawing/2014/main" id="{6B968D5F-2AB6-42D3-A54E-AB3E60325170}"/>
              </a:ext>
            </a:extLst>
          </p:cNvPr>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a:extLst>
              <a:ext uri="{FF2B5EF4-FFF2-40B4-BE49-F238E27FC236}">
                <a16:creationId xmlns:a16="http://schemas.microsoft.com/office/drawing/2014/main" id="{465AB07F-D5F7-402A-AE4E-027BF1CA9127}"/>
              </a:ext>
            </a:extLst>
          </p:cNvPr>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a:extLst>
              <a:ext uri="{FF2B5EF4-FFF2-40B4-BE49-F238E27FC236}">
                <a16:creationId xmlns:a16="http://schemas.microsoft.com/office/drawing/2014/main" id="{85108EDC-3863-43B9-93C7-37465DC73B28}"/>
              </a:ext>
            </a:extLst>
          </p:cNvPr>
          <p:cNvSpPr>
            <a:spLocks noGrp="1"/>
          </p:cNvSpPr>
          <p:nvPr>
            <p:ph type="dt" sz="half" idx="10"/>
          </p:nvPr>
        </p:nvSpPr>
        <p:spPr/>
        <p:txBody>
          <a:bodyPr/>
          <a:lstStyle/>
          <a:p>
            <a:fld id="{40DA1498-92C7-4E4B-8045-C9195F453964}" type="datetimeFigureOut">
              <a:rPr lang="en-US" smtClean="0"/>
              <a:t>4/4/2023</a:t>
            </a:fld>
            <a:endParaRPr lang="en-US"/>
          </a:p>
        </p:txBody>
      </p:sp>
      <p:sp>
        <p:nvSpPr>
          <p:cNvPr id="6" name="Footer Placeholder 5">
            <a:extLst>
              <a:ext uri="{FF2B5EF4-FFF2-40B4-BE49-F238E27FC236}">
                <a16:creationId xmlns:a16="http://schemas.microsoft.com/office/drawing/2014/main" id="{A777D452-958D-4159-A9A4-16DD29680A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9654B6-1460-48B9-AC7E-592F68BAB276}"/>
              </a:ext>
            </a:extLst>
          </p:cNvPr>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397404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8C848-926A-4FD3-A311-A100A2662BE1}"/>
              </a:ext>
            </a:extLst>
          </p:cNvPr>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a:extLst>
              <a:ext uri="{FF2B5EF4-FFF2-40B4-BE49-F238E27FC236}">
                <a16:creationId xmlns:a16="http://schemas.microsoft.com/office/drawing/2014/main" id="{3C8ECD90-B4F0-4DFB-BB3D-F23102078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a:extLst>
              <a:ext uri="{FF2B5EF4-FFF2-40B4-BE49-F238E27FC236}">
                <a16:creationId xmlns:a16="http://schemas.microsoft.com/office/drawing/2014/main" id="{335A6C3A-033E-474B-AB97-D8291A04E7DD}"/>
              </a:ext>
            </a:extLst>
          </p:cNvPr>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a:extLst>
              <a:ext uri="{FF2B5EF4-FFF2-40B4-BE49-F238E27FC236}">
                <a16:creationId xmlns:a16="http://schemas.microsoft.com/office/drawing/2014/main" id="{A532B928-3A23-4FCA-AD1F-E45A467B54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a:extLst>
              <a:ext uri="{FF2B5EF4-FFF2-40B4-BE49-F238E27FC236}">
                <a16:creationId xmlns:a16="http://schemas.microsoft.com/office/drawing/2014/main" id="{3BDC8376-6FC6-4A11-B0DB-9A148E9C00E2}"/>
              </a:ext>
            </a:extLst>
          </p:cNvPr>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a:extLst>
              <a:ext uri="{FF2B5EF4-FFF2-40B4-BE49-F238E27FC236}">
                <a16:creationId xmlns:a16="http://schemas.microsoft.com/office/drawing/2014/main" id="{6E80206F-8846-425C-A56E-16FFBA442014}"/>
              </a:ext>
            </a:extLst>
          </p:cNvPr>
          <p:cNvSpPr>
            <a:spLocks noGrp="1"/>
          </p:cNvSpPr>
          <p:nvPr>
            <p:ph type="dt" sz="half" idx="10"/>
          </p:nvPr>
        </p:nvSpPr>
        <p:spPr/>
        <p:txBody>
          <a:bodyPr/>
          <a:lstStyle/>
          <a:p>
            <a:fld id="{40DA1498-92C7-4E4B-8045-C9195F453964}" type="datetimeFigureOut">
              <a:rPr lang="en-US" smtClean="0"/>
              <a:t>4/4/2023</a:t>
            </a:fld>
            <a:endParaRPr lang="en-US"/>
          </a:p>
        </p:txBody>
      </p:sp>
      <p:sp>
        <p:nvSpPr>
          <p:cNvPr id="8" name="Footer Placeholder 7">
            <a:extLst>
              <a:ext uri="{FF2B5EF4-FFF2-40B4-BE49-F238E27FC236}">
                <a16:creationId xmlns:a16="http://schemas.microsoft.com/office/drawing/2014/main" id="{6A45E89F-12CF-4561-A5F2-1E05783A30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EB4DFE4-927C-43B1-A061-5CB97FFB33BE}"/>
              </a:ext>
            </a:extLst>
          </p:cNvPr>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469058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0E367-8DA0-4655-BCBC-F4280D8642CD}"/>
              </a:ext>
            </a:extLst>
          </p:cNvPr>
          <p:cNvSpPr>
            <a:spLocks noGrp="1"/>
          </p:cNvSpPr>
          <p:nvPr>
            <p:ph type="title"/>
          </p:nvPr>
        </p:nvSpPr>
        <p:spPr/>
        <p:txBody>
          <a:bodyPr/>
          <a:lstStyle/>
          <a:p>
            <a:r>
              <a:rPr lang="en-US" smtClean="0"/>
              <a:t>Click to edit Master title style</a:t>
            </a:r>
            <a:endParaRPr lang="en-US"/>
          </a:p>
        </p:txBody>
      </p:sp>
      <p:sp>
        <p:nvSpPr>
          <p:cNvPr id="3" name="Date Placeholder 2">
            <a:extLst>
              <a:ext uri="{FF2B5EF4-FFF2-40B4-BE49-F238E27FC236}">
                <a16:creationId xmlns:a16="http://schemas.microsoft.com/office/drawing/2014/main" id="{2FEF9592-AA3C-4CF8-A5DB-4D010195A438}"/>
              </a:ext>
            </a:extLst>
          </p:cNvPr>
          <p:cNvSpPr>
            <a:spLocks noGrp="1"/>
          </p:cNvSpPr>
          <p:nvPr>
            <p:ph type="dt" sz="half" idx="10"/>
          </p:nvPr>
        </p:nvSpPr>
        <p:spPr/>
        <p:txBody>
          <a:bodyPr/>
          <a:lstStyle/>
          <a:p>
            <a:fld id="{40DA1498-92C7-4E4B-8045-C9195F453964}" type="datetimeFigureOut">
              <a:rPr lang="en-US" smtClean="0"/>
              <a:t>4/4/2023</a:t>
            </a:fld>
            <a:endParaRPr lang="en-US"/>
          </a:p>
        </p:txBody>
      </p:sp>
      <p:sp>
        <p:nvSpPr>
          <p:cNvPr id="4" name="Footer Placeholder 3">
            <a:extLst>
              <a:ext uri="{FF2B5EF4-FFF2-40B4-BE49-F238E27FC236}">
                <a16:creationId xmlns:a16="http://schemas.microsoft.com/office/drawing/2014/main" id="{3C2C9377-F93E-4515-852A-26470775515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AED076D-476B-42BA-8795-14FE6C1E6974}"/>
              </a:ext>
            </a:extLst>
          </p:cNvPr>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3625551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A599B4-6AB2-4190-82B5-7667EE1E922A}"/>
              </a:ext>
            </a:extLst>
          </p:cNvPr>
          <p:cNvSpPr>
            <a:spLocks noGrp="1"/>
          </p:cNvSpPr>
          <p:nvPr>
            <p:ph type="dt" sz="half" idx="10"/>
          </p:nvPr>
        </p:nvSpPr>
        <p:spPr/>
        <p:txBody>
          <a:bodyPr/>
          <a:lstStyle/>
          <a:p>
            <a:fld id="{40DA1498-92C7-4E4B-8045-C9195F453964}" type="datetimeFigureOut">
              <a:rPr lang="en-US" smtClean="0"/>
              <a:t>4/4/2023</a:t>
            </a:fld>
            <a:endParaRPr lang="en-US"/>
          </a:p>
        </p:txBody>
      </p:sp>
      <p:sp>
        <p:nvSpPr>
          <p:cNvPr id="3" name="Footer Placeholder 2">
            <a:extLst>
              <a:ext uri="{FF2B5EF4-FFF2-40B4-BE49-F238E27FC236}">
                <a16:creationId xmlns:a16="http://schemas.microsoft.com/office/drawing/2014/main" id="{1B8FBFB3-AD86-4E39-B8AE-B4EC145281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A4AF55-C114-4B60-9A20-56B00A11B3BF}"/>
              </a:ext>
            </a:extLst>
          </p:cNvPr>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3058200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83DA1-5CB8-405D-9613-8A9B7BC5664C}"/>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a:extLst>
              <a:ext uri="{FF2B5EF4-FFF2-40B4-BE49-F238E27FC236}">
                <a16:creationId xmlns:a16="http://schemas.microsoft.com/office/drawing/2014/main" id="{9842BB15-A24D-42E9-9CAE-BB82722630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a:extLst>
              <a:ext uri="{FF2B5EF4-FFF2-40B4-BE49-F238E27FC236}">
                <a16:creationId xmlns:a16="http://schemas.microsoft.com/office/drawing/2014/main" id="{78F0849D-D3C3-462A-9751-4EAB0B9145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a:extLst>
              <a:ext uri="{FF2B5EF4-FFF2-40B4-BE49-F238E27FC236}">
                <a16:creationId xmlns:a16="http://schemas.microsoft.com/office/drawing/2014/main" id="{F180DD20-7A20-4574-98A4-427795876739}"/>
              </a:ext>
            </a:extLst>
          </p:cNvPr>
          <p:cNvSpPr>
            <a:spLocks noGrp="1"/>
          </p:cNvSpPr>
          <p:nvPr>
            <p:ph type="dt" sz="half" idx="10"/>
          </p:nvPr>
        </p:nvSpPr>
        <p:spPr/>
        <p:txBody>
          <a:bodyPr/>
          <a:lstStyle/>
          <a:p>
            <a:fld id="{40DA1498-92C7-4E4B-8045-C9195F453964}" type="datetimeFigureOut">
              <a:rPr lang="en-US" smtClean="0"/>
              <a:t>4/4/2023</a:t>
            </a:fld>
            <a:endParaRPr lang="en-US"/>
          </a:p>
        </p:txBody>
      </p:sp>
      <p:sp>
        <p:nvSpPr>
          <p:cNvPr id="6" name="Footer Placeholder 5">
            <a:extLst>
              <a:ext uri="{FF2B5EF4-FFF2-40B4-BE49-F238E27FC236}">
                <a16:creationId xmlns:a16="http://schemas.microsoft.com/office/drawing/2014/main" id="{54D0ED2B-71C4-421A-9DB0-676E00C10B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C4572A-ADFC-4C53-BCA2-42BDF693BC4D}"/>
              </a:ext>
            </a:extLst>
          </p:cNvPr>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3230950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F5C67-EEEC-4AB0-9653-0F80D6B10941}"/>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a:extLst>
              <a:ext uri="{FF2B5EF4-FFF2-40B4-BE49-F238E27FC236}">
                <a16:creationId xmlns:a16="http://schemas.microsoft.com/office/drawing/2014/main" id="{1DD50D6D-5277-4324-AF23-5FAF007834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a:extLst>
              <a:ext uri="{FF2B5EF4-FFF2-40B4-BE49-F238E27FC236}">
                <a16:creationId xmlns:a16="http://schemas.microsoft.com/office/drawing/2014/main" id="{75275657-2BF9-4761-96B6-50EE3CFCFA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a:extLst>
              <a:ext uri="{FF2B5EF4-FFF2-40B4-BE49-F238E27FC236}">
                <a16:creationId xmlns:a16="http://schemas.microsoft.com/office/drawing/2014/main" id="{5C3C3F7B-A4C8-4F9D-8165-BC5186EA0929}"/>
              </a:ext>
            </a:extLst>
          </p:cNvPr>
          <p:cNvSpPr>
            <a:spLocks noGrp="1"/>
          </p:cNvSpPr>
          <p:nvPr>
            <p:ph type="dt" sz="half" idx="10"/>
          </p:nvPr>
        </p:nvSpPr>
        <p:spPr/>
        <p:txBody>
          <a:bodyPr/>
          <a:lstStyle/>
          <a:p>
            <a:fld id="{40DA1498-92C7-4E4B-8045-C9195F453964}" type="datetimeFigureOut">
              <a:rPr lang="en-US" smtClean="0"/>
              <a:t>4/4/2023</a:t>
            </a:fld>
            <a:endParaRPr lang="en-US"/>
          </a:p>
        </p:txBody>
      </p:sp>
      <p:sp>
        <p:nvSpPr>
          <p:cNvPr id="6" name="Footer Placeholder 5">
            <a:extLst>
              <a:ext uri="{FF2B5EF4-FFF2-40B4-BE49-F238E27FC236}">
                <a16:creationId xmlns:a16="http://schemas.microsoft.com/office/drawing/2014/main" id="{DE696EA5-2FA2-464D-982F-C53E6426A8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11B398-191B-4AB1-86ED-00D0046EACF5}"/>
              </a:ext>
            </a:extLst>
          </p:cNvPr>
          <p:cNvSpPr>
            <a:spLocks noGrp="1"/>
          </p:cNvSpPr>
          <p:nvPr>
            <p:ph type="sldNum" sz="quarter" idx="12"/>
          </p:nvPr>
        </p:nvSpPr>
        <p:spPr/>
        <p:txBody>
          <a:bodyPr/>
          <a:lstStyle/>
          <a:p>
            <a:fld id="{06FEDF93-2BFD-41CA-ABC7-B039102F3792}" type="slidenum">
              <a:rPr lang="en-US" smtClean="0"/>
              <a:t>‹#›</a:t>
            </a:fld>
            <a:endParaRPr lang="en-US"/>
          </a:p>
        </p:txBody>
      </p:sp>
    </p:spTree>
    <p:extLst>
      <p:ext uri="{BB962C8B-B14F-4D97-AF65-F5344CB8AC3E}">
        <p14:creationId xmlns:p14="http://schemas.microsoft.com/office/powerpoint/2010/main" val="1586601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3445CA-54C1-4DDE-A216-DD2414E3F5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a:extLst>
              <a:ext uri="{FF2B5EF4-FFF2-40B4-BE49-F238E27FC236}">
                <a16:creationId xmlns:a16="http://schemas.microsoft.com/office/drawing/2014/main" id="{0306395A-6879-4E93-B24E-067F88AC1D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a16="http://schemas.microsoft.com/office/drawing/2014/main" id="{9450FF5B-A6A6-4F0F-AA5D-3F0F69A43A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DA1498-92C7-4E4B-8045-C9195F453964}" type="datetimeFigureOut">
              <a:rPr lang="en-US" smtClean="0"/>
              <a:t>4/4/2023</a:t>
            </a:fld>
            <a:endParaRPr lang="en-US"/>
          </a:p>
        </p:txBody>
      </p:sp>
      <p:sp>
        <p:nvSpPr>
          <p:cNvPr id="5" name="Footer Placeholder 4">
            <a:extLst>
              <a:ext uri="{FF2B5EF4-FFF2-40B4-BE49-F238E27FC236}">
                <a16:creationId xmlns:a16="http://schemas.microsoft.com/office/drawing/2014/main" id="{FA798FAA-76CC-42EF-8BE0-466A41BBAB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149FF02-6890-4E10-B958-1097AD32C6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FEDF93-2BFD-41CA-ABC7-B039102F3792}" type="slidenum">
              <a:rPr lang="en-US" smtClean="0"/>
              <a:t>‹#›</a:t>
            </a:fld>
            <a:endParaRPr lang="en-US"/>
          </a:p>
        </p:txBody>
      </p:sp>
    </p:spTree>
    <p:extLst>
      <p:ext uri="{BB962C8B-B14F-4D97-AF65-F5344CB8AC3E}">
        <p14:creationId xmlns:p14="http://schemas.microsoft.com/office/powerpoint/2010/main" val="2603789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DA1498-92C7-4E4B-8045-C9195F453964}" type="datetimeFigureOut">
              <a:rPr lang="en-US" smtClean="0"/>
              <a:t>4/4/2023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FEDF93-2BFD-41CA-ABC7-B039102F3792}" type="slidenum">
              <a:rPr lang="en-US" smtClean="0"/>
              <a:t>‹#›</a:t>
            </a:fld>
            <a:endParaRPr lang="en-US"/>
          </a:p>
        </p:txBody>
      </p:sp>
    </p:spTree>
    <p:extLst>
      <p:ext uri="{BB962C8B-B14F-4D97-AF65-F5344CB8AC3E}">
        <p14:creationId xmlns:p14="http://schemas.microsoft.com/office/powerpoint/2010/main" val="373047159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image" Target="../media/image16.tmp"/><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diagramLayout" Target="../diagrams/layout1.xml"/><Relationship Id="rId7" Type="http://schemas.openxmlformats.org/officeDocument/2006/relationships/image" Target="../media/image3.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tmp"/><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6.tmp"/><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7.tmp"/></Relationships>
</file>

<file path=ppt/slides/_rels/slide26.xml.rels><?xml version="1.0" encoding="UTF-8" standalone="yes"?>
<Relationships xmlns="http://schemas.openxmlformats.org/package/2006/relationships"><Relationship Id="rId2" Type="http://schemas.openxmlformats.org/officeDocument/2006/relationships/image" Target="../media/image28.tmp"/><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9.jp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8000"/>
            <a:lum/>
          </a:blip>
          <a:srcRect/>
          <a:stretch>
            <a:fillRect t="-30000" b="-30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497347" y="347902"/>
            <a:ext cx="824294" cy="824294"/>
          </a:xfrm>
          <a:prstGeom prst="rect">
            <a:avLst/>
          </a:prstGeom>
        </p:spPr>
      </p:pic>
      <p:sp>
        <p:nvSpPr>
          <p:cNvPr id="5" name="TextBox 4"/>
          <p:cNvSpPr txBox="1"/>
          <p:nvPr/>
        </p:nvSpPr>
        <p:spPr>
          <a:xfrm>
            <a:off x="4321641" y="529217"/>
            <a:ext cx="4254754" cy="461665"/>
          </a:xfrm>
          <a:prstGeom prst="rect">
            <a:avLst/>
          </a:prstGeom>
          <a:noFill/>
        </p:spPr>
        <p:txBody>
          <a:bodyPr wrap="none" rtlCol="0">
            <a:spAutoFit/>
          </a:bodyPr>
          <a:lstStyle/>
          <a:p>
            <a:r>
              <a:rPr lang="en-US" sz="2400" b="1" smtClean="0">
                <a:solidFill>
                  <a:schemeClr val="accent5">
                    <a:lumMod val="75000"/>
                  </a:schemeClr>
                </a:solidFill>
                <a:latin typeface="Times New Roman" panose="02020603050405020304" pitchFamily="18" charset="0"/>
                <a:cs typeface="Times New Roman" panose="02020603050405020304" pitchFamily="18" charset="0"/>
              </a:rPr>
              <a:t>SỞ GIÁO DỤC VÀ ĐÀO TẠO</a:t>
            </a:r>
            <a:endParaRPr lang="en-US" sz="2400" b="1">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6" name="Rectangle 5"/>
          <p:cNvSpPr/>
          <p:nvPr/>
        </p:nvSpPr>
        <p:spPr>
          <a:xfrm>
            <a:off x="894364" y="2860456"/>
            <a:ext cx="10820400" cy="1754326"/>
          </a:xfrm>
          <a:prstGeom prst="rect">
            <a:avLst/>
          </a:prstGeom>
        </p:spPr>
        <p:txBody>
          <a:bodyPr wrap="square">
            <a:spAutoFit/>
          </a:bodyPr>
          <a:lstStyle/>
          <a:p>
            <a:pPr algn="ctr"/>
            <a:r>
              <a:rPr lang="en-US" sz="3600" b="1" smtClean="0">
                <a:solidFill>
                  <a:srgbClr val="FF0000"/>
                </a:solidFill>
                <a:latin typeface="Times New Roman" panose="02020603050405020304" pitchFamily="18" charset="0"/>
                <a:cs typeface="Times New Roman" panose="02020603050405020304" pitchFamily="18" charset="0"/>
              </a:rPr>
              <a:t>T</a:t>
            </a:r>
            <a:r>
              <a:rPr lang="vi-VN" sz="3600" b="1" smtClean="0">
                <a:solidFill>
                  <a:srgbClr val="FF0000"/>
                </a:solidFill>
                <a:latin typeface="Times New Roman" panose="02020603050405020304" pitchFamily="18" charset="0"/>
                <a:cs typeface="Times New Roman" panose="02020603050405020304" pitchFamily="18" charset="0"/>
              </a:rPr>
              <a:t>riển </a:t>
            </a:r>
            <a:r>
              <a:rPr lang="vi-VN" sz="3600" b="1">
                <a:solidFill>
                  <a:srgbClr val="FF0000"/>
                </a:solidFill>
                <a:latin typeface="Times New Roman" panose="02020603050405020304" pitchFamily="18" charset="0"/>
                <a:cs typeface="Times New Roman" panose="02020603050405020304" pitchFamily="18" charset="0"/>
              </a:rPr>
              <a:t>khai công tác đăng ký dự thi, thu nhận hồ sơ và </a:t>
            </a:r>
            <a:endParaRPr lang="en-US" sz="3600" b="1" smtClean="0">
              <a:solidFill>
                <a:srgbClr val="FF0000"/>
              </a:solidFill>
              <a:latin typeface="Times New Roman" panose="02020603050405020304" pitchFamily="18" charset="0"/>
              <a:cs typeface="Times New Roman" panose="02020603050405020304" pitchFamily="18" charset="0"/>
            </a:endParaRPr>
          </a:p>
          <a:p>
            <a:pPr algn="ctr"/>
            <a:r>
              <a:rPr lang="vi-VN" sz="3600" b="1" smtClean="0">
                <a:solidFill>
                  <a:srgbClr val="FF0000"/>
                </a:solidFill>
                <a:latin typeface="Times New Roman" panose="02020603050405020304" pitchFamily="18" charset="0"/>
                <a:cs typeface="Times New Roman" panose="02020603050405020304" pitchFamily="18" charset="0"/>
              </a:rPr>
              <a:t>nhập </a:t>
            </a:r>
            <a:r>
              <a:rPr lang="vi-VN" sz="3600" b="1">
                <a:solidFill>
                  <a:srgbClr val="FF0000"/>
                </a:solidFill>
                <a:latin typeface="Times New Roman" panose="02020603050405020304" pitchFamily="18" charset="0"/>
                <a:cs typeface="Times New Roman" panose="02020603050405020304" pitchFamily="18" charset="0"/>
              </a:rPr>
              <a:t>dữ liệu thi tuyển sinh lớp 10 </a:t>
            </a:r>
            <a:r>
              <a:rPr lang="en-US" sz="3600" b="1" smtClean="0">
                <a:solidFill>
                  <a:srgbClr val="FF0000"/>
                </a:solidFill>
                <a:latin typeface="Times New Roman" panose="02020603050405020304" pitchFamily="18" charset="0"/>
                <a:cs typeface="Times New Roman" panose="02020603050405020304" pitchFamily="18" charset="0"/>
              </a:rPr>
              <a:t>THPT </a:t>
            </a:r>
          </a:p>
          <a:p>
            <a:pPr algn="ctr"/>
            <a:r>
              <a:rPr lang="vi-VN" sz="3600" b="1" smtClean="0">
                <a:solidFill>
                  <a:srgbClr val="FF0000"/>
                </a:solidFill>
                <a:latin typeface="Times New Roman" panose="02020603050405020304" pitchFamily="18" charset="0"/>
                <a:cs typeface="Times New Roman" panose="02020603050405020304" pitchFamily="18" charset="0"/>
              </a:rPr>
              <a:t>năm </a:t>
            </a:r>
            <a:r>
              <a:rPr lang="vi-VN" sz="3600" b="1">
                <a:solidFill>
                  <a:srgbClr val="FF0000"/>
                </a:solidFill>
                <a:latin typeface="Times New Roman" panose="02020603050405020304" pitchFamily="18" charset="0"/>
                <a:cs typeface="Times New Roman" panose="02020603050405020304" pitchFamily="18" charset="0"/>
              </a:rPr>
              <a:t>học 2023-2024</a:t>
            </a:r>
          </a:p>
        </p:txBody>
      </p:sp>
      <p:sp>
        <p:nvSpPr>
          <p:cNvPr id="9" name="Rectangle 8"/>
          <p:cNvSpPr/>
          <p:nvPr/>
        </p:nvSpPr>
        <p:spPr>
          <a:xfrm>
            <a:off x="4769529" y="1725977"/>
            <a:ext cx="3070071" cy="769441"/>
          </a:xfrm>
          <a:prstGeom prst="rect">
            <a:avLst/>
          </a:prstGeom>
        </p:spPr>
        <p:txBody>
          <a:bodyPr wrap="none">
            <a:spAutoFit/>
          </a:bodyPr>
          <a:lstStyle/>
          <a:p>
            <a:r>
              <a:rPr lang="en-US" sz="4400" b="1" smtClean="0">
                <a:solidFill>
                  <a:srgbClr val="FF0000"/>
                </a:solidFill>
                <a:latin typeface="Times New Roman" panose="02020603050405020304" pitchFamily="18" charset="0"/>
                <a:cs typeface="Times New Roman" panose="02020603050405020304" pitchFamily="18" charset="0"/>
              </a:rPr>
              <a:t>HỘI NGHỊ </a:t>
            </a:r>
            <a:endParaRPr lang="en-US" sz="4400" b="1">
              <a:solidFill>
                <a:srgbClr val="FF0000"/>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4278207" y="5936600"/>
            <a:ext cx="4052713" cy="369332"/>
          </a:xfrm>
          <a:prstGeom prst="rect">
            <a:avLst/>
          </a:prstGeom>
          <a:noFill/>
        </p:spPr>
        <p:txBody>
          <a:bodyPr wrap="none" rtlCol="0">
            <a:spAutoFit/>
          </a:bodyPr>
          <a:lstStyle/>
          <a:p>
            <a:r>
              <a:rPr lang="en-US" b="1" i="1" smtClean="0">
                <a:latin typeface="Times New Roman" panose="02020603050405020304" pitchFamily="18" charset="0"/>
                <a:cs typeface="Times New Roman" panose="02020603050405020304" pitchFamily="18" charset="0"/>
              </a:rPr>
              <a:t>Bình Dương, ngày 04 tháng 4 năm 2023</a:t>
            </a:r>
            <a:endParaRPr lang="en-US"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8182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hidden="1">
            <a:extLst>
              <a:ext uri="{FF2B5EF4-FFF2-40B4-BE49-F238E27FC236}">
                <a16:creationId xmlns:a16="http://schemas.microsoft.com/office/drawing/2014/main" id="{ED2F5393-91A3-4102-A584-E902285C507A}"/>
              </a:ext>
            </a:extLst>
          </p:cNvPr>
          <p:cNvSpPr>
            <a:spLocks noGrp="1"/>
          </p:cNvSpPr>
          <p:nvPr>
            <p:ph type="title" idx="4294967295"/>
          </p:nvPr>
        </p:nvSpPr>
        <p:spPr>
          <a:xfrm>
            <a:off x="0" y="365125"/>
            <a:ext cx="10515600" cy="1325563"/>
          </a:xfrm>
        </p:spPr>
        <p:txBody>
          <a:bodyPr/>
          <a:lstStyle/>
          <a:p>
            <a:r>
              <a:rPr lang="en-US"/>
              <a:t>Project analysis slide 4</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xmlns="" val="1"/>
              </a:ext>
            </a:extLst>
          </p:cNvPr>
          <p:cNvCxnSpPr>
            <a:cxnSpLocks/>
          </p:cNvCxnSpPr>
          <p:nvPr/>
        </p:nvCxnSpPr>
        <p:spPr>
          <a:xfrm>
            <a:off x="8105775" y="522898"/>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337136"/>
            <a:ext cx="11734800" cy="1163395"/>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smtClean="0">
                <a:solidFill>
                  <a:schemeClr val="tx1">
                    <a:lumMod val="75000"/>
                    <a:lumOff val="25000"/>
                  </a:schemeClr>
                </a:solidFill>
                <a:latin typeface="Times New Roman" panose="02020603050405020304" pitchFamily="18" charset="0"/>
                <a:cs typeface="Times New Roman" panose="02020603050405020304" pitchFamily="18" charset="0"/>
              </a:rPr>
              <a:t>QUY TRÌNH TIẾP NHẬN </a:t>
            </a:r>
          </a:p>
          <a:p>
            <a:pPr algn="ctr"/>
            <a:r>
              <a:rPr lang="en-US" sz="2800" b="1" smtClean="0">
                <a:solidFill>
                  <a:schemeClr val="tx1">
                    <a:lumMod val="75000"/>
                    <a:lumOff val="25000"/>
                  </a:schemeClr>
                </a:solidFill>
                <a:latin typeface="Times New Roman" panose="02020603050405020304" pitchFamily="18" charset="0"/>
                <a:cs typeface="Times New Roman" panose="02020603050405020304" pitchFamily="18" charset="0"/>
              </a:rPr>
              <a:t>HỔ SƠ TUYỂN THẲNG</a:t>
            </a:r>
            <a:r>
              <a:rPr lang="en-US" sz="2800">
                <a:solidFill>
                  <a:schemeClr val="tx1">
                    <a:lumMod val="75000"/>
                    <a:lumOff val="25000"/>
                  </a:schemeClr>
                </a:solidFill>
                <a:latin typeface="Times New Roman" panose="02020603050405020304" pitchFamily="18" charset="0"/>
                <a:cs typeface="Times New Roman" panose="02020603050405020304" pitchFamily="18" charset="0"/>
              </a:rPr>
              <a:t/>
            </a:r>
            <a:br>
              <a:rPr lang="en-US" sz="2800">
                <a:solidFill>
                  <a:schemeClr val="tx1">
                    <a:lumMod val="75000"/>
                    <a:lumOff val="25000"/>
                  </a:schemeClr>
                </a:solidFill>
                <a:latin typeface="Times New Roman" panose="02020603050405020304" pitchFamily="18" charset="0"/>
                <a:cs typeface="Times New Roman" panose="02020603050405020304" pitchFamily="18" charset="0"/>
              </a:rPr>
            </a:br>
            <a:endParaRPr lang="en-US" sz="2800">
              <a:solidFill>
                <a:schemeClr val="tx1">
                  <a:lumMod val="75000"/>
                  <a:lumOff val="25000"/>
                </a:schemeClr>
              </a:solidFill>
              <a:latin typeface="Times New Roman" panose="02020603050405020304" pitchFamily="18"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xmlns="" val="1"/>
              </a:ext>
            </a:extLst>
          </p:cNvPr>
          <p:cNvCxnSpPr>
            <a:cxnSpLocks/>
          </p:cNvCxnSpPr>
          <p:nvPr/>
        </p:nvCxnSpPr>
        <p:spPr>
          <a:xfrm>
            <a:off x="0" y="522898"/>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9F23A462-D581-4451-A275-D8FA412E142C}"/>
              </a:ext>
              <a:ext uri="{C183D7F6-B498-43B3-948B-1728B52AA6E4}">
                <adec:decorative xmlns:adec="http://schemas.microsoft.com/office/drawing/2017/decorative" xmlns="" val="1"/>
              </a:ext>
            </a:extLst>
          </p:cNvPr>
          <p:cNvSpPr/>
          <p:nvPr/>
        </p:nvSpPr>
        <p:spPr>
          <a:xfrm>
            <a:off x="1723232" y="1097812"/>
            <a:ext cx="1587500" cy="15875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1" name="Oval 40">
            <a:extLst>
              <a:ext uri="{FF2B5EF4-FFF2-40B4-BE49-F238E27FC236}">
                <a16:creationId xmlns:a16="http://schemas.microsoft.com/office/drawing/2014/main" id="{3FAD125B-9A3B-49A4-B9EC-C8A6D3CF9CBF}"/>
              </a:ext>
              <a:ext uri="{C183D7F6-B498-43B3-948B-1728B52AA6E4}">
                <adec:decorative xmlns:adec="http://schemas.microsoft.com/office/drawing/2017/decorative" xmlns="" val="1"/>
              </a:ext>
            </a:extLst>
          </p:cNvPr>
          <p:cNvSpPr/>
          <p:nvPr/>
        </p:nvSpPr>
        <p:spPr>
          <a:xfrm>
            <a:off x="1723232" y="3382835"/>
            <a:ext cx="1587500" cy="15875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233E4AB5-6FC1-4454-9421-850EF5A4ADF3}"/>
              </a:ext>
              <a:ext uri="{C183D7F6-B498-43B3-948B-1728B52AA6E4}">
                <adec:decorative xmlns:adec="http://schemas.microsoft.com/office/drawing/2017/decorative" xmlns="" val="1"/>
              </a:ext>
            </a:extLst>
          </p:cNvPr>
          <p:cNvSpPr/>
          <p:nvPr/>
        </p:nvSpPr>
        <p:spPr>
          <a:xfrm>
            <a:off x="4109244" y="2240323"/>
            <a:ext cx="1587500" cy="158750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40123448-0B37-4226-B26C-A3081E6142FF}"/>
              </a:ext>
              <a:ext uri="{C183D7F6-B498-43B3-948B-1728B52AA6E4}">
                <adec:decorative xmlns:adec="http://schemas.microsoft.com/office/drawing/2017/decorative" xmlns="" val="1"/>
              </a:ext>
            </a:extLst>
          </p:cNvPr>
          <p:cNvSpPr/>
          <p:nvPr/>
        </p:nvSpPr>
        <p:spPr>
          <a:xfrm>
            <a:off x="7219156" y="2228634"/>
            <a:ext cx="1587500" cy="15875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355211EE-8286-42CD-A4AF-EDD1186B28A3}"/>
              </a:ext>
              <a:ext uri="{C183D7F6-B498-43B3-948B-1728B52AA6E4}">
                <adec:decorative xmlns:adec="http://schemas.microsoft.com/office/drawing/2017/decorative" xmlns="" val="1"/>
              </a:ext>
            </a:extLst>
          </p:cNvPr>
          <p:cNvSpPr/>
          <p:nvPr/>
        </p:nvSpPr>
        <p:spPr>
          <a:xfrm>
            <a:off x="5618758" y="4374826"/>
            <a:ext cx="1587500" cy="158750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D3287700-63E7-4098-B825-B123C11134C1}"/>
              </a:ext>
              <a:ext uri="{C183D7F6-B498-43B3-948B-1728B52AA6E4}">
                <adec:decorative xmlns:adec="http://schemas.microsoft.com/office/drawing/2017/decorative" xmlns="" val="1"/>
              </a:ext>
            </a:extLst>
          </p:cNvPr>
          <p:cNvSpPr/>
          <p:nvPr/>
        </p:nvSpPr>
        <p:spPr>
          <a:xfrm>
            <a:off x="9846834" y="533234"/>
            <a:ext cx="1587500" cy="15875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69943F00-C6CB-4F10-A02B-801F37984D43}"/>
              </a:ext>
              <a:ext uri="{C183D7F6-B498-43B3-948B-1728B52AA6E4}">
                <adec:decorative xmlns:adec="http://schemas.microsoft.com/office/drawing/2017/decorative" xmlns="" val="1"/>
              </a:ext>
            </a:extLst>
          </p:cNvPr>
          <p:cNvSpPr/>
          <p:nvPr/>
        </p:nvSpPr>
        <p:spPr>
          <a:xfrm>
            <a:off x="9707332" y="4053474"/>
            <a:ext cx="1587500" cy="15875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Connector: Elbow 9">
            <a:extLst>
              <a:ext uri="{FF2B5EF4-FFF2-40B4-BE49-F238E27FC236}">
                <a16:creationId xmlns:a16="http://schemas.microsoft.com/office/drawing/2014/main" id="{78C71AAC-D0D2-4BBF-B302-54163A284EC6}"/>
              </a:ext>
              <a:ext uri="{C183D7F6-B498-43B3-948B-1728B52AA6E4}">
                <adec:decorative xmlns:adec="http://schemas.microsoft.com/office/drawing/2017/decorative" xmlns="" val="1"/>
              </a:ext>
            </a:extLst>
          </p:cNvPr>
          <p:cNvCxnSpPr>
            <a:stCxn id="3" idx="6"/>
            <a:endCxn id="41" idx="6"/>
          </p:cNvCxnSpPr>
          <p:nvPr/>
        </p:nvCxnSpPr>
        <p:spPr>
          <a:xfrm>
            <a:off x="3310732" y="1891562"/>
            <a:ext cx="12700" cy="2285023"/>
          </a:xfrm>
          <a:prstGeom prst="bentConnector3">
            <a:avLst>
              <a:gd name="adj1" fmla="val 1800000"/>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331AB5AC-284A-472B-B8E5-2F198F4E96D7}"/>
              </a:ext>
              <a:ext uri="{C183D7F6-B498-43B3-948B-1728B52AA6E4}">
                <adec:decorative xmlns:adec="http://schemas.microsoft.com/office/drawing/2017/decorative" xmlns="" val="1"/>
              </a:ext>
            </a:extLst>
          </p:cNvPr>
          <p:cNvCxnSpPr>
            <a:cxnSpLocks/>
            <a:endCxn id="42" idx="2"/>
          </p:cNvCxnSpPr>
          <p:nvPr/>
        </p:nvCxnSpPr>
        <p:spPr>
          <a:xfrm>
            <a:off x="3540125" y="3034073"/>
            <a:ext cx="569119" cy="0"/>
          </a:xfrm>
          <a:prstGeom prst="straightConnector1">
            <a:avLst/>
          </a:prstGeom>
          <a:ln w="2222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91394D4E-BC7A-418D-B233-6C374456AEAE}"/>
              </a:ext>
              <a:ext uri="{C183D7F6-B498-43B3-948B-1728B52AA6E4}">
                <adec:decorative xmlns:adec="http://schemas.microsoft.com/office/drawing/2017/decorative" xmlns="" val="1"/>
              </a:ext>
            </a:extLst>
          </p:cNvPr>
          <p:cNvCxnSpPr>
            <a:cxnSpLocks/>
            <a:stCxn id="42" idx="6"/>
            <a:endCxn id="73" idx="2"/>
          </p:cNvCxnSpPr>
          <p:nvPr/>
        </p:nvCxnSpPr>
        <p:spPr>
          <a:xfrm flipV="1">
            <a:off x="5696744" y="3022384"/>
            <a:ext cx="1522412" cy="11689"/>
          </a:xfrm>
          <a:prstGeom prst="straightConnector1">
            <a:avLst/>
          </a:prstGeom>
          <a:ln w="2222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61AAA85B-D8C7-43BE-844A-625265015123}"/>
              </a:ext>
              <a:ext uri="{C183D7F6-B498-43B3-948B-1728B52AA6E4}">
                <adec:decorative xmlns:adec="http://schemas.microsoft.com/office/drawing/2017/decorative" xmlns="" val="1"/>
              </a:ext>
            </a:extLst>
          </p:cNvPr>
          <p:cNvCxnSpPr>
            <a:cxnSpLocks/>
            <a:stCxn id="73" idx="6"/>
          </p:cNvCxnSpPr>
          <p:nvPr/>
        </p:nvCxnSpPr>
        <p:spPr>
          <a:xfrm>
            <a:off x="8806656" y="3022384"/>
            <a:ext cx="630938" cy="0"/>
          </a:xfrm>
          <a:prstGeom prst="straightConnector1">
            <a:avLst/>
          </a:prstGeom>
          <a:ln w="2222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4741AA56-D9ED-492E-8385-5CB8274B1286}"/>
              </a:ext>
              <a:ext uri="{C183D7F6-B498-43B3-948B-1728B52AA6E4}">
                <adec:decorative xmlns:adec="http://schemas.microsoft.com/office/drawing/2017/decorative" xmlns="" val="1"/>
              </a:ext>
            </a:extLst>
          </p:cNvPr>
          <p:cNvCxnSpPr/>
          <p:nvPr/>
        </p:nvCxnSpPr>
        <p:spPr>
          <a:xfrm rot="10800000" flipV="1">
            <a:off x="9669526" y="1353983"/>
            <a:ext cx="161924" cy="3622146"/>
          </a:xfrm>
          <a:prstGeom prst="bentConnector3">
            <a:avLst>
              <a:gd name="adj1" fmla="val 241177"/>
            </a:avLst>
          </a:prstGeom>
          <a:ln w="22225">
            <a:solidFill>
              <a:schemeClr val="tx2"/>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80" name="Rectangle 79">
            <a:extLst>
              <a:ext uri="{FF2B5EF4-FFF2-40B4-BE49-F238E27FC236}">
                <a16:creationId xmlns:a16="http://schemas.microsoft.com/office/drawing/2014/main" id="{6BEBF752-C33D-4EC4-8210-F7B1D3A10097}"/>
              </a:ext>
            </a:extLst>
          </p:cNvPr>
          <p:cNvSpPr/>
          <p:nvPr/>
        </p:nvSpPr>
        <p:spPr>
          <a:xfrm>
            <a:off x="1831182" y="1568398"/>
            <a:ext cx="1371600" cy="646331"/>
          </a:xfrm>
          <a:prstGeom prst="rect">
            <a:avLst/>
          </a:prstGeom>
        </p:spPr>
        <p:txBody>
          <a:bodyPr wrap="square" lIns="0" tIns="0" rIns="0" bIns="0" anchor="ctr">
            <a:spAutoFit/>
          </a:bodyPr>
          <a:lstStyle/>
          <a:p>
            <a:pPr algn="ctr"/>
            <a:r>
              <a:rPr lang="en-US" sz="1400" b="1" smtClean="0">
                <a:solidFill>
                  <a:schemeClr val="bg1"/>
                </a:solidFill>
                <a:latin typeface="Times New Roman" panose="02020603050405020304" pitchFamily="18" charset="0"/>
                <a:cs typeface="Times New Roman" panose="02020603050405020304" pitchFamily="18" charset="0"/>
              </a:rPr>
              <a:t>ĐẠT GIẢI HSG CẤP TỈNH, KHKT, …</a:t>
            </a:r>
            <a:endParaRPr lang="en-US" sz="1400" b="1">
              <a:solidFill>
                <a:schemeClr val="bg1"/>
              </a:solidFill>
              <a:latin typeface="Times New Roman" panose="02020603050405020304" pitchFamily="18" charset="0"/>
              <a:cs typeface="Times New Roman" panose="02020603050405020304" pitchFamily="18" charset="0"/>
            </a:endParaRPr>
          </a:p>
        </p:txBody>
      </p:sp>
      <p:sp>
        <p:nvSpPr>
          <p:cNvPr id="81" name="Rectangle 80">
            <a:extLst>
              <a:ext uri="{FF2B5EF4-FFF2-40B4-BE49-F238E27FC236}">
                <a16:creationId xmlns:a16="http://schemas.microsoft.com/office/drawing/2014/main" id="{D4EC02E4-F054-4111-9038-AE0BDA4C8060}"/>
              </a:ext>
            </a:extLst>
          </p:cNvPr>
          <p:cNvSpPr/>
          <p:nvPr/>
        </p:nvSpPr>
        <p:spPr>
          <a:xfrm>
            <a:off x="1831182" y="4053474"/>
            <a:ext cx="1371600" cy="246221"/>
          </a:xfrm>
          <a:prstGeom prst="rect">
            <a:avLst/>
          </a:prstGeom>
        </p:spPr>
        <p:txBody>
          <a:bodyPr wrap="square" lIns="0" tIns="0" rIns="0" bIns="0" anchor="ctr">
            <a:spAutoFit/>
          </a:bodyPr>
          <a:lstStyle/>
          <a:p>
            <a:pPr algn="ctr"/>
            <a:r>
              <a:rPr lang="en-US" sz="1600" b="1" smtClean="0">
                <a:solidFill>
                  <a:schemeClr val="bg1"/>
                </a:solidFill>
                <a:latin typeface="Times New Roman" panose="02020603050405020304" pitchFamily="18" charset="0"/>
                <a:cs typeface="Times New Roman" panose="02020603050405020304" pitchFamily="18" charset="0"/>
              </a:rPr>
              <a:t>KHUYẾT TẬT</a:t>
            </a:r>
            <a:endParaRPr lang="en-US" sz="1600" b="1">
              <a:solidFill>
                <a:schemeClr val="bg1"/>
              </a:solidFill>
              <a:latin typeface="Times New Roman" panose="02020603050405020304" pitchFamily="18" charset="0"/>
              <a:cs typeface="Times New Roman" panose="02020603050405020304" pitchFamily="18" charset="0"/>
            </a:endParaRPr>
          </a:p>
        </p:txBody>
      </p:sp>
      <p:sp>
        <p:nvSpPr>
          <p:cNvPr id="82" name="Rectangle 81">
            <a:extLst>
              <a:ext uri="{FF2B5EF4-FFF2-40B4-BE49-F238E27FC236}">
                <a16:creationId xmlns:a16="http://schemas.microsoft.com/office/drawing/2014/main" id="{9771041D-83B6-4693-BC25-25AABB3CE3BF}"/>
              </a:ext>
            </a:extLst>
          </p:cNvPr>
          <p:cNvSpPr/>
          <p:nvPr/>
        </p:nvSpPr>
        <p:spPr>
          <a:xfrm>
            <a:off x="4217194" y="2787852"/>
            <a:ext cx="1371600" cy="492443"/>
          </a:xfrm>
          <a:prstGeom prst="rect">
            <a:avLst/>
          </a:prstGeom>
        </p:spPr>
        <p:txBody>
          <a:bodyPr wrap="square" lIns="0" tIns="0" rIns="0" bIns="0" anchor="ctr">
            <a:spAutoFit/>
          </a:bodyPr>
          <a:lstStyle/>
          <a:p>
            <a:pPr algn="ctr"/>
            <a:r>
              <a:rPr lang="en-US" sz="1600" b="1" smtClean="0">
                <a:solidFill>
                  <a:schemeClr val="bg1"/>
                </a:solidFill>
                <a:latin typeface="Times New Roman" panose="02020603050405020304" pitchFamily="18" charset="0"/>
                <a:cs typeface="Times New Roman" panose="02020603050405020304" pitchFamily="18" charset="0"/>
              </a:rPr>
              <a:t>TRƯỜNG THCS</a:t>
            </a:r>
            <a:endParaRPr lang="en-US" sz="1600" b="1">
              <a:solidFill>
                <a:schemeClr val="bg1"/>
              </a:solidFill>
              <a:latin typeface="Times New Roman" panose="02020603050405020304" pitchFamily="18" charset="0"/>
              <a:cs typeface="Times New Roman" panose="02020603050405020304" pitchFamily="18" charset="0"/>
            </a:endParaRPr>
          </a:p>
        </p:txBody>
      </p:sp>
      <p:sp>
        <p:nvSpPr>
          <p:cNvPr id="83" name="Rectangle 82">
            <a:extLst>
              <a:ext uri="{FF2B5EF4-FFF2-40B4-BE49-F238E27FC236}">
                <a16:creationId xmlns:a16="http://schemas.microsoft.com/office/drawing/2014/main" id="{9F6EE26A-3174-49AD-900E-08C045755F3C}"/>
              </a:ext>
            </a:extLst>
          </p:cNvPr>
          <p:cNvSpPr/>
          <p:nvPr/>
        </p:nvSpPr>
        <p:spPr>
          <a:xfrm>
            <a:off x="7305247" y="2873012"/>
            <a:ext cx="1371600" cy="246221"/>
          </a:xfrm>
          <a:prstGeom prst="rect">
            <a:avLst/>
          </a:prstGeom>
        </p:spPr>
        <p:txBody>
          <a:bodyPr wrap="square" lIns="0" tIns="0" rIns="0" bIns="0" anchor="ctr">
            <a:spAutoFit/>
          </a:bodyPr>
          <a:lstStyle/>
          <a:p>
            <a:pPr algn="ctr"/>
            <a:r>
              <a:rPr lang="en-US" sz="1600" b="1" smtClean="0">
                <a:solidFill>
                  <a:schemeClr val="bg1"/>
                </a:solidFill>
                <a:latin typeface="Times New Roman" panose="02020603050405020304" pitchFamily="18" charset="0"/>
                <a:cs typeface="Times New Roman" panose="02020603050405020304" pitchFamily="18" charset="0"/>
              </a:rPr>
              <a:t>SỞ GDĐT</a:t>
            </a:r>
            <a:endParaRPr lang="en-US" sz="1600" b="1">
              <a:solidFill>
                <a:schemeClr val="bg1"/>
              </a:solidFill>
              <a:latin typeface="Times New Roman" panose="02020603050405020304" pitchFamily="18" charset="0"/>
              <a:cs typeface="Times New Roman" panose="02020603050405020304" pitchFamily="18" charset="0"/>
            </a:endParaRPr>
          </a:p>
        </p:txBody>
      </p:sp>
      <p:sp>
        <p:nvSpPr>
          <p:cNvPr id="85" name="Rectangle 84">
            <a:extLst>
              <a:ext uri="{FF2B5EF4-FFF2-40B4-BE49-F238E27FC236}">
                <a16:creationId xmlns:a16="http://schemas.microsoft.com/office/drawing/2014/main" id="{C7CFAFBF-6B2A-49A8-ADCE-FD94A08C87B3}"/>
              </a:ext>
            </a:extLst>
          </p:cNvPr>
          <p:cNvSpPr/>
          <p:nvPr/>
        </p:nvSpPr>
        <p:spPr>
          <a:xfrm>
            <a:off x="9954784" y="792661"/>
            <a:ext cx="1371600" cy="984885"/>
          </a:xfrm>
          <a:prstGeom prst="rect">
            <a:avLst/>
          </a:prstGeom>
        </p:spPr>
        <p:txBody>
          <a:bodyPr wrap="square" lIns="0" tIns="0" rIns="0" bIns="0" anchor="ctr">
            <a:spAutoFit/>
          </a:bodyPr>
          <a:lstStyle/>
          <a:p>
            <a:pPr algn="ctr"/>
            <a:r>
              <a:rPr lang="en-US" sz="1600" b="1" smtClean="0">
                <a:solidFill>
                  <a:schemeClr val="bg1"/>
                </a:solidFill>
                <a:latin typeface="Times New Roman" panose="02020603050405020304" pitchFamily="18" charset="0"/>
                <a:cs typeface="Times New Roman" panose="02020603050405020304" pitchFamily="18" charset="0"/>
              </a:rPr>
              <a:t>TIẾP NHẬN, DUYỆT TRÚNG TUYỂN</a:t>
            </a:r>
            <a:endParaRPr lang="en-US" sz="1600" b="1">
              <a:solidFill>
                <a:schemeClr val="bg1"/>
              </a:solidFill>
              <a:latin typeface="Times New Roman" panose="02020603050405020304" pitchFamily="18" charset="0"/>
              <a:cs typeface="Times New Roman" panose="02020603050405020304" pitchFamily="18" charset="0"/>
            </a:endParaRPr>
          </a:p>
        </p:txBody>
      </p:sp>
      <p:sp>
        <p:nvSpPr>
          <p:cNvPr id="86" name="Rectangle 85">
            <a:extLst>
              <a:ext uri="{FF2B5EF4-FFF2-40B4-BE49-F238E27FC236}">
                <a16:creationId xmlns:a16="http://schemas.microsoft.com/office/drawing/2014/main" id="{6B499F5E-706B-4272-818B-C87149038662}"/>
              </a:ext>
            </a:extLst>
          </p:cNvPr>
          <p:cNvSpPr/>
          <p:nvPr/>
        </p:nvSpPr>
        <p:spPr>
          <a:xfrm>
            <a:off x="9811340" y="4384761"/>
            <a:ext cx="1371600" cy="984885"/>
          </a:xfrm>
          <a:prstGeom prst="rect">
            <a:avLst/>
          </a:prstGeom>
        </p:spPr>
        <p:txBody>
          <a:bodyPr wrap="square" lIns="0" tIns="0" rIns="0" bIns="0" anchor="ctr">
            <a:spAutoFit/>
          </a:bodyPr>
          <a:lstStyle/>
          <a:p>
            <a:pPr algn="ctr"/>
            <a:r>
              <a:rPr lang="en-US" sz="1600" b="1" smtClean="0">
                <a:solidFill>
                  <a:schemeClr val="bg1"/>
                </a:solidFill>
                <a:latin typeface="Times New Roman" panose="02020603050405020304" pitchFamily="18" charset="0"/>
                <a:cs typeface="Times New Roman" panose="02020603050405020304" pitchFamily="18" charset="0"/>
              </a:rPr>
              <a:t>TRẢ HỒ SƠ</a:t>
            </a:r>
          </a:p>
          <a:p>
            <a:pPr algn="ctr"/>
            <a:r>
              <a:rPr lang="en-US" sz="1600" b="1" smtClean="0">
                <a:solidFill>
                  <a:schemeClr val="bg1"/>
                </a:solidFill>
                <a:latin typeface="Times New Roman" panose="02020603050405020304" pitchFamily="18" charset="0"/>
                <a:cs typeface="Times New Roman" panose="02020603050405020304" pitchFamily="18" charset="0"/>
              </a:rPr>
              <a:t>TRƯỚC NGÀY 20/5/2023</a:t>
            </a:r>
            <a:endParaRPr lang="en-US" sz="1600" b="1">
              <a:solidFill>
                <a:schemeClr val="bg1"/>
              </a:solidFill>
              <a:latin typeface="Times New Roman" panose="02020603050405020304" pitchFamily="18" charset="0"/>
              <a:cs typeface="Times New Roman" panose="02020603050405020304" pitchFamily="18" charset="0"/>
            </a:endParaRPr>
          </a:p>
        </p:txBody>
      </p:sp>
      <p:sp>
        <p:nvSpPr>
          <p:cNvPr id="90" name="Rectangle 89">
            <a:extLst>
              <a:ext uri="{FF2B5EF4-FFF2-40B4-BE49-F238E27FC236}">
                <a16:creationId xmlns:a16="http://schemas.microsoft.com/office/drawing/2014/main" id="{79B46693-ED1F-429F-9B11-2794939E3B99}"/>
              </a:ext>
            </a:extLst>
          </p:cNvPr>
          <p:cNvSpPr/>
          <p:nvPr/>
        </p:nvSpPr>
        <p:spPr>
          <a:xfrm>
            <a:off x="5726835" y="5045465"/>
            <a:ext cx="1348582" cy="243656"/>
          </a:xfrm>
          <a:prstGeom prst="rect">
            <a:avLst/>
          </a:prstGeom>
        </p:spPr>
        <p:txBody>
          <a:bodyPr wrap="square" lIns="0" tIns="0" rIns="0" bIns="0" anchor="ctr">
            <a:spAutoFit/>
          </a:bodyPr>
          <a:lstStyle/>
          <a:p>
            <a:pPr algn="ctr">
              <a:lnSpc>
                <a:spcPts val="1900"/>
              </a:lnSpc>
            </a:pPr>
            <a:r>
              <a:rPr lang="en-US" sz="1400" b="1" smtClean="0">
                <a:solidFill>
                  <a:schemeClr val="bg1"/>
                </a:solidFill>
                <a:latin typeface="Times New Roman" panose="02020603050405020304" pitchFamily="18" charset="0"/>
                <a:cs typeface="Times New Roman" panose="02020603050405020304" pitchFamily="18" charset="0"/>
              </a:rPr>
              <a:t>PHÒNG </a:t>
            </a:r>
            <a:r>
              <a:rPr lang="en-US" sz="1600" b="1" smtClean="0">
                <a:solidFill>
                  <a:schemeClr val="bg1"/>
                </a:solidFill>
                <a:latin typeface="Times New Roman" panose="02020603050405020304" pitchFamily="18" charset="0"/>
                <a:cs typeface="Times New Roman" panose="02020603050405020304" pitchFamily="18" charset="0"/>
              </a:rPr>
              <a:t>GDĐT</a:t>
            </a:r>
            <a:r>
              <a:rPr lang="en-US" sz="1400" b="1" smtClean="0">
                <a:solidFill>
                  <a:schemeClr val="bg1"/>
                </a:solidFill>
                <a:latin typeface="Times New Roman" panose="02020603050405020304" pitchFamily="18" charset="0"/>
                <a:cs typeface="Times New Roman" panose="02020603050405020304" pitchFamily="18" charset="0"/>
              </a:rPr>
              <a:t> </a:t>
            </a:r>
            <a:endParaRPr lang="en-US" sz="1400" b="1">
              <a:solidFill>
                <a:schemeClr val="bg1"/>
              </a:solidFill>
              <a:latin typeface="Times New Roman" panose="02020603050405020304" pitchFamily="18" charset="0"/>
              <a:cs typeface="Times New Roman" panose="02020603050405020304" pitchFamily="18" charset="0"/>
            </a:endParaRPr>
          </a:p>
        </p:txBody>
      </p:sp>
      <p:cxnSp>
        <p:nvCxnSpPr>
          <p:cNvPr id="16" name="Elbow Connector 15"/>
          <p:cNvCxnSpPr>
            <a:stCxn id="42" idx="4"/>
            <a:endCxn id="75" idx="2"/>
          </p:cNvCxnSpPr>
          <p:nvPr/>
        </p:nvCxnSpPr>
        <p:spPr>
          <a:xfrm rot="16200000" flipH="1">
            <a:off x="4590500" y="4140317"/>
            <a:ext cx="1340753" cy="715764"/>
          </a:xfrm>
          <a:prstGeom prst="bentConnector2">
            <a:avLst/>
          </a:prstGeom>
          <a:ln w="19050">
            <a:solidFill>
              <a:schemeClr val="bg2">
                <a:lumMod val="50000"/>
              </a:schemeClr>
            </a:solidFill>
            <a:tailEnd type="triangle"/>
          </a:ln>
        </p:spPr>
        <p:style>
          <a:lnRef idx="1">
            <a:schemeClr val="dk1"/>
          </a:lnRef>
          <a:fillRef idx="0">
            <a:schemeClr val="dk1"/>
          </a:fillRef>
          <a:effectRef idx="0">
            <a:schemeClr val="dk1"/>
          </a:effectRef>
          <a:fontRef idx="minor">
            <a:schemeClr val="tx1"/>
          </a:fontRef>
        </p:style>
      </p:cxnSp>
      <p:sp>
        <p:nvSpPr>
          <p:cNvPr id="17" name="TextBox 16"/>
          <p:cNvSpPr txBox="1"/>
          <p:nvPr/>
        </p:nvSpPr>
        <p:spPr>
          <a:xfrm>
            <a:off x="8601713" y="1859302"/>
            <a:ext cx="845103" cy="369332"/>
          </a:xfrm>
          <a:prstGeom prst="rect">
            <a:avLst/>
          </a:prstGeom>
          <a:noFill/>
        </p:spPr>
        <p:txBody>
          <a:bodyPr wrap="none" rtlCol="0">
            <a:spAutoFit/>
          </a:bodyPr>
          <a:lstStyle/>
          <a:p>
            <a:r>
              <a:rPr lang="en-US" b="1" err="1" smtClean="0">
                <a:latin typeface="Times New Roman" panose="02020603050405020304" pitchFamily="18" charset="0"/>
                <a:cs typeface="Times New Roman" panose="02020603050405020304" pitchFamily="18" charset="0"/>
              </a:rPr>
              <a:t>Hợp</a:t>
            </a:r>
            <a:r>
              <a:rPr lang="en-US" b="1" smtClean="0">
                <a:latin typeface="Times New Roman" panose="02020603050405020304" pitchFamily="18" charset="0"/>
                <a:cs typeface="Times New Roman" panose="02020603050405020304" pitchFamily="18" charset="0"/>
              </a:rPr>
              <a:t> </a:t>
            </a:r>
            <a:r>
              <a:rPr lang="en-US" b="1" err="1" smtClean="0">
                <a:latin typeface="Times New Roman" panose="02020603050405020304" pitchFamily="18" charset="0"/>
                <a:cs typeface="Times New Roman" panose="02020603050405020304" pitchFamily="18" charset="0"/>
              </a:rPr>
              <a:t>lệ</a:t>
            </a:r>
            <a:endParaRPr lang="en-US" b="1">
              <a:latin typeface="Times New Roman" panose="02020603050405020304" pitchFamily="18" charset="0"/>
              <a:cs typeface="Times New Roman" panose="02020603050405020304" pitchFamily="18" charset="0"/>
            </a:endParaRPr>
          </a:p>
        </p:txBody>
      </p:sp>
      <p:sp>
        <p:nvSpPr>
          <p:cNvPr id="43" name="TextBox 42"/>
          <p:cNvSpPr txBox="1"/>
          <p:nvPr/>
        </p:nvSpPr>
        <p:spPr>
          <a:xfrm>
            <a:off x="8599109" y="3963553"/>
            <a:ext cx="909223" cy="646331"/>
          </a:xfrm>
          <a:prstGeom prst="rect">
            <a:avLst/>
          </a:prstGeom>
          <a:noFill/>
        </p:spPr>
        <p:txBody>
          <a:bodyPr wrap="none" rtlCol="0">
            <a:spAutoFit/>
          </a:bodyPr>
          <a:lstStyle/>
          <a:p>
            <a:pPr algn="ctr"/>
            <a:r>
              <a:rPr lang="en-US" b="1" err="1" smtClean="0">
                <a:latin typeface="Times New Roman" panose="02020603050405020304" pitchFamily="18" charset="0"/>
                <a:cs typeface="Times New Roman" panose="02020603050405020304" pitchFamily="18" charset="0"/>
              </a:rPr>
              <a:t>Không</a:t>
            </a:r>
            <a:r>
              <a:rPr lang="en-US" b="1" smtClean="0">
                <a:latin typeface="Times New Roman" panose="02020603050405020304" pitchFamily="18" charset="0"/>
                <a:cs typeface="Times New Roman" panose="02020603050405020304" pitchFamily="18" charset="0"/>
              </a:rPr>
              <a:t> </a:t>
            </a:r>
            <a:endParaRPr lang="en-US" b="1">
              <a:latin typeface="Times New Roman" panose="02020603050405020304" pitchFamily="18" charset="0"/>
              <a:cs typeface="Times New Roman" panose="02020603050405020304" pitchFamily="18" charset="0"/>
            </a:endParaRPr>
          </a:p>
          <a:p>
            <a:pPr algn="ctr"/>
            <a:r>
              <a:rPr lang="en-US" b="1" err="1" smtClean="0">
                <a:latin typeface="Times New Roman" panose="02020603050405020304" pitchFamily="18" charset="0"/>
                <a:cs typeface="Times New Roman" panose="02020603050405020304" pitchFamily="18" charset="0"/>
              </a:rPr>
              <a:t>hợp</a:t>
            </a:r>
            <a:r>
              <a:rPr lang="en-US" b="1" smtClean="0">
                <a:latin typeface="Times New Roman" panose="02020603050405020304" pitchFamily="18" charset="0"/>
                <a:cs typeface="Times New Roman" panose="02020603050405020304" pitchFamily="18" charset="0"/>
              </a:rPr>
              <a:t> </a:t>
            </a:r>
            <a:r>
              <a:rPr lang="en-US" b="1" err="1" smtClean="0">
                <a:latin typeface="Times New Roman" panose="02020603050405020304" pitchFamily="18" charset="0"/>
                <a:cs typeface="Times New Roman" panose="02020603050405020304" pitchFamily="18" charset="0"/>
              </a:rPr>
              <a:t>lệ</a:t>
            </a:r>
            <a:endParaRPr lang="en-US" b="1">
              <a:latin typeface="Times New Roman" panose="02020603050405020304" pitchFamily="18" charset="0"/>
              <a:cs typeface="Times New Roman" panose="02020603050405020304" pitchFamily="18" charset="0"/>
            </a:endParaRPr>
          </a:p>
        </p:txBody>
      </p:sp>
      <p:sp>
        <p:nvSpPr>
          <p:cNvPr id="18" name="TextBox 17"/>
          <p:cNvSpPr txBox="1"/>
          <p:nvPr/>
        </p:nvSpPr>
        <p:spPr>
          <a:xfrm>
            <a:off x="3924374" y="4050110"/>
            <a:ext cx="973343" cy="646331"/>
          </a:xfrm>
          <a:prstGeom prst="rect">
            <a:avLst/>
          </a:prstGeom>
          <a:noFill/>
        </p:spPr>
        <p:txBody>
          <a:bodyPr wrap="none" rtlCol="0">
            <a:spAutoFit/>
          </a:bodyPr>
          <a:lstStyle/>
          <a:p>
            <a:pPr algn="ctr"/>
            <a:r>
              <a:rPr lang="en-US" b="1" err="1" smtClean="0">
                <a:latin typeface="Times New Roman" panose="02020603050405020304" pitchFamily="18" charset="0"/>
                <a:cs typeface="Times New Roman" panose="02020603050405020304" pitchFamily="18" charset="0"/>
              </a:rPr>
              <a:t>Khuyết</a:t>
            </a:r>
            <a:r>
              <a:rPr lang="en-US" b="1" smtClean="0">
                <a:latin typeface="Times New Roman" panose="02020603050405020304" pitchFamily="18" charset="0"/>
                <a:cs typeface="Times New Roman" panose="02020603050405020304" pitchFamily="18" charset="0"/>
              </a:rPr>
              <a:t> </a:t>
            </a:r>
          </a:p>
          <a:p>
            <a:pPr algn="ctr"/>
            <a:r>
              <a:rPr lang="en-US" b="1" err="1" smtClean="0">
                <a:latin typeface="Times New Roman" panose="02020603050405020304" pitchFamily="18" charset="0"/>
                <a:cs typeface="Times New Roman" panose="02020603050405020304" pitchFamily="18" charset="0"/>
              </a:rPr>
              <a:t>tật</a:t>
            </a:r>
            <a:endParaRPr lang="en-US" b="1">
              <a:latin typeface="Times New Roman" panose="02020603050405020304" pitchFamily="18" charset="0"/>
              <a:cs typeface="Times New Roman" panose="02020603050405020304" pitchFamily="18" charset="0"/>
            </a:endParaRPr>
          </a:p>
        </p:txBody>
      </p:sp>
      <p:cxnSp>
        <p:nvCxnSpPr>
          <p:cNvPr id="20" name="Elbow Connector 19"/>
          <p:cNvCxnSpPr>
            <a:stCxn id="75" idx="6"/>
            <a:endCxn id="73" idx="4"/>
          </p:cNvCxnSpPr>
          <p:nvPr/>
        </p:nvCxnSpPr>
        <p:spPr>
          <a:xfrm flipV="1">
            <a:off x="7206258" y="3816134"/>
            <a:ext cx="806648" cy="1352442"/>
          </a:xfrm>
          <a:prstGeom prst="bentConnector2">
            <a:avLst/>
          </a:prstGeom>
          <a:ln w="1905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873738" y="2653052"/>
            <a:ext cx="1127232" cy="369332"/>
          </a:xfrm>
          <a:prstGeom prst="rect">
            <a:avLst/>
          </a:prstGeom>
          <a:noFill/>
        </p:spPr>
        <p:txBody>
          <a:bodyPr wrap="none" rtlCol="0">
            <a:spAutoFit/>
          </a:bodyPr>
          <a:lstStyle/>
          <a:p>
            <a:r>
              <a:rPr lang="en-US" b="1" err="1" smtClean="0">
                <a:latin typeface="Times New Roman" panose="02020603050405020304" pitchFamily="18" charset="0"/>
                <a:cs typeface="Times New Roman" panose="02020603050405020304" pitchFamily="18" charset="0"/>
              </a:rPr>
              <a:t>Xác</a:t>
            </a:r>
            <a:r>
              <a:rPr lang="en-US" b="1" smtClean="0">
                <a:latin typeface="Times New Roman" panose="02020603050405020304" pitchFamily="18" charset="0"/>
                <a:cs typeface="Times New Roman" panose="02020603050405020304" pitchFamily="18" charset="0"/>
              </a:rPr>
              <a:t> </a:t>
            </a:r>
            <a:r>
              <a:rPr lang="en-US" b="1" err="1" smtClean="0">
                <a:latin typeface="Times New Roman" panose="02020603050405020304" pitchFamily="18" charset="0"/>
                <a:cs typeface="Times New Roman" panose="02020603050405020304" pitchFamily="18" charset="0"/>
              </a:rPr>
              <a:t>nhận</a:t>
            </a:r>
            <a:endParaRPr lang="en-US" b="1">
              <a:latin typeface="Times New Roman" panose="02020603050405020304" pitchFamily="18" charset="0"/>
              <a:cs typeface="Times New Roman" panose="02020603050405020304" pitchFamily="18" charset="0"/>
            </a:endParaRPr>
          </a:p>
        </p:txBody>
      </p:sp>
      <p:sp>
        <p:nvSpPr>
          <p:cNvPr id="51" name="TextBox 50"/>
          <p:cNvSpPr txBox="1"/>
          <p:nvPr/>
        </p:nvSpPr>
        <p:spPr>
          <a:xfrm>
            <a:off x="7328103" y="4050109"/>
            <a:ext cx="684803" cy="646331"/>
          </a:xfrm>
          <a:prstGeom prst="rect">
            <a:avLst/>
          </a:prstGeom>
          <a:noFill/>
        </p:spPr>
        <p:txBody>
          <a:bodyPr wrap="none" rtlCol="0">
            <a:spAutoFit/>
          </a:bodyPr>
          <a:lstStyle/>
          <a:p>
            <a:pPr algn="ctr"/>
            <a:r>
              <a:rPr lang="en-US" b="1" err="1" smtClean="0">
                <a:latin typeface="Times New Roman" panose="02020603050405020304" pitchFamily="18" charset="0"/>
                <a:cs typeface="Times New Roman" panose="02020603050405020304" pitchFamily="18" charset="0"/>
              </a:rPr>
              <a:t>Xác</a:t>
            </a:r>
            <a:r>
              <a:rPr lang="en-US" b="1" smtClean="0">
                <a:latin typeface="Times New Roman" panose="02020603050405020304" pitchFamily="18" charset="0"/>
                <a:cs typeface="Times New Roman" panose="02020603050405020304" pitchFamily="18" charset="0"/>
              </a:rPr>
              <a:t> </a:t>
            </a:r>
          </a:p>
          <a:p>
            <a:pPr algn="ctr"/>
            <a:r>
              <a:rPr lang="en-US" b="1" err="1" smtClean="0">
                <a:latin typeface="Times New Roman" panose="02020603050405020304" pitchFamily="18" charset="0"/>
                <a:cs typeface="Times New Roman" panose="02020603050405020304" pitchFamily="18" charset="0"/>
              </a:rPr>
              <a:t>nhận</a:t>
            </a:r>
            <a:endParaRPr lang="en-US" b="1">
              <a:latin typeface="Times New Roman" panose="02020603050405020304" pitchFamily="18" charset="0"/>
              <a:cs typeface="Times New Roman" panose="02020603050405020304" pitchFamily="18" charset="0"/>
            </a:endParaRPr>
          </a:p>
        </p:txBody>
      </p:sp>
      <p:sp>
        <p:nvSpPr>
          <p:cNvPr id="4" name="TextBox 3"/>
          <p:cNvSpPr txBox="1"/>
          <p:nvPr/>
        </p:nvSpPr>
        <p:spPr>
          <a:xfrm>
            <a:off x="7426918" y="1777546"/>
            <a:ext cx="1083951" cy="369332"/>
          </a:xfrm>
          <a:prstGeom prst="rect">
            <a:avLst/>
          </a:prstGeom>
          <a:noFill/>
        </p:spPr>
        <p:txBody>
          <a:bodyPr wrap="none" rtlCol="0">
            <a:spAutoFit/>
          </a:bodyPr>
          <a:lstStyle/>
          <a:p>
            <a:r>
              <a:rPr lang="en-US" b="1" smtClean="0">
                <a:solidFill>
                  <a:srgbClr val="FF0000"/>
                </a:solidFill>
              </a:rPr>
              <a:t>15/5-19/5</a:t>
            </a:r>
            <a:endParaRPr lang="en-US" b="1">
              <a:solidFill>
                <a:srgbClr val="FF0000"/>
              </a:solidFill>
            </a:endParaRPr>
          </a:p>
        </p:txBody>
      </p:sp>
    </p:spTree>
    <p:extLst>
      <p:ext uri="{BB962C8B-B14F-4D97-AF65-F5344CB8AC3E}">
        <p14:creationId xmlns:p14="http://schemas.microsoft.com/office/powerpoint/2010/main" val="8437681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id="{B5981CF1-BC08-49F8-B0F9-AAF98EC67450}"/>
              </a:ext>
            </a:extLst>
          </p:cNvPr>
          <p:cNvSpPr>
            <a:spLocks noGrp="1"/>
          </p:cNvSpPr>
          <p:nvPr>
            <p:ph type="title" idx="4294967295"/>
          </p:nvPr>
        </p:nvSpPr>
        <p:spPr>
          <a:xfrm>
            <a:off x="0" y="365125"/>
            <a:ext cx="10515600" cy="1325563"/>
          </a:xfrm>
        </p:spPr>
        <p:txBody>
          <a:bodyPr/>
          <a:lstStyle/>
          <a:p>
            <a:r>
              <a:rPr lang="en-US"/>
              <a:t>Project analysis slide 2</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xmlns="" val="1"/>
              </a:ext>
            </a:extLst>
          </p:cNvPr>
          <p:cNvCxnSpPr>
            <a:cxnSpLocks/>
          </p:cNvCxnSpPr>
          <p:nvPr/>
        </p:nvCxnSpPr>
        <p:spPr>
          <a:xfrm>
            <a:off x="8105775" y="522898"/>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358645"/>
            <a:ext cx="11734800" cy="7755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smtClean="0">
                <a:solidFill>
                  <a:schemeClr val="tx1">
                    <a:lumMod val="75000"/>
                    <a:lumOff val="25000"/>
                  </a:schemeClr>
                </a:solidFill>
                <a:latin typeface="Times New Roman" panose="02020603050405020304" pitchFamily="18" charset="0"/>
                <a:cs typeface="Times New Roman" panose="02020603050405020304" pitchFamily="18" charset="0"/>
              </a:rPr>
              <a:t>HỒ SƠ TUYỂN THẲNG</a:t>
            </a:r>
            <a:r>
              <a:rPr lang="en-US" sz="2800">
                <a:solidFill>
                  <a:schemeClr val="tx1">
                    <a:lumMod val="75000"/>
                    <a:lumOff val="25000"/>
                  </a:schemeClr>
                </a:solidFill>
                <a:latin typeface="Times New Roman" panose="02020603050405020304" pitchFamily="18" charset="0"/>
                <a:cs typeface="Times New Roman" panose="02020603050405020304" pitchFamily="18" charset="0"/>
              </a:rPr>
              <a:t/>
            </a:r>
            <a:br>
              <a:rPr lang="en-US" sz="2800">
                <a:solidFill>
                  <a:schemeClr val="tx1">
                    <a:lumMod val="75000"/>
                    <a:lumOff val="25000"/>
                  </a:schemeClr>
                </a:solidFill>
                <a:latin typeface="Times New Roman" panose="02020603050405020304" pitchFamily="18" charset="0"/>
                <a:cs typeface="Times New Roman" panose="02020603050405020304" pitchFamily="18" charset="0"/>
              </a:rPr>
            </a:br>
            <a:endParaRPr lang="en-US" sz="2800">
              <a:solidFill>
                <a:schemeClr val="tx1">
                  <a:lumMod val="75000"/>
                  <a:lumOff val="25000"/>
                </a:schemeClr>
              </a:solidFill>
              <a:latin typeface="Times New Roman" panose="02020603050405020304" pitchFamily="18"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xmlns="" val="1"/>
              </a:ext>
            </a:extLst>
          </p:cNvPr>
          <p:cNvCxnSpPr>
            <a:cxnSpLocks/>
          </p:cNvCxnSpPr>
          <p:nvPr/>
        </p:nvCxnSpPr>
        <p:spPr>
          <a:xfrm>
            <a:off x="0" y="522898"/>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1024184" y="4797543"/>
            <a:ext cx="3771900" cy="939800"/>
            <a:chOff x="6832600" y="1514475"/>
            <a:chExt cx="3771900" cy="939800"/>
          </a:xfrm>
        </p:grpSpPr>
        <p:sp>
          <p:nvSpPr>
            <p:cNvPr id="16" name="Rectangle: Rounded Corners 15">
              <a:extLst>
                <a:ext uri="{FF2B5EF4-FFF2-40B4-BE49-F238E27FC236}">
                  <a16:creationId xmlns:a16="http://schemas.microsoft.com/office/drawing/2014/main" id="{D6178536-4D8A-4FF2-BBDC-4B3E7E0FCF26}"/>
                </a:ext>
                <a:ext uri="{C183D7F6-B498-43B3-948B-1728B52AA6E4}">
                  <adec:decorative xmlns:adec="http://schemas.microsoft.com/office/drawing/2017/decorative" xmlns="" val="1"/>
                </a:ext>
              </a:extLst>
            </p:cNvPr>
            <p:cNvSpPr/>
            <p:nvPr/>
          </p:nvSpPr>
          <p:spPr>
            <a:xfrm>
              <a:off x="6943725" y="1613877"/>
              <a:ext cx="3660775" cy="740997"/>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smtClean="0"/>
                <a:t>              Bản chính Học </a:t>
              </a:r>
              <a:r>
                <a:rPr lang="en-US" sz="1600" b="1" err="1" smtClean="0"/>
                <a:t>bạ</a:t>
              </a:r>
              <a:r>
                <a:rPr lang="en-US" sz="1600" b="1" smtClean="0"/>
                <a:t> THCS</a:t>
              </a:r>
              <a:endParaRPr lang="en-US" sz="1600" b="1"/>
            </a:p>
          </p:txBody>
        </p:sp>
        <p:sp>
          <p:nvSpPr>
            <p:cNvPr id="15" name="Oval 14">
              <a:extLst>
                <a:ext uri="{FF2B5EF4-FFF2-40B4-BE49-F238E27FC236}">
                  <a16:creationId xmlns:a16="http://schemas.microsoft.com/office/drawing/2014/main" id="{416F1356-9015-4B5C-9C64-3C1D963E5F59}"/>
                </a:ext>
                <a:ext uri="{C183D7F6-B498-43B3-948B-1728B52AA6E4}">
                  <adec:decorative xmlns:adec="http://schemas.microsoft.com/office/drawing/2017/decorative" xmlns="" val="1"/>
                </a:ext>
              </a:extLst>
            </p:cNvPr>
            <p:cNvSpPr/>
            <p:nvPr/>
          </p:nvSpPr>
          <p:spPr>
            <a:xfrm>
              <a:off x="6832600" y="1514475"/>
              <a:ext cx="939800" cy="9398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04</a:t>
              </a:r>
            </a:p>
          </p:txBody>
        </p:sp>
      </p:grpSp>
      <p:grpSp>
        <p:nvGrpSpPr>
          <p:cNvPr id="7" name="Group 6"/>
          <p:cNvGrpSpPr/>
          <p:nvPr/>
        </p:nvGrpSpPr>
        <p:grpSpPr>
          <a:xfrm>
            <a:off x="6742331" y="2366874"/>
            <a:ext cx="3863536" cy="939800"/>
            <a:chOff x="7490264" y="3235325"/>
            <a:chExt cx="3863536" cy="939800"/>
          </a:xfrm>
        </p:grpSpPr>
        <p:sp>
          <p:nvSpPr>
            <p:cNvPr id="19" name="Rectangle: Rounded Corners 18">
              <a:extLst>
                <a:ext uri="{FF2B5EF4-FFF2-40B4-BE49-F238E27FC236}">
                  <a16:creationId xmlns:a16="http://schemas.microsoft.com/office/drawing/2014/main" id="{EB7F2E37-0ACF-4E8A-9C1D-EC5B65BA2906}"/>
                </a:ext>
                <a:ext uri="{C183D7F6-B498-43B3-948B-1728B52AA6E4}">
                  <adec:decorative xmlns:adec="http://schemas.microsoft.com/office/drawing/2017/decorative" xmlns="" val="1"/>
                </a:ext>
              </a:extLst>
            </p:cNvPr>
            <p:cNvSpPr/>
            <p:nvPr/>
          </p:nvSpPr>
          <p:spPr>
            <a:xfrm>
              <a:off x="7693025" y="3334727"/>
              <a:ext cx="3660775" cy="740997"/>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smtClean="0"/>
                <a:t>        Bản sao Giấy </a:t>
              </a:r>
              <a:r>
                <a:rPr lang="en-US" sz="1600" b="1" err="1" smtClean="0"/>
                <a:t>Chứng</a:t>
              </a:r>
              <a:r>
                <a:rPr lang="en-US" sz="1600" b="1" smtClean="0"/>
                <a:t> </a:t>
              </a:r>
              <a:r>
                <a:rPr lang="en-US" sz="1600" b="1" err="1" smtClean="0"/>
                <a:t>nhận</a:t>
              </a:r>
              <a:r>
                <a:rPr lang="en-US" sz="1600" b="1" smtClean="0"/>
                <a:t> </a:t>
              </a:r>
            </a:p>
            <a:p>
              <a:pPr algn="ctr"/>
              <a:r>
                <a:rPr lang="en-US" sz="1600" b="1" smtClean="0"/>
                <a:t>        HSG/ </a:t>
              </a:r>
              <a:r>
                <a:rPr lang="en-US" sz="1600" b="1" err="1" smtClean="0"/>
                <a:t>Khuyết</a:t>
              </a:r>
              <a:r>
                <a:rPr lang="en-US" sz="1600" b="1" smtClean="0"/>
                <a:t> </a:t>
              </a:r>
              <a:r>
                <a:rPr lang="en-US" sz="1600" b="1" err="1" smtClean="0"/>
                <a:t>tật</a:t>
              </a:r>
              <a:endParaRPr lang="en-US" sz="1600" b="1"/>
            </a:p>
          </p:txBody>
        </p:sp>
        <p:sp>
          <p:nvSpPr>
            <p:cNvPr id="20" name="Oval 19">
              <a:extLst>
                <a:ext uri="{FF2B5EF4-FFF2-40B4-BE49-F238E27FC236}">
                  <a16:creationId xmlns:a16="http://schemas.microsoft.com/office/drawing/2014/main" id="{88F812F5-70AF-4FBD-80D9-D59B3C456D5E}"/>
                </a:ext>
                <a:ext uri="{C183D7F6-B498-43B3-948B-1728B52AA6E4}">
                  <adec:decorative xmlns:adec="http://schemas.microsoft.com/office/drawing/2017/decorative" xmlns="" val="1"/>
                </a:ext>
              </a:extLst>
            </p:cNvPr>
            <p:cNvSpPr/>
            <p:nvPr/>
          </p:nvSpPr>
          <p:spPr>
            <a:xfrm>
              <a:off x="7490264" y="3235325"/>
              <a:ext cx="939800" cy="93980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05</a:t>
              </a:r>
            </a:p>
          </p:txBody>
        </p:sp>
      </p:grpSp>
      <p:grpSp>
        <p:nvGrpSpPr>
          <p:cNvPr id="2" name="Group 1"/>
          <p:cNvGrpSpPr/>
          <p:nvPr/>
        </p:nvGrpSpPr>
        <p:grpSpPr>
          <a:xfrm>
            <a:off x="3856284" y="1100084"/>
            <a:ext cx="3955299" cy="939800"/>
            <a:chOff x="1292976" y="1502752"/>
            <a:chExt cx="3955299" cy="939800"/>
          </a:xfrm>
        </p:grpSpPr>
        <p:sp>
          <p:nvSpPr>
            <p:cNvPr id="25" name="Rectangle: Rounded Corners 24">
              <a:extLst>
                <a:ext uri="{FF2B5EF4-FFF2-40B4-BE49-F238E27FC236}">
                  <a16:creationId xmlns:a16="http://schemas.microsoft.com/office/drawing/2014/main" id="{94A75A79-A67A-4A23-8588-7FC5EB9A5183}"/>
                </a:ext>
                <a:ext uri="{C183D7F6-B498-43B3-948B-1728B52AA6E4}">
                  <adec:decorative xmlns:adec="http://schemas.microsoft.com/office/drawing/2017/decorative" xmlns="" val="1"/>
                </a:ext>
              </a:extLst>
            </p:cNvPr>
            <p:cNvSpPr/>
            <p:nvPr/>
          </p:nvSpPr>
          <p:spPr>
            <a:xfrm>
              <a:off x="1587500" y="1613877"/>
              <a:ext cx="3660775" cy="740997"/>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err="1" smtClean="0"/>
                <a:t>Đơn</a:t>
              </a:r>
              <a:r>
                <a:rPr lang="en-US" sz="1600" b="1" smtClean="0"/>
                <a:t> </a:t>
              </a:r>
              <a:r>
                <a:rPr lang="en-US" sz="1600" b="1" err="1" smtClean="0"/>
                <a:t>xin</a:t>
              </a:r>
              <a:r>
                <a:rPr lang="en-US" sz="1600" b="1" smtClean="0"/>
                <a:t> </a:t>
              </a:r>
              <a:r>
                <a:rPr lang="en-US" sz="1600" b="1" err="1" smtClean="0"/>
                <a:t>dự</a:t>
              </a:r>
              <a:r>
                <a:rPr lang="en-US" sz="1600" b="1" smtClean="0"/>
                <a:t> </a:t>
              </a:r>
              <a:r>
                <a:rPr lang="en-US" sz="1600" b="1" err="1" smtClean="0"/>
                <a:t>xét</a:t>
              </a:r>
              <a:r>
                <a:rPr lang="en-US" sz="1600" b="1" smtClean="0"/>
                <a:t> </a:t>
              </a:r>
              <a:r>
                <a:rPr lang="en-US" sz="1600" b="1" err="1" smtClean="0"/>
                <a:t>tuyển</a:t>
              </a:r>
              <a:r>
                <a:rPr lang="en-US" sz="1600" b="1" smtClean="0"/>
                <a:t> </a:t>
              </a:r>
              <a:r>
                <a:rPr lang="en-US" sz="1600" b="1" err="1" smtClean="0"/>
                <a:t>thẳng</a:t>
              </a:r>
              <a:endParaRPr lang="en-US" sz="1600" b="1"/>
            </a:p>
          </p:txBody>
        </p:sp>
        <p:sp>
          <p:nvSpPr>
            <p:cNvPr id="26" name="Oval 25">
              <a:extLst>
                <a:ext uri="{FF2B5EF4-FFF2-40B4-BE49-F238E27FC236}">
                  <a16:creationId xmlns:a16="http://schemas.microsoft.com/office/drawing/2014/main" id="{BBC62739-FA35-49F8-8929-743B31F55A69}"/>
                </a:ext>
                <a:ext uri="{C183D7F6-B498-43B3-948B-1728B52AA6E4}">
                  <adec:decorative xmlns:adec="http://schemas.microsoft.com/office/drawing/2017/decorative" xmlns="" val="1"/>
                </a:ext>
              </a:extLst>
            </p:cNvPr>
            <p:cNvSpPr/>
            <p:nvPr/>
          </p:nvSpPr>
          <p:spPr>
            <a:xfrm>
              <a:off x="1292976" y="1502752"/>
              <a:ext cx="939800" cy="93980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latin typeface="Arial" panose="020B0604020202020204" pitchFamily="34" charset="0"/>
                  <a:cs typeface="Arial" panose="020B0604020202020204" pitchFamily="34" charset="0"/>
                </a:rPr>
                <a:t>01</a:t>
              </a:r>
              <a:endParaRPr lang="en-US" sz="2400" b="1">
                <a:latin typeface="Arial" panose="020B0604020202020204" pitchFamily="34" charset="0"/>
                <a:cs typeface="Arial" panose="020B0604020202020204" pitchFamily="34" charset="0"/>
              </a:endParaRPr>
            </a:p>
          </p:txBody>
        </p:sp>
      </p:grpSp>
      <p:grpSp>
        <p:nvGrpSpPr>
          <p:cNvPr id="3" name="Group 2"/>
          <p:cNvGrpSpPr/>
          <p:nvPr/>
        </p:nvGrpSpPr>
        <p:grpSpPr>
          <a:xfrm>
            <a:off x="1020396" y="2441266"/>
            <a:ext cx="3865199" cy="939800"/>
            <a:chOff x="633776" y="3239919"/>
            <a:chExt cx="3865199" cy="939800"/>
          </a:xfrm>
        </p:grpSpPr>
        <p:sp>
          <p:nvSpPr>
            <p:cNvPr id="27" name="Rectangle: Rounded Corners 26">
              <a:extLst>
                <a:ext uri="{FF2B5EF4-FFF2-40B4-BE49-F238E27FC236}">
                  <a16:creationId xmlns:a16="http://schemas.microsoft.com/office/drawing/2014/main" id="{71BB375D-5EE6-4428-9817-2C7DB6B94332}"/>
                </a:ext>
                <a:ext uri="{C183D7F6-B498-43B3-948B-1728B52AA6E4}">
                  <adec:decorative xmlns:adec="http://schemas.microsoft.com/office/drawing/2017/decorative" xmlns="" val="1"/>
                </a:ext>
              </a:extLst>
            </p:cNvPr>
            <p:cNvSpPr/>
            <p:nvPr/>
          </p:nvSpPr>
          <p:spPr>
            <a:xfrm>
              <a:off x="838200" y="3334727"/>
              <a:ext cx="3660775" cy="740997"/>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t>     </a:t>
              </a:r>
              <a:r>
                <a:rPr lang="en-US" sz="1600" b="1" err="1" smtClean="0"/>
                <a:t>Bản</a:t>
              </a:r>
              <a:r>
                <a:rPr lang="en-US" sz="1600" b="1" smtClean="0"/>
                <a:t> </a:t>
              </a:r>
              <a:r>
                <a:rPr lang="en-US" sz="1600" b="1" err="1" smtClean="0"/>
                <a:t>sao</a:t>
              </a:r>
              <a:r>
                <a:rPr lang="en-US" sz="1600" b="1" smtClean="0"/>
                <a:t> </a:t>
              </a:r>
              <a:r>
                <a:rPr lang="en-US" sz="1600" b="1" err="1" smtClean="0"/>
                <a:t>giấy</a:t>
              </a:r>
              <a:r>
                <a:rPr lang="en-US" sz="1600" b="1" smtClean="0"/>
                <a:t> </a:t>
              </a:r>
              <a:r>
                <a:rPr lang="en-US" sz="1600" b="1" err="1" smtClean="0"/>
                <a:t>khai</a:t>
              </a:r>
              <a:r>
                <a:rPr lang="en-US" sz="1600" b="1" smtClean="0"/>
                <a:t> </a:t>
              </a:r>
              <a:r>
                <a:rPr lang="en-US" sz="1600" b="1" err="1" smtClean="0"/>
                <a:t>sinh</a:t>
              </a:r>
              <a:endParaRPr lang="en-US" sz="1600" b="1"/>
            </a:p>
          </p:txBody>
        </p:sp>
        <p:sp>
          <p:nvSpPr>
            <p:cNvPr id="28" name="Oval 27">
              <a:extLst>
                <a:ext uri="{FF2B5EF4-FFF2-40B4-BE49-F238E27FC236}">
                  <a16:creationId xmlns:a16="http://schemas.microsoft.com/office/drawing/2014/main" id="{B3A511B7-C7F3-4107-9962-1E10D2E087DD}"/>
                </a:ext>
                <a:ext uri="{C183D7F6-B498-43B3-948B-1728B52AA6E4}">
                  <adec:decorative xmlns:adec="http://schemas.microsoft.com/office/drawing/2017/decorative" xmlns="" val="1"/>
                </a:ext>
              </a:extLst>
            </p:cNvPr>
            <p:cNvSpPr/>
            <p:nvPr/>
          </p:nvSpPr>
          <p:spPr>
            <a:xfrm>
              <a:off x="633776" y="3239919"/>
              <a:ext cx="939800" cy="9398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02</a:t>
              </a:r>
            </a:p>
          </p:txBody>
        </p:sp>
      </p:grpSp>
      <p:grpSp>
        <p:nvGrpSpPr>
          <p:cNvPr id="5" name="Group 4"/>
          <p:cNvGrpSpPr/>
          <p:nvPr/>
        </p:nvGrpSpPr>
        <p:grpSpPr>
          <a:xfrm>
            <a:off x="1011484" y="3593472"/>
            <a:ext cx="3973852" cy="939800"/>
            <a:chOff x="1274423" y="5029644"/>
            <a:chExt cx="3973852" cy="939800"/>
          </a:xfrm>
        </p:grpSpPr>
        <p:sp>
          <p:nvSpPr>
            <p:cNvPr id="29" name="Rectangle: Rounded Corners 28">
              <a:extLst>
                <a:ext uri="{FF2B5EF4-FFF2-40B4-BE49-F238E27FC236}">
                  <a16:creationId xmlns:a16="http://schemas.microsoft.com/office/drawing/2014/main" id="{D4D7D4B6-62C2-45AB-89A5-3A41DA021FD2}"/>
                </a:ext>
                <a:ext uri="{C183D7F6-B498-43B3-948B-1728B52AA6E4}">
                  <adec:decorative xmlns:adec="http://schemas.microsoft.com/office/drawing/2017/decorative" xmlns="" val="1"/>
                </a:ext>
              </a:extLst>
            </p:cNvPr>
            <p:cNvSpPr/>
            <p:nvPr/>
          </p:nvSpPr>
          <p:spPr>
            <a:xfrm>
              <a:off x="1587500" y="5154978"/>
              <a:ext cx="3660775" cy="740997"/>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err="1" smtClean="0"/>
                <a:t>Giấy</a:t>
              </a:r>
              <a:r>
                <a:rPr lang="en-US" sz="1600" b="1" smtClean="0"/>
                <a:t> </a:t>
              </a:r>
              <a:r>
                <a:rPr lang="en-US" sz="1600" b="1" err="1" smtClean="0"/>
                <a:t>chứng</a:t>
              </a:r>
              <a:r>
                <a:rPr lang="en-US" sz="1600" b="1" smtClean="0"/>
                <a:t> </a:t>
              </a:r>
              <a:r>
                <a:rPr lang="en-US" sz="1600" b="1" err="1" smtClean="0"/>
                <a:t>nhận</a:t>
              </a:r>
              <a:r>
                <a:rPr lang="en-US" sz="1600" b="1" smtClean="0"/>
                <a:t> </a:t>
              </a:r>
              <a:r>
                <a:rPr lang="en-US" sz="1600" b="1" err="1" smtClean="0"/>
                <a:t>tốt</a:t>
              </a:r>
              <a:r>
                <a:rPr lang="en-US" sz="1600" b="1" smtClean="0"/>
                <a:t> </a:t>
              </a:r>
              <a:r>
                <a:rPr lang="en-US" sz="1600" b="1" err="1" smtClean="0"/>
                <a:t>nghiệp</a:t>
              </a:r>
              <a:r>
                <a:rPr lang="en-US" sz="1600" b="1" smtClean="0"/>
                <a:t> </a:t>
              </a:r>
            </a:p>
            <a:p>
              <a:pPr algn="ctr"/>
              <a:r>
                <a:rPr lang="en-US" sz="1600" b="1" smtClean="0"/>
                <a:t>THCS tạm </a:t>
              </a:r>
              <a:r>
                <a:rPr lang="en-US" sz="1600" b="1" err="1" smtClean="0"/>
                <a:t>thời</a:t>
              </a:r>
              <a:endParaRPr lang="en-US" sz="1600" b="1"/>
            </a:p>
          </p:txBody>
        </p:sp>
        <p:sp>
          <p:nvSpPr>
            <p:cNvPr id="30" name="Oval 29">
              <a:extLst>
                <a:ext uri="{FF2B5EF4-FFF2-40B4-BE49-F238E27FC236}">
                  <a16:creationId xmlns:a16="http://schemas.microsoft.com/office/drawing/2014/main" id="{83902602-D4BC-4D44-AC14-BB55A86C5D06}"/>
                </a:ext>
                <a:ext uri="{C183D7F6-B498-43B3-948B-1728B52AA6E4}">
                  <adec:decorative xmlns:adec="http://schemas.microsoft.com/office/drawing/2017/decorative" xmlns="" val="1"/>
                </a:ext>
              </a:extLst>
            </p:cNvPr>
            <p:cNvSpPr/>
            <p:nvPr/>
          </p:nvSpPr>
          <p:spPr>
            <a:xfrm>
              <a:off x="1274423" y="5029644"/>
              <a:ext cx="939800" cy="93980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03</a:t>
              </a:r>
            </a:p>
          </p:txBody>
        </p:sp>
      </p:grpSp>
      <p:grpSp>
        <p:nvGrpSpPr>
          <p:cNvPr id="24" name="Group 23"/>
          <p:cNvGrpSpPr/>
          <p:nvPr/>
        </p:nvGrpSpPr>
        <p:grpSpPr>
          <a:xfrm>
            <a:off x="6742331" y="3546411"/>
            <a:ext cx="3771900" cy="939800"/>
            <a:chOff x="6832600" y="1514475"/>
            <a:chExt cx="3771900" cy="939800"/>
          </a:xfrm>
        </p:grpSpPr>
        <p:sp>
          <p:nvSpPr>
            <p:cNvPr id="31" name="Rectangle: Rounded Corners 15">
              <a:extLst>
                <a:ext uri="{FF2B5EF4-FFF2-40B4-BE49-F238E27FC236}">
                  <a16:creationId xmlns:a16="http://schemas.microsoft.com/office/drawing/2014/main" id="{D6178536-4D8A-4FF2-BBDC-4B3E7E0FCF26}"/>
                </a:ext>
                <a:ext uri="{C183D7F6-B498-43B3-948B-1728B52AA6E4}">
                  <adec:decorative xmlns:adec="http://schemas.microsoft.com/office/drawing/2017/decorative" xmlns="" val="1"/>
                </a:ext>
              </a:extLst>
            </p:cNvPr>
            <p:cNvSpPr/>
            <p:nvPr/>
          </p:nvSpPr>
          <p:spPr>
            <a:xfrm>
              <a:off x="6943725" y="1613877"/>
              <a:ext cx="3660775" cy="740997"/>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00100" indent="-800100" algn="ctr"/>
              <a:r>
                <a:rPr lang="en-US" sz="1600" b="1" smtClean="0"/>
                <a:t>              CCCD/Thông báo mã ĐD/      Giấy xác nhận nơi cư trú</a:t>
              </a:r>
              <a:endParaRPr lang="en-US" sz="1600" b="1"/>
            </a:p>
          </p:txBody>
        </p:sp>
        <p:sp>
          <p:nvSpPr>
            <p:cNvPr id="32" name="Oval 31">
              <a:extLst>
                <a:ext uri="{FF2B5EF4-FFF2-40B4-BE49-F238E27FC236}">
                  <a16:creationId xmlns:a16="http://schemas.microsoft.com/office/drawing/2014/main" id="{416F1356-9015-4B5C-9C64-3C1D963E5F59}"/>
                </a:ext>
                <a:ext uri="{C183D7F6-B498-43B3-948B-1728B52AA6E4}">
                  <adec:decorative xmlns:adec="http://schemas.microsoft.com/office/drawing/2017/decorative" xmlns="" val="1"/>
                </a:ext>
              </a:extLst>
            </p:cNvPr>
            <p:cNvSpPr/>
            <p:nvPr/>
          </p:nvSpPr>
          <p:spPr>
            <a:xfrm>
              <a:off x="6832600" y="1514475"/>
              <a:ext cx="939800" cy="9398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latin typeface="Arial" panose="020B0604020202020204" pitchFamily="34" charset="0"/>
                  <a:cs typeface="Arial" panose="020B0604020202020204" pitchFamily="34" charset="0"/>
                </a:rPr>
                <a:t>06</a:t>
              </a:r>
              <a:endParaRPr lang="en-US" sz="2400" b="1">
                <a:latin typeface="Arial" panose="020B0604020202020204" pitchFamily="34" charset="0"/>
                <a:cs typeface="Arial" panose="020B0604020202020204" pitchFamily="34" charset="0"/>
              </a:endParaRPr>
            </a:p>
          </p:txBody>
        </p:sp>
      </p:grpSp>
      <p:grpSp>
        <p:nvGrpSpPr>
          <p:cNvPr id="33" name="Group 32"/>
          <p:cNvGrpSpPr/>
          <p:nvPr/>
        </p:nvGrpSpPr>
        <p:grpSpPr>
          <a:xfrm>
            <a:off x="6742331" y="4825350"/>
            <a:ext cx="3863536" cy="939800"/>
            <a:chOff x="7490264" y="3235325"/>
            <a:chExt cx="3863536" cy="939800"/>
          </a:xfrm>
        </p:grpSpPr>
        <p:sp>
          <p:nvSpPr>
            <p:cNvPr id="34" name="Rectangle: Rounded Corners 18">
              <a:extLst>
                <a:ext uri="{FF2B5EF4-FFF2-40B4-BE49-F238E27FC236}">
                  <a16:creationId xmlns:a16="http://schemas.microsoft.com/office/drawing/2014/main" id="{EB7F2E37-0ACF-4E8A-9C1D-EC5B65BA2906}"/>
                </a:ext>
                <a:ext uri="{C183D7F6-B498-43B3-948B-1728B52AA6E4}">
                  <adec:decorative xmlns:adec="http://schemas.microsoft.com/office/drawing/2017/decorative" xmlns="" val="1"/>
                </a:ext>
              </a:extLst>
            </p:cNvPr>
            <p:cNvSpPr/>
            <p:nvPr/>
          </p:nvSpPr>
          <p:spPr>
            <a:xfrm>
              <a:off x="7693025" y="3334727"/>
              <a:ext cx="3660775" cy="740997"/>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smtClean="0"/>
                <a:t>        </a:t>
              </a:r>
              <a:r>
                <a:rPr lang="en-US" sz="1600" b="1"/>
                <a:t>Xác nhận của PGDĐT</a:t>
              </a:r>
              <a:br>
                <a:rPr lang="en-US" sz="1600" b="1"/>
              </a:br>
              <a:r>
                <a:rPr lang="en-US" sz="1600" b="1"/>
                <a:t>        </a:t>
              </a:r>
              <a:r>
                <a:rPr lang="en-US" sz="1600" b="1" smtClean="0"/>
                <a:t> (</a:t>
              </a:r>
              <a:r>
                <a:rPr lang="en-US" sz="1600" b="1"/>
                <a:t>học sinh Khuyết tật)</a:t>
              </a:r>
            </a:p>
          </p:txBody>
        </p:sp>
        <p:sp>
          <p:nvSpPr>
            <p:cNvPr id="35" name="Oval 34">
              <a:extLst>
                <a:ext uri="{FF2B5EF4-FFF2-40B4-BE49-F238E27FC236}">
                  <a16:creationId xmlns:a16="http://schemas.microsoft.com/office/drawing/2014/main" id="{88F812F5-70AF-4FBD-80D9-D59B3C456D5E}"/>
                </a:ext>
                <a:ext uri="{C183D7F6-B498-43B3-948B-1728B52AA6E4}">
                  <adec:decorative xmlns:adec="http://schemas.microsoft.com/office/drawing/2017/decorative" xmlns="" val="1"/>
                </a:ext>
              </a:extLst>
            </p:cNvPr>
            <p:cNvSpPr/>
            <p:nvPr/>
          </p:nvSpPr>
          <p:spPr>
            <a:xfrm>
              <a:off x="7490264" y="3235325"/>
              <a:ext cx="939800" cy="93980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latin typeface="Arial" panose="020B0604020202020204" pitchFamily="34" charset="0"/>
                  <a:cs typeface="Arial" panose="020B0604020202020204" pitchFamily="34" charset="0"/>
                </a:rPr>
                <a:t>07</a:t>
              </a:r>
              <a:endParaRPr lang="en-US" sz="2400" b="1">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0191070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776" y="1344450"/>
            <a:ext cx="5704124" cy="3888445"/>
          </a:xfrm>
          <a:prstGeom prst="rect">
            <a:avLst/>
          </a:prstGeom>
        </p:spPr>
      </p:pic>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7552" y="1344449"/>
            <a:ext cx="5744658" cy="3888446"/>
          </a:xfrm>
          <a:prstGeom prst="rect">
            <a:avLst/>
          </a:prstGeom>
        </p:spPr>
      </p:pic>
      <p:sp>
        <p:nvSpPr>
          <p:cNvPr id="5" name="TextBox 4"/>
          <p:cNvSpPr txBox="1"/>
          <p:nvPr/>
        </p:nvSpPr>
        <p:spPr>
          <a:xfrm>
            <a:off x="2501900" y="787400"/>
            <a:ext cx="1623842" cy="369332"/>
          </a:xfrm>
          <a:prstGeom prst="rect">
            <a:avLst/>
          </a:prstGeom>
          <a:solidFill>
            <a:srgbClr val="FFFF00"/>
          </a:solidFill>
        </p:spPr>
        <p:txBody>
          <a:bodyPr wrap="none" rtlCol="0">
            <a:spAutoFit/>
          </a:bodyPr>
          <a:lstStyle/>
          <a:p>
            <a:r>
              <a:rPr lang="en-US" b="1" smtClean="0">
                <a:latin typeface="Times New Roman" panose="02020603050405020304" pitchFamily="18" charset="0"/>
                <a:cs typeface="Times New Roman" panose="02020603050405020304" pitchFamily="18" charset="0"/>
              </a:rPr>
              <a:t>MẶT TRƯỚC</a:t>
            </a:r>
            <a:endParaRPr lang="en-US" b="1">
              <a:latin typeface="Times New Roman" panose="02020603050405020304" pitchFamily="18" charset="0"/>
              <a:cs typeface="Times New Roman" panose="02020603050405020304" pitchFamily="18" charset="0"/>
            </a:endParaRPr>
          </a:p>
        </p:txBody>
      </p:sp>
      <p:sp>
        <p:nvSpPr>
          <p:cNvPr id="6" name="TextBox 5"/>
          <p:cNvSpPr txBox="1"/>
          <p:nvPr/>
        </p:nvSpPr>
        <p:spPr>
          <a:xfrm>
            <a:off x="8597900" y="806966"/>
            <a:ext cx="1238481" cy="369332"/>
          </a:xfrm>
          <a:prstGeom prst="rect">
            <a:avLst/>
          </a:prstGeom>
          <a:solidFill>
            <a:srgbClr val="FFFF00"/>
          </a:solidFill>
        </p:spPr>
        <p:txBody>
          <a:bodyPr wrap="none" rtlCol="0">
            <a:spAutoFit/>
          </a:bodyPr>
          <a:lstStyle/>
          <a:p>
            <a:r>
              <a:rPr lang="en-US" b="1" smtClean="0">
                <a:latin typeface="Times New Roman" panose="02020603050405020304" pitchFamily="18" charset="0"/>
                <a:cs typeface="Times New Roman" panose="02020603050405020304" pitchFamily="18" charset="0"/>
              </a:rPr>
              <a:t>MẶT SAU</a:t>
            </a:r>
            <a:endParaRPr lang="en-US"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04586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hidden="1">
            <a:extLst>
              <a:ext uri="{FF2B5EF4-FFF2-40B4-BE49-F238E27FC236}">
                <a16:creationId xmlns:a16="http://schemas.microsoft.com/office/drawing/2014/main" id="{9FDB6406-0CDB-4213-A1B6-DE47D953FED3}"/>
              </a:ext>
            </a:extLst>
          </p:cNvPr>
          <p:cNvSpPr>
            <a:spLocks noGrp="1"/>
          </p:cNvSpPr>
          <p:nvPr>
            <p:ph type="title" idx="4294967295"/>
          </p:nvPr>
        </p:nvSpPr>
        <p:spPr>
          <a:xfrm>
            <a:off x="0" y="365125"/>
            <a:ext cx="10515600" cy="1325563"/>
          </a:xfrm>
        </p:spPr>
        <p:txBody>
          <a:bodyPr/>
          <a:lstStyle/>
          <a:p>
            <a:r>
              <a:rPr lang="en-US"/>
              <a:t>Project analysis slide 3</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xmlns="" val="1"/>
              </a:ext>
            </a:extLst>
          </p:cNvPr>
          <p:cNvCxnSpPr>
            <a:cxnSpLocks/>
          </p:cNvCxnSpPr>
          <p:nvPr/>
        </p:nvCxnSpPr>
        <p:spPr>
          <a:xfrm>
            <a:off x="8105775" y="522898"/>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360443"/>
            <a:ext cx="11734800" cy="664797"/>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smtClean="0">
                <a:solidFill>
                  <a:schemeClr val="tx1">
                    <a:lumMod val="75000"/>
                    <a:lumOff val="25000"/>
                  </a:schemeClr>
                </a:solidFill>
                <a:latin typeface="Times New Roman" panose="02020603050405020304" pitchFamily="18" charset="0"/>
                <a:cs typeface="Times New Roman" panose="02020603050405020304" pitchFamily="18" charset="0"/>
              </a:rPr>
              <a:t>HỒ SƠ ĐĂNG KÝ DỰ THI</a:t>
            </a:r>
            <a:r>
              <a:rPr lang="en-US" sz="2400">
                <a:solidFill>
                  <a:schemeClr val="tx1">
                    <a:lumMod val="75000"/>
                    <a:lumOff val="25000"/>
                  </a:schemeClr>
                </a:solidFill>
                <a:latin typeface="Times New Roman" panose="02020603050405020304" pitchFamily="18" charset="0"/>
                <a:cs typeface="Times New Roman" panose="02020603050405020304" pitchFamily="18" charset="0"/>
              </a:rPr>
              <a:t/>
            </a:r>
            <a:br>
              <a:rPr lang="en-US" sz="2400">
                <a:solidFill>
                  <a:schemeClr val="tx1">
                    <a:lumMod val="75000"/>
                    <a:lumOff val="25000"/>
                  </a:schemeClr>
                </a:solidFill>
                <a:latin typeface="Times New Roman" panose="02020603050405020304" pitchFamily="18" charset="0"/>
                <a:cs typeface="Times New Roman" panose="02020603050405020304" pitchFamily="18" charset="0"/>
              </a:rPr>
            </a:br>
            <a:endParaRPr lang="en-US" sz="2400">
              <a:solidFill>
                <a:schemeClr val="tx1">
                  <a:lumMod val="75000"/>
                  <a:lumOff val="25000"/>
                </a:schemeClr>
              </a:solidFill>
              <a:latin typeface="Times New Roman" panose="02020603050405020304" pitchFamily="18"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xmlns="" val="1"/>
              </a:ext>
            </a:extLst>
          </p:cNvPr>
          <p:cNvCxnSpPr>
            <a:cxnSpLocks/>
          </p:cNvCxnSpPr>
          <p:nvPr/>
        </p:nvCxnSpPr>
        <p:spPr>
          <a:xfrm>
            <a:off x="0" y="522898"/>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sp>
        <p:nvSpPr>
          <p:cNvPr id="2" name="Trapezoid 1">
            <a:extLst>
              <a:ext uri="{FF2B5EF4-FFF2-40B4-BE49-F238E27FC236}">
                <a16:creationId xmlns:a16="http://schemas.microsoft.com/office/drawing/2014/main" id="{5B804E9F-B6B5-41F9-9B63-9AF435FDC2B7}"/>
              </a:ext>
              <a:ext uri="{C183D7F6-B498-43B3-948B-1728B52AA6E4}">
                <adec:decorative xmlns:adec="http://schemas.microsoft.com/office/drawing/2017/decorative" xmlns="" val="1"/>
              </a:ext>
            </a:extLst>
          </p:cNvPr>
          <p:cNvSpPr/>
          <p:nvPr/>
        </p:nvSpPr>
        <p:spPr>
          <a:xfrm rot="5400000">
            <a:off x="-1155829" y="2864208"/>
            <a:ext cx="4336142" cy="1708142"/>
          </a:xfrm>
          <a:prstGeom prst="trapezoid">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rapezoid 42">
            <a:extLst>
              <a:ext uri="{FF2B5EF4-FFF2-40B4-BE49-F238E27FC236}">
                <a16:creationId xmlns:a16="http://schemas.microsoft.com/office/drawing/2014/main" id="{0092C447-C8E1-4B12-B012-E6D21CBB1FBE}"/>
              </a:ext>
              <a:ext uri="{C183D7F6-B498-43B3-948B-1728B52AA6E4}">
                <adec:decorative xmlns:adec="http://schemas.microsoft.com/office/drawing/2017/decorative" xmlns="" val="1"/>
              </a:ext>
            </a:extLst>
          </p:cNvPr>
          <p:cNvSpPr/>
          <p:nvPr/>
        </p:nvSpPr>
        <p:spPr>
          <a:xfrm rot="5400000">
            <a:off x="813871" y="2821219"/>
            <a:ext cx="4336142" cy="1709928"/>
          </a:xfrm>
          <a:prstGeom prst="trapezoid">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rapezoid 43">
            <a:extLst>
              <a:ext uri="{FF2B5EF4-FFF2-40B4-BE49-F238E27FC236}">
                <a16:creationId xmlns:a16="http://schemas.microsoft.com/office/drawing/2014/main" id="{7E139379-1914-4446-8D6D-984A47041A54}"/>
              </a:ext>
              <a:ext uri="{C183D7F6-B498-43B3-948B-1728B52AA6E4}">
                <adec:decorative xmlns:adec="http://schemas.microsoft.com/office/drawing/2017/decorative" xmlns="" val="1"/>
              </a:ext>
            </a:extLst>
          </p:cNvPr>
          <p:cNvSpPr/>
          <p:nvPr/>
        </p:nvSpPr>
        <p:spPr>
          <a:xfrm rot="5400000">
            <a:off x="4852967" y="2863314"/>
            <a:ext cx="4336142" cy="1709928"/>
          </a:xfrm>
          <a:prstGeom prst="trapezoid">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rapezoid 44">
            <a:extLst>
              <a:ext uri="{FF2B5EF4-FFF2-40B4-BE49-F238E27FC236}">
                <a16:creationId xmlns:a16="http://schemas.microsoft.com/office/drawing/2014/main" id="{F79B51BB-1B30-4ED8-B26D-21EE8BC675B2}"/>
              </a:ext>
              <a:ext uri="{C183D7F6-B498-43B3-948B-1728B52AA6E4}">
                <adec:decorative xmlns:adec="http://schemas.microsoft.com/office/drawing/2017/decorative" xmlns="" val="1"/>
              </a:ext>
            </a:extLst>
          </p:cNvPr>
          <p:cNvSpPr/>
          <p:nvPr/>
        </p:nvSpPr>
        <p:spPr>
          <a:xfrm rot="5400000">
            <a:off x="6882721" y="2863314"/>
            <a:ext cx="4336142" cy="1709928"/>
          </a:xfrm>
          <a:prstGeom prst="trapezoid">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rapezoid 45">
            <a:extLst>
              <a:ext uri="{FF2B5EF4-FFF2-40B4-BE49-F238E27FC236}">
                <a16:creationId xmlns:a16="http://schemas.microsoft.com/office/drawing/2014/main" id="{89DA262E-0502-4E65-8ABA-E063880EAC4C}"/>
              </a:ext>
              <a:ext uri="{C183D7F6-B498-43B3-948B-1728B52AA6E4}">
                <adec:decorative xmlns:adec="http://schemas.microsoft.com/office/drawing/2017/decorative" xmlns="" val="1"/>
              </a:ext>
            </a:extLst>
          </p:cNvPr>
          <p:cNvSpPr/>
          <p:nvPr/>
        </p:nvSpPr>
        <p:spPr>
          <a:xfrm rot="5400000">
            <a:off x="8940365" y="2863314"/>
            <a:ext cx="4336142" cy="1709928"/>
          </a:xfrm>
          <a:prstGeom prst="trapezoid">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F19BFA5-D0CA-4CF0-8499-504D956B6563}"/>
              </a:ext>
            </a:extLst>
          </p:cNvPr>
          <p:cNvSpPr/>
          <p:nvPr/>
        </p:nvSpPr>
        <p:spPr>
          <a:xfrm>
            <a:off x="326442" y="2678309"/>
            <a:ext cx="1371600" cy="246221"/>
          </a:xfrm>
          <a:prstGeom prst="rect">
            <a:avLst/>
          </a:prstGeom>
        </p:spPr>
        <p:txBody>
          <a:bodyPr wrap="square" lIns="0" tIns="0" rIns="0" bIns="0">
            <a:spAutoFit/>
          </a:bodyPr>
          <a:lstStyle/>
          <a:p>
            <a:pPr algn="ctr"/>
            <a:r>
              <a:rPr lang="en-US" sz="1600" b="1" smtClean="0">
                <a:solidFill>
                  <a:schemeClr val="bg1"/>
                </a:solidFill>
              </a:rPr>
              <a:t>ĐƠN ĐKDT</a:t>
            </a:r>
            <a:endParaRPr lang="en-US" sz="1600" b="1">
              <a:solidFill>
                <a:schemeClr val="bg1"/>
              </a:solidFill>
            </a:endParaRPr>
          </a:p>
        </p:txBody>
      </p:sp>
      <p:sp>
        <p:nvSpPr>
          <p:cNvPr id="47" name="Rectangle 46">
            <a:extLst>
              <a:ext uri="{FF2B5EF4-FFF2-40B4-BE49-F238E27FC236}">
                <a16:creationId xmlns:a16="http://schemas.microsoft.com/office/drawing/2014/main" id="{1751D31D-3535-411D-8BAC-95CCC90AB185}"/>
              </a:ext>
            </a:extLst>
          </p:cNvPr>
          <p:cNvSpPr/>
          <p:nvPr/>
        </p:nvSpPr>
        <p:spPr>
          <a:xfrm>
            <a:off x="2160310" y="2678309"/>
            <a:ext cx="1371600" cy="492443"/>
          </a:xfrm>
          <a:prstGeom prst="rect">
            <a:avLst/>
          </a:prstGeom>
        </p:spPr>
        <p:txBody>
          <a:bodyPr wrap="square" lIns="0" tIns="0" rIns="0" bIns="0">
            <a:spAutoFit/>
          </a:bodyPr>
          <a:lstStyle/>
          <a:p>
            <a:pPr algn="ctr"/>
            <a:r>
              <a:rPr lang="en-US" sz="1600" b="1" smtClean="0">
                <a:solidFill>
                  <a:schemeClr val="bg1"/>
                </a:solidFill>
              </a:rPr>
              <a:t>HỌC BẠ</a:t>
            </a:r>
            <a:br>
              <a:rPr lang="en-US" sz="1600" b="1" smtClean="0">
                <a:solidFill>
                  <a:schemeClr val="bg1"/>
                </a:solidFill>
              </a:rPr>
            </a:br>
            <a:r>
              <a:rPr lang="en-US" sz="1600" b="1" smtClean="0">
                <a:solidFill>
                  <a:schemeClr val="bg1"/>
                </a:solidFill>
              </a:rPr>
              <a:t>(Bản chính)</a:t>
            </a:r>
            <a:endParaRPr lang="en-US" sz="1600" b="1">
              <a:solidFill>
                <a:schemeClr val="bg1"/>
              </a:solidFill>
            </a:endParaRPr>
          </a:p>
        </p:txBody>
      </p:sp>
      <p:sp>
        <p:nvSpPr>
          <p:cNvPr id="48" name="Rectangle 47">
            <a:extLst>
              <a:ext uri="{FF2B5EF4-FFF2-40B4-BE49-F238E27FC236}">
                <a16:creationId xmlns:a16="http://schemas.microsoft.com/office/drawing/2014/main" id="{FA4D735A-8F75-4E2A-8F1A-CC303B0718BA}"/>
              </a:ext>
            </a:extLst>
          </p:cNvPr>
          <p:cNvSpPr/>
          <p:nvPr/>
        </p:nvSpPr>
        <p:spPr>
          <a:xfrm>
            <a:off x="6298088" y="2706720"/>
            <a:ext cx="1371600" cy="738664"/>
          </a:xfrm>
          <a:prstGeom prst="rect">
            <a:avLst/>
          </a:prstGeom>
        </p:spPr>
        <p:txBody>
          <a:bodyPr wrap="square" lIns="0" tIns="0" rIns="0" bIns="0">
            <a:spAutoFit/>
          </a:bodyPr>
          <a:lstStyle/>
          <a:p>
            <a:pPr algn="ctr"/>
            <a:r>
              <a:rPr lang="en-US" sz="1600" b="1" smtClean="0">
                <a:solidFill>
                  <a:schemeClr val="bg1"/>
                </a:solidFill>
              </a:rPr>
              <a:t>GIẤY KHAI SINH</a:t>
            </a:r>
            <a:br>
              <a:rPr lang="en-US" sz="1600" b="1" smtClean="0">
                <a:solidFill>
                  <a:schemeClr val="bg1"/>
                </a:solidFill>
              </a:rPr>
            </a:br>
            <a:r>
              <a:rPr lang="en-US" sz="1600" b="1" smtClean="0">
                <a:solidFill>
                  <a:schemeClr val="bg1"/>
                </a:solidFill>
              </a:rPr>
              <a:t>(Bản sao)</a:t>
            </a:r>
            <a:endParaRPr lang="en-US" sz="1600" b="1">
              <a:solidFill>
                <a:schemeClr val="bg1"/>
              </a:solidFill>
            </a:endParaRPr>
          </a:p>
        </p:txBody>
      </p:sp>
      <p:sp>
        <p:nvSpPr>
          <p:cNvPr id="49" name="Rectangle 48">
            <a:extLst>
              <a:ext uri="{FF2B5EF4-FFF2-40B4-BE49-F238E27FC236}">
                <a16:creationId xmlns:a16="http://schemas.microsoft.com/office/drawing/2014/main" id="{54AB9282-0505-49EB-AABF-998083225E3A}"/>
              </a:ext>
            </a:extLst>
          </p:cNvPr>
          <p:cNvSpPr/>
          <p:nvPr/>
        </p:nvSpPr>
        <p:spPr>
          <a:xfrm>
            <a:off x="8326993" y="2715175"/>
            <a:ext cx="1371600" cy="738664"/>
          </a:xfrm>
          <a:prstGeom prst="rect">
            <a:avLst/>
          </a:prstGeom>
        </p:spPr>
        <p:txBody>
          <a:bodyPr wrap="square" lIns="0" tIns="0" rIns="0" bIns="0">
            <a:spAutoFit/>
          </a:bodyPr>
          <a:lstStyle/>
          <a:p>
            <a:pPr algn="ctr"/>
            <a:r>
              <a:rPr lang="en-US" sz="1600" b="1" smtClean="0">
                <a:solidFill>
                  <a:schemeClr val="bg1"/>
                </a:solidFill>
              </a:rPr>
              <a:t>CCCD/ MĐD/ Giấy xác nhận nơi cư trú</a:t>
            </a:r>
            <a:endParaRPr lang="en-US" sz="1600" b="1">
              <a:solidFill>
                <a:schemeClr val="bg1"/>
              </a:solidFill>
            </a:endParaRPr>
          </a:p>
        </p:txBody>
      </p:sp>
      <p:sp>
        <p:nvSpPr>
          <p:cNvPr id="50" name="Rectangle 49">
            <a:extLst>
              <a:ext uri="{FF2B5EF4-FFF2-40B4-BE49-F238E27FC236}">
                <a16:creationId xmlns:a16="http://schemas.microsoft.com/office/drawing/2014/main" id="{D668C4B5-BCEC-465A-ADA5-6A054B15F7A3}"/>
              </a:ext>
            </a:extLst>
          </p:cNvPr>
          <p:cNvSpPr/>
          <p:nvPr/>
        </p:nvSpPr>
        <p:spPr>
          <a:xfrm>
            <a:off x="10411562" y="2727172"/>
            <a:ext cx="1371600" cy="738664"/>
          </a:xfrm>
          <a:prstGeom prst="rect">
            <a:avLst/>
          </a:prstGeom>
        </p:spPr>
        <p:txBody>
          <a:bodyPr wrap="square" lIns="0" tIns="0" rIns="0" bIns="0">
            <a:spAutoFit/>
          </a:bodyPr>
          <a:lstStyle/>
          <a:p>
            <a:pPr algn="ctr"/>
            <a:r>
              <a:rPr lang="en-US" sz="1600" b="1" smtClean="0">
                <a:solidFill>
                  <a:schemeClr val="bg1"/>
                </a:solidFill>
              </a:rPr>
              <a:t>Minh chứng ưu tiên, khuyến khích</a:t>
            </a:r>
            <a:endParaRPr lang="en-US" sz="1600" b="1">
              <a:solidFill>
                <a:schemeClr val="bg1"/>
              </a:solidFill>
            </a:endParaRPr>
          </a:p>
        </p:txBody>
      </p:sp>
      <p:sp>
        <p:nvSpPr>
          <p:cNvPr id="51" name="Rectangle 50">
            <a:extLst>
              <a:ext uri="{FF2B5EF4-FFF2-40B4-BE49-F238E27FC236}">
                <a16:creationId xmlns:a16="http://schemas.microsoft.com/office/drawing/2014/main" id="{8AA18108-5B8B-4147-84A7-D30A16BEC4EA}"/>
              </a:ext>
            </a:extLst>
          </p:cNvPr>
          <p:cNvSpPr/>
          <p:nvPr/>
        </p:nvSpPr>
        <p:spPr>
          <a:xfrm>
            <a:off x="99009" y="3133423"/>
            <a:ext cx="1708143" cy="2436564"/>
          </a:xfrm>
          <a:prstGeom prst="rect">
            <a:avLst/>
          </a:prstGeom>
        </p:spPr>
        <p:txBody>
          <a:bodyPr wrap="square" lIns="0" tIns="0" rIns="0" bIns="0" anchor="t">
            <a:spAutoFit/>
          </a:bodyPr>
          <a:lstStyle/>
          <a:p>
            <a:pPr marL="285750" indent="-109538">
              <a:lnSpc>
                <a:spcPts val="1900"/>
              </a:lnSpc>
              <a:buFontTx/>
              <a:buChar char="-"/>
            </a:pPr>
            <a:r>
              <a:rPr lang="en-US" sz="1400" smtClean="0">
                <a:solidFill>
                  <a:schemeClr val="bg1"/>
                </a:solidFill>
                <a:cs typeface="Segoe UI" panose="020B0502040204020203" pitchFamily="34" charset="0"/>
              </a:rPr>
              <a:t>Theo mẫu tại Công văn số ……./SGDĐT-KTQLCLGD</a:t>
            </a:r>
          </a:p>
          <a:p>
            <a:pPr marL="285750" indent="-109538">
              <a:lnSpc>
                <a:spcPts val="1900"/>
              </a:lnSpc>
              <a:buFontTx/>
              <a:buChar char="-"/>
            </a:pPr>
            <a:r>
              <a:rPr lang="en-US" sz="1400" smtClean="0">
                <a:solidFill>
                  <a:schemeClr val="bg1"/>
                </a:solidFill>
                <a:cs typeface="Segoe UI" panose="020B0502040204020203" pitchFamily="34" charset="0"/>
              </a:rPr>
              <a:t>Học sinh đã tốt nghiệp THCS năm trước thì phải có xác nhận của xã/phường nơi cư trú </a:t>
            </a:r>
            <a:r>
              <a:rPr lang="en-US" sz="1400" b="1" smtClean="0">
                <a:solidFill>
                  <a:srgbClr val="0000FF"/>
                </a:solidFill>
                <a:cs typeface="Segoe UI" panose="020B0502040204020203" pitchFamily="34" charset="0"/>
              </a:rPr>
              <a:t>(không thu)</a:t>
            </a:r>
            <a:endParaRPr lang="en-US" sz="1400" b="1">
              <a:solidFill>
                <a:srgbClr val="0000FF"/>
              </a:solidFill>
              <a:cs typeface="Segoe UI" panose="020B0502040204020203" pitchFamily="34" charset="0"/>
            </a:endParaRPr>
          </a:p>
        </p:txBody>
      </p:sp>
      <p:sp>
        <p:nvSpPr>
          <p:cNvPr id="52" name="Rectangle 51">
            <a:extLst>
              <a:ext uri="{FF2B5EF4-FFF2-40B4-BE49-F238E27FC236}">
                <a16:creationId xmlns:a16="http://schemas.microsoft.com/office/drawing/2014/main" id="{A8534162-B6E2-4579-9DAD-AD8DE07459BC}"/>
              </a:ext>
            </a:extLst>
          </p:cNvPr>
          <p:cNvSpPr/>
          <p:nvPr/>
        </p:nvSpPr>
        <p:spPr>
          <a:xfrm>
            <a:off x="2273408" y="3355168"/>
            <a:ext cx="1437051" cy="1218282"/>
          </a:xfrm>
          <a:prstGeom prst="rect">
            <a:avLst/>
          </a:prstGeom>
        </p:spPr>
        <p:txBody>
          <a:bodyPr wrap="square" lIns="0" tIns="0" rIns="0" bIns="0" anchor="t">
            <a:spAutoFit/>
          </a:bodyPr>
          <a:lstStyle/>
          <a:p>
            <a:pPr>
              <a:lnSpc>
                <a:spcPts val="1900"/>
              </a:lnSpc>
            </a:pPr>
            <a:r>
              <a:rPr lang="en-US" sz="1400" smtClean="0">
                <a:solidFill>
                  <a:schemeClr val="bg1"/>
                </a:solidFill>
                <a:cs typeface="Segoe UI" panose="020B0502040204020203" pitchFamily="34" charset="0"/>
              </a:rPr>
              <a:t>- Có đầy đủ các thông tin của học sinh và xác nhận kết quả học tập của trường THCS</a:t>
            </a:r>
            <a:endParaRPr lang="en-US" sz="1400">
              <a:solidFill>
                <a:schemeClr val="bg1"/>
              </a:solidFill>
              <a:cs typeface="Segoe UI" panose="020B0502040204020203" pitchFamily="34" charset="0"/>
            </a:endParaRPr>
          </a:p>
        </p:txBody>
      </p:sp>
      <p:sp>
        <p:nvSpPr>
          <p:cNvPr id="53" name="Rectangle 52">
            <a:extLst>
              <a:ext uri="{FF2B5EF4-FFF2-40B4-BE49-F238E27FC236}">
                <a16:creationId xmlns:a16="http://schemas.microsoft.com/office/drawing/2014/main" id="{E1535E1C-6EBC-45D8-BCE1-D5B947A61FB6}"/>
              </a:ext>
            </a:extLst>
          </p:cNvPr>
          <p:cNvSpPr/>
          <p:nvPr/>
        </p:nvSpPr>
        <p:spPr>
          <a:xfrm>
            <a:off x="6281680" y="3598903"/>
            <a:ext cx="1491581" cy="974626"/>
          </a:xfrm>
          <a:prstGeom prst="rect">
            <a:avLst/>
          </a:prstGeom>
        </p:spPr>
        <p:txBody>
          <a:bodyPr wrap="square" lIns="0" tIns="0" rIns="0" bIns="0" anchor="t">
            <a:spAutoFit/>
          </a:bodyPr>
          <a:lstStyle/>
          <a:p>
            <a:pPr marL="285750" indent="-285750">
              <a:lnSpc>
                <a:spcPts val="1900"/>
              </a:lnSpc>
              <a:buFontTx/>
              <a:buChar char="-"/>
            </a:pPr>
            <a:r>
              <a:rPr lang="en-US" sz="1400" smtClean="0">
                <a:solidFill>
                  <a:schemeClr val="bg1"/>
                </a:solidFill>
                <a:cs typeface="Segoe UI" panose="020B0502040204020203" pitchFamily="34" charset="0"/>
              </a:rPr>
              <a:t>Bản sao Giấy khai sinh được dùng ở cấp tiểu học</a:t>
            </a:r>
          </a:p>
        </p:txBody>
      </p:sp>
      <p:sp>
        <p:nvSpPr>
          <p:cNvPr id="54" name="Rectangle 53">
            <a:extLst>
              <a:ext uri="{FF2B5EF4-FFF2-40B4-BE49-F238E27FC236}">
                <a16:creationId xmlns:a16="http://schemas.microsoft.com/office/drawing/2014/main" id="{28FF18A5-7B4E-4493-B38D-E732E033F82F}"/>
              </a:ext>
            </a:extLst>
          </p:cNvPr>
          <p:cNvSpPr/>
          <p:nvPr/>
        </p:nvSpPr>
        <p:spPr>
          <a:xfrm>
            <a:off x="8267866" y="3557817"/>
            <a:ext cx="1597616" cy="1949252"/>
          </a:xfrm>
          <a:prstGeom prst="rect">
            <a:avLst/>
          </a:prstGeom>
        </p:spPr>
        <p:txBody>
          <a:bodyPr wrap="square" lIns="0" tIns="0" rIns="0" bIns="0" anchor="t">
            <a:spAutoFit/>
          </a:bodyPr>
          <a:lstStyle/>
          <a:p>
            <a:pPr>
              <a:lnSpc>
                <a:spcPts val="1900"/>
              </a:lnSpc>
            </a:pPr>
            <a:r>
              <a:rPr lang="en-US" sz="1400" smtClean="0">
                <a:solidFill>
                  <a:schemeClr val="bg1"/>
                </a:solidFill>
                <a:cs typeface="Segoe UI" panose="020B0502040204020203" pitchFamily="34" charset="0"/>
              </a:rPr>
              <a:t>- CCCD/Thông báo Mã ĐD/ Giấy xác nhận nơi cư trú (trường hợp học sinh là người nước ngoài phải có số hộ chiếu, CCCD/Mã ĐD bị sai chưa được cấp lại)</a:t>
            </a:r>
            <a:endParaRPr lang="en-US" sz="1400">
              <a:solidFill>
                <a:schemeClr val="bg1"/>
              </a:solidFill>
              <a:cs typeface="Segoe UI" panose="020B0502040204020203" pitchFamily="34" charset="0"/>
            </a:endParaRPr>
          </a:p>
        </p:txBody>
      </p:sp>
      <p:sp>
        <p:nvSpPr>
          <p:cNvPr id="55" name="Rectangle 54">
            <a:extLst>
              <a:ext uri="{FF2B5EF4-FFF2-40B4-BE49-F238E27FC236}">
                <a16:creationId xmlns:a16="http://schemas.microsoft.com/office/drawing/2014/main" id="{5BCD242F-9A97-473E-8E17-3F6C3C75CE68}"/>
              </a:ext>
            </a:extLst>
          </p:cNvPr>
          <p:cNvSpPr/>
          <p:nvPr/>
        </p:nvSpPr>
        <p:spPr>
          <a:xfrm>
            <a:off x="10148887" y="3557817"/>
            <a:ext cx="1752042" cy="1705595"/>
          </a:xfrm>
          <a:prstGeom prst="rect">
            <a:avLst/>
          </a:prstGeom>
        </p:spPr>
        <p:txBody>
          <a:bodyPr wrap="square" lIns="0" tIns="0" rIns="0" bIns="0" anchor="t">
            <a:spAutoFit/>
          </a:bodyPr>
          <a:lstStyle/>
          <a:p>
            <a:pPr marL="285750" indent="-285750">
              <a:lnSpc>
                <a:spcPts val="1900"/>
              </a:lnSpc>
              <a:buFontTx/>
              <a:buChar char="-"/>
            </a:pPr>
            <a:r>
              <a:rPr lang="en-US" sz="1400" smtClean="0">
                <a:solidFill>
                  <a:schemeClr val="bg1"/>
                </a:solidFill>
                <a:cs typeface="Segoe UI" panose="020B0502040204020203" pitchFamily="34" charset="0"/>
              </a:rPr>
              <a:t>- Con thương binh, bệnh binh</a:t>
            </a:r>
          </a:p>
          <a:p>
            <a:pPr marL="285750" indent="-285750">
              <a:lnSpc>
                <a:spcPts val="1900"/>
              </a:lnSpc>
              <a:buFontTx/>
              <a:buChar char="-"/>
            </a:pPr>
            <a:r>
              <a:rPr lang="en-US" sz="1400" smtClean="0">
                <a:solidFill>
                  <a:schemeClr val="bg1"/>
                </a:solidFill>
                <a:cs typeface="Segoe UI" panose="020B0502040204020203" pitchFamily="34" charset="0"/>
              </a:rPr>
              <a:t>- Người dân tộc, cha/mẹ là người dân tộc</a:t>
            </a:r>
          </a:p>
          <a:p>
            <a:pPr marL="285750" indent="-285750">
              <a:lnSpc>
                <a:spcPts val="1900"/>
              </a:lnSpc>
              <a:buFontTx/>
              <a:buChar char="-"/>
            </a:pPr>
            <a:r>
              <a:rPr lang="en-US" sz="1400" smtClean="0">
                <a:solidFill>
                  <a:schemeClr val="bg1"/>
                </a:solidFill>
                <a:cs typeface="Segoe UI" panose="020B0502040204020203" pitchFamily="34" charset="0"/>
              </a:rPr>
              <a:t>- Chứng chỉ tiếng Anh hợp lệ </a:t>
            </a:r>
            <a:endParaRPr lang="en-US" sz="1400">
              <a:solidFill>
                <a:schemeClr val="bg1"/>
              </a:solidFill>
              <a:cs typeface="Segoe UI" panose="020B0502040204020203" pitchFamily="34" charset="0"/>
            </a:endParaRPr>
          </a:p>
        </p:txBody>
      </p:sp>
      <p:sp>
        <p:nvSpPr>
          <p:cNvPr id="72" name="Freeform 2319" descr="Icon of leaf. ">
            <a:extLst>
              <a:ext uri="{FF2B5EF4-FFF2-40B4-BE49-F238E27FC236}">
                <a16:creationId xmlns:a16="http://schemas.microsoft.com/office/drawing/2014/main" id="{4C935A16-4F4C-4B17-B911-F1D554A088A8}"/>
              </a:ext>
            </a:extLst>
          </p:cNvPr>
          <p:cNvSpPr>
            <a:spLocks noEditPoints="1"/>
          </p:cNvSpPr>
          <p:nvPr/>
        </p:nvSpPr>
        <p:spPr bwMode="auto">
          <a:xfrm>
            <a:off x="10921184" y="2114911"/>
            <a:ext cx="367656" cy="367656"/>
          </a:xfrm>
          <a:custGeom>
            <a:avLst/>
            <a:gdLst>
              <a:gd name="T0" fmla="*/ 550 w 868"/>
              <a:gd name="T1" fmla="*/ 453 h 868"/>
              <a:gd name="T2" fmla="*/ 561 w 868"/>
              <a:gd name="T3" fmla="*/ 457 h 868"/>
              <a:gd name="T4" fmla="*/ 565 w 868"/>
              <a:gd name="T5" fmla="*/ 468 h 868"/>
              <a:gd name="T6" fmla="*/ 561 w 868"/>
              <a:gd name="T7" fmla="*/ 479 h 868"/>
              <a:gd name="T8" fmla="*/ 550 w 868"/>
              <a:gd name="T9" fmla="*/ 483 h 868"/>
              <a:gd name="T10" fmla="*/ 432 w 868"/>
              <a:gd name="T11" fmla="*/ 604 h 868"/>
              <a:gd name="T12" fmla="*/ 442 w 868"/>
              <a:gd name="T13" fmla="*/ 611 h 868"/>
              <a:gd name="T14" fmla="*/ 444 w 868"/>
              <a:gd name="T15" fmla="*/ 622 h 868"/>
              <a:gd name="T16" fmla="*/ 437 w 868"/>
              <a:gd name="T17" fmla="*/ 632 h 868"/>
              <a:gd name="T18" fmla="*/ 254 w 868"/>
              <a:gd name="T19" fmla="*/ 634 h 868"/>
              <a:gd name="T20" fmla="*/ 233 w 868"/>
              <a:gd name="T21" fmla="*/ 438 h 868"/>
              <a:gd name="T22" fmla="*/ 237 w 868"/>
              <a:gd name="T23" fmla="*/ 427 h 868"/>
              <a:gd name="T24" fmla="*/ 248 w 868"/>
              <a:gd name="T25" fmla="*/ 423 h 868"/>
              <a:gd name="T26" fmla="*/ 258 w 868"/>
              <a:gd name="T27" fmla="*/ 427 h 868"/>
              <a:gd name="T28" fmla="*/ 263 w 868"/>
              <a:gd name="T29" fmla="*/ 438 h 868"/>
              <a:gd name="T30" fmla="*/ 384 w 868"/>
              <a:gd name="T31" fmla="*/ 315 h 868"/>
              <a:gd name="T32" fmla="*/ 390 w 868"/>
              <a:gd name="T33" fmla="*/ 305 h 868"/>
              <a:gd name="T34" fmla="*/ 402 w 868"/>
              <a:gd name="T35" fmla="*/ 303 h 868"/>
              <a:gd name="T36" fmla="*/ 412 w 868"/>
              <a:gd name="T37" fmla="*/ 309 h 868"/>
              <a:gd name="T38" fmla="*/ 414 w 868"/>
              <a:gd name="T39" fmla="*/ 431 h 868"/>
              <a:gd name="T40" fmla="*/ 536 w 868"/>
              <a:gd name="T41" fmla="*/ 251 h 868"/>
              <a:gd name="T42" fmla="*/ 544 w 868"/>
              <a:gd name="T43" fmla="*/ 243 h 868"/>
              <a:gd name="T44" fmla="*/ 555 w 868"/>
              <a:gd name="T45" fmla="*/ 243 h 868"/>
              <a:gd name="T46" fmla="*/ 564 w 868"/>
              <a:gd name="T47" fmla="*/ 251 h 868"/>
              <a:gd name="T48" fmla="*/ 610 w 868"/>
              <a:gd name="T49" fmla="*/ 302 h 868"/>
              <a:gd name="T50" fmla="*/ 621 w 868"/>
              <a:gd name="T51" fmla="*/ 307 h 868"/>
              <a:gd name="T52" fmla="*/ 625 w 868"/>
              <a:gd name="T53" fmla="*/ 317 h 868"/>
              <a:gd name="T54" fmla="*/ 621 w 868"/>
              <a:gd name="T55" fmla="*/ 328 h 868"/>
              <a:gd name="T56" fmla="*/ 610 w 868"/>
              <a:gd name="T57" fmla="*/ 332 h 868"/>
              <a:gd name="T58" fmla="*/ 854 w 868"/>
              <a:gd name="T59" fmla="*/ 0 h 868"/>
              <a:gd name="T60" fmla="*/ 789 w 868"/>
              <a:gd name="T61" fmla="*/ 9 h 868"/>
              <a:gd name="T62" fmla="*/ 611 w 868"/>
              <a:gd name="T63" fmla="*/ 45 h 868"/>
              <a:gd name="T64" fmla="*/ 472 w 868"/>
              <a:gd name="T65" fmla="*/ 86 h 868"/>
              <a:gd name="T66" fmla="*/ 319 w 868"/>
              <a:gd name="T67" fmla="*/ 147 h 868"/>
              <a:gd name="T68" fmla="*/ 200 w 868"/>
              <a:gd name="T69" fmla="*/ 219 h 868"/>
              <a:gd name="T70" fmla="*/ 114 w 868"/>
              <a:gd name="T71" fmla="*/ 301 h 868"/>
              <a:gd name="T72" fmla="*/ 63 w 868"/>
              <a:gd name="T73" fmla="*/ 386 h 868"/>
              <a:gd name="T74" fmla="*/ 46 w 868"/>
              <a:gd name="T75" fmla="*/ 463 h 868"/>
              <a:gd name="T76" fmla="*/ 49 w 868"/>
              <a:gd name="T77" fmla="*/ 544 h 868"/>
              <a:gd name="T78" fmla="*/ 74 w 868"/>
              <a:gd name="T79" fmla="*/ 630 h 868"/>
              <a:gd name="T80" fmla="*/ 4 w 868"/>
              <a:gd name="T81" fmla="*/ 799 h 868"/>
              <a:gd name="T82" fmla="*/ 0 w 868"/>
              <a:gd name="T83" fmla="*/ 809 h 868"/>
              <a:gd name="T84" fmla="*/ 4 w 868"/>
              <a:gd name="T85" fmla="*/ 820 h 868"/>
              <a:gd name="T86" fmla="*/ 55 w 868"/>
              <a:gd name="T87" fmla="*/ 868 h 868"/>
              <a:gd name="T88" fmla="*/ 66 w 868"/>
              <a:gd name="T89" fmla="*/ 866 h 868"/>
              <a:gd name="T90" fmla="*/ 224 w 868"/>
              <a:gd name="T91" fmla="*/ 786 h 868"/>
              <a:gd name="T92" fmla="*/ 326 w 868"/>
              <a:gd name="T93" fmla="*/ 816 h 868"/>
              <a:gd name="T94" fmla="*/ 405 w 868"/>
              <a:gd name="T95" fmla="*/ 819 h 868"/>
              <a:gd name="T96" fmla="*/ 464 w 868"/>
              <a:gd name="T97" fmla="*/ 806 h 868"/>
              <a:gd name="T98" fmla="*/ 521 w 868"/>
              <a:gd name="T99" fmla="*/ 779 h 868"/>
              <a:gd name="T100" fmla="*/ 575 w 868"/>
              <a:gd name="T101" fmla="*/ 740 h 868"/>
              <a:gd name="T102" fmla="*/ 625 w 868"/>
              <a:gd name="T103" fmla="*/ 690 h 868"/>
              <a:gd name="T104" fmla="*/ 672 w 868"/>
              <a:gd name="T105" fmla="*/ 627 h 868"/>
              <a:gd name="T106" fmla="*/ 715 w 868"/>
              <a:gd name="T107" fmla="*/ 550 h 868"/>
              <a:gd name="T108" fmla="*/ 773 w 868"/>
              <a:gd name="T109" fmla="*/ 415 h 868"/>
              <a:gd name="T110" fmla="*/ 818 w 868"/>
              <a:gd name="T111" fmla="*/ 271 h 868"/>
              <a:gd name="T112" fmla="*/ 862 w 868"/>
              <a:gd name="T113" fmla="*/ 53 h 868"/>
              <a:gd name="T114" fmla="*/ 866 w 868"/>
              <a:gd name="T115" fmla="*/ 1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68" h="868">
                <a:moveTo>
                  <a:pt x="610" y="332"/>
                </a:moveTo>
                <a:lnTo>
                  <a:pt x="557" y="332"/>
                </a:lnTo>
                <a:lnTo>
                  <a:pt x="435" y="453"/>
                </a:lnTo>
                <a:lnTo>
                  <a:pt x="550" y="453"/>
                </a:lnTo>
                <a:lnTo>
                  <a:pt x="553" y="453"/>
                </a:lnTo>
                <a:lnTo>
                  <a:pt x="555" y="454"/>
                </a:lnTo>
                <a:lnTo>
                  <a:pt x="559" y="456"/>
                </a:lnTo>
                <a:lnTo>
                  <a:pt x="561" y="457"/>
                </a:lnTo>
                <a:lnTo>
                  <a:pt x="563" y="460"/>
                </a:lnTo>
                <a:lnTo>
                  <a:pt x="564" y="463"/>
                </a:lnTo>
                <a:lnTo>
                  <a:pt x="565" y="466"/>
                </a:lnTo>
                <a:lnTo>
                  <a:pt x="565" y="468"/>
                </a:lnTo>
                <a:lnTo>
                  <a:pt x="565" y="471"/>
                </a:lnTo>
                <a:lnTo>
                  <a:pt x="564" y="474"/>
                </a:lnTo>
                <a:lnTo>
                  <a:pt x="563" y="476"/>
                </a:lnTo>
                <a:lnTo>
                  <a:pt x="561" y="479"/>
                </a:lnTo>
                <a:lnTo>
                  <a:pt x="559" y="481"/>
                </a:lnTo>
                <a:lnTo>
                  <a:pt x="555" y="482"/>
                </a:lnTo>
                <a:lnTo>
                  <a:pt x="553" y="483"/>
                </a:lnTo>
                <a:lnTo>
                  <a:pt x="550" y="483"/>
                </a:lnTo>
                <a:lnTo>
                  <a:pt x="405" y="483"/>
                </a:lnTo>
                <a:lnTo>
                  <a:pt x="284" y="604"/>
                </a:lnTo>
                <a:lnTo>
                  <a:pt x="429" y="604"/>
                </a:lnTo>
                <a:lnTo>
                  <a:pt x="432" y="604"/>
                </a:lnTo>
                <a:lnTo>
                  <a:pt x="435" y="605"/>
                </a:lnTo>
                <a:lnTo>
                  <a:pt x="437" y="607"/>
                </a:lnTo>
                <a:lnTo>
                  <a:pt x="440" y="608"/>
                </a:lnTo>
                <a:lnTo>
                  <a:pt x="442" y="611"/>
                </a:lnTo>
                <a:lnTo>
                  <a:pt x="443" y="614"/>
                </a:lnTo>
                <a:lnTo>
                  <a:pt x="444" y="616"/>
                </a:lnTo>
                <a:lnTo>
                  <a:pt x="444" y="619"/>
                </a:lnTo>
                <a:lnTo>
                  <a:pt x="444" y="622"/>
                </a:lnTo>
                <a:lnTo>
                  <a:pt x="443" y="626"/>
                </a:lnTo>
                <a:lnTo>
                  <a:pt x="442" y="628"/>
                </a:lnTo>
                <a:lnTo>
                  <a:pt x="440" y="630"/>
                </a:lnTo>
                <a:lnTo>
                  <a:pt x="437" y="632"/>
                </a:lnTo>
                <a:lnTo>
                  <a:pt x="435" y="633"/>
                </a:lnTo>
                <a:lnTo>
                  <a:pt x="432" y="634"/>
                </a:lnTo>
                <a:lnTo>
                  <a:pt x="429" y="634"/>
                </a:lnTo>
                <a:lnTo>
                  <a:pt x="254" y="634"/>
                </a:lnTo>
                <a:lnTo>
                  <a:pt x="58" y="830"/>
                </a:lnTo>
                <a:lnTo>
                  <a:pt x="36" y="809"/>
                </a:lnTo>
                <a:lnTo>
                  <a:pt x="233" y="613"/>
                </a:lnTo>
                <a:lnTo>
                  <a:pt x="233" y="438"/>
                </a:lnTo>
                <a:lnTo>
                  <a:pt x="233" y="435"/>
                </a:lnTo>
                <a:lnTo>
                  <a:pt x="234" y="433"/>
                </a:lnTo>
                <a:lnTo>
                  <a:pt x="236" y="429"/>
                </a:lnTo>
                <a:lnTo>
                  <a:pt x="237" y="427"/>
                </a:lnTo>
                <a:lnTo>
                  <a:pt x="239" y="426"/>
                </a:lnTo>
                <a:lnTo>
                  <a:pt x="242" y="424"/>
                </a:lnTo>
                <a:lnTo>
                  <a:pt x="244" y="423"/>
                </a:lnTo>
                <a:lnTo>
                  <a:pt x="248" y="423"/>
                </a:lnTo>
                <a:lnTo>
                  <a:pt x="251" y="423"/>
                </a:lnTo>
                <a:lnTo>
                  <a:pt x="254" y="424"/>
                </a:lnTo>
                <a:lnTo>
                  <a:pt x="256" y="426"/>
                </a:lnTo>
                <a:lnTo>
                  <a:pt x="258" y="427"/>
                </a:lnTo>
                <a:lnTo>
                  <a:pt x="261" y="429"/>
                </a:lnTo>
                <a:lnTo>
                  <a:pt x="262" y="433"/>
                </a:lnTo>
                <a:lnTo>
                  <a:pt x="263" y="435"/>
                </a:lnTo>
                <a:lnTo>
                  <a:pt x="263" y="438"/>
                </a:lnTo>
                <a:lnTo>
                  <a:pt x="263" y="583"/>
                </a:lnTo>
                <a:lnTo>
                  <a:pt x="384" y="463"/>
                </a:lnTo>
                <a:lnTo>
                  <a:pt x="384" y="317"/>
                </a:lnTo>
                <a:lnTo>
                  <a:pt x="384" y="315"/>
                </a:lnTo>
                <a:lnTo>
                  <a:pt x="385" y="311"/>
                </a:lnTo>
                <a:lnTo>
                  <a:pt x="386" y="309"/>
                </a:lnTo>
                <a:lnTo>
                  <a:pt x="388" y="307"/>
                </a:lnTo>
                <a:lnTo>
                  <a:pt x="390" y="305"/>
                </a:lnTo>
                <a:lnTo>
                  <a:pt x="393" y="303"/>
                </a:lnTo>
                <a:lnTo>
                  <a:pt x="396" y="303"/>
                </a:lnTo>
                <a:lnTo>
                  <a:pt x="399" y="302"/>
                </a:lnTo>
                <a:lnTo>
                  <a:pt x="402" y="303"/>
                </a:lnTo>
                <a:lnTo>
                  <a:pt x="405" y="303"/>
                </a:lnTo>
                <a:lnTo>
                  <a:pt x="407" y="305"/>
                </a:lnTo>
                <a:lnTo>
                  <a:pt x="410" y="307"/>
                </a:lnTo>
                <a:lnTo>
                  <a:pt x="412" y="309"/>
                </a:lnTo>
                <a:lnTo>
                  <a:pt x="413" y="311"/>
                </a:lnTo>
                <a:lnTo>
                  <a:pt x="414" y="315"/>
                </a:lnTo>
                <a:lnTo>
                  <a:pt x="414" y="317"/>
                </a:lnTo>
                <a:lnTo>
                  <a:pt x="414" y="431"/>
                </a:lnTo>
                <a:lnTo>
                  <a:pt x="535" y="311"/>
                </a:lnTo>
                <a:lnTo>
                  <a:pt x="535" y="257"/>
                </a:lnTo>
                <a:lnTo>
                  <a:pt x="535" y="253"/>
                </a:lnTo>
                <a:lnTo>
                  <a:pt x="536" y="251"/>
                </a:lnTo>
                <a:lnTo>
                  <a:pt x="537" y="248"/>
                </a:lnTo>
                <a:lnTo>
                  <a:pt x="539" y="246"/>
                </a:lnTo>
                <a:lnTo>
                  <a:pt x="542" y="245"/>
                </a:lnTo>
                <a:lnTo>
                  <a:pt x="544" y="243"/>
                </a:lnTo>
                <a:lnTo>
                  <a:pt x="547" y="242"/>
                </a:lnTo>
                <a:lnTo>
                  <a:pt x="550" y="242"/>
                </a:lnTo>
                <a:lnTo>
                  <a:pt x="553" y="242"/>
                </a:lnTo>
                <a:lnTo>
                  <a:pt x="555" y="243"/>
                </a:lnTo>
                <a:lnTo>
                  <a:pt x="559" y="245"/>
                </a:lnTo>
                <a:lnTo>
                  <a:pt x="561" y="246"/>
                </a:lnTo>
                <a:lnTo>
                  <a:pt x="563" y="248"/>
                </a:lnTo>
                <a:lnTo>
                  <a:pt x="564" y="251"/>
                </a:lnTo>
                <a:lnTo>
                  <a:pt x="565" y="253"/>
                </a:lnTo>
                <a:lnTo>
                  <a:pt x="565" y="257"/>
                </a:lnTo>
                <a:lnTo>
                  <a:pt x="565" y="302"/>
                </a:lnTo>
                <a:lnTo>
                  <a:pt x="610" y="302"/>
                </a:lnTo>
                <a:lnTo>
                  <a:pt x="613" y="303"/>
                </a:lnTo>
                <a:lnTo>
                  <a:pt x="617" y="303"/>
                </a:lnTo>
                <a:lnTo>
                  <a:pt x="619" y="305"/>
                </a:lnTo>
                <a:lnTo>
                  <a:pt x="621" y="307"/>
                </a:lnTo>
                <a:lnTo>
                  <a:pt x="623" y="309"/>
                </a:lnTo>
                <a:lnTo>
                  <a:pt x="624" y="311"/>
                </a:lnTo>
                <a:lnTo>
                  <a:pt x="625" y="315"/>
                </a:lnTo>
                <a:lnTo>
                  <a:pt x="625" y="317"/>
                </a:lnTo>
                <a:lnTo>
                  <a:pt x="625" y="320"/>
                </a:lnTo>
                <a:lnTo>
                  <a:pt x="624" y="323"/>
                </a:lnTo>
                <a:lnTo>
                  <a:pt x="623" y="326"/>
                </a:lnTo>
                <a:lnTo>
                  <a:pt x="621" y="328"/>
                </a:lnTo>
                <a:lnTo>
                  <a:pt x="619" y="330"/>
                </a:lnTo>
                <a:lnTo>
                  <a:pt x="617" y="331"/>
                </a:lnTo>
                <a:lnTo>
                  <a:pt x="613" y="332"/>
                </a:lnTo>
                <a:lnTo>
                  <a:pt x="610" y="332"/>
                </a:lnTo>
                <a:close/>
                <a:moveTo>
                  <a:pt x="863" y="5"/>
                </a:moveTo>
                <a:lnTo>
                  <a:pt x="860" y="3"/>
                </a:lnTo>
                <a:lnTo>
                  <a:pt x="857" y="1"/>
                </a:lnTo>
                <a:lnTo>
                  <a:pt x="854" y="0"/>
                </a:lnTo>
                <a:lnTo>
                  <a:pt x="850" y="0"/>
                </a:lnTo>
                <a:lnTo>
                  <a:pt x="843" y="1"/>
                </a:lnTo>
                <a:lnTo>
                  <a:pt x="821" y="5"/>
                </a:lnTo>
                <a:lnTo>
                  <a:pt x="789" y="9"/>
                </a:lnTo>
                <a:lnTo>
                  <a:pt x="747" y="16"/>
                </a:lnTo>
                <a:lnTo>
                  <a:pt x="697" y="26"/>
                </a:lnTo>
                <a:lnTo>
                  <a:pt x="641" y="38"/>
                </a:lnTo>
                <a:lnTo>
                  <a:pt x="611" y="45"/>
                </a:lnTo>
                <a:lnTo>
                  <a:pt x="580" y="54"/>
                </a:lnTo>
                <a:lnTo>
                  <a:pt x="548" y="63"/>
                </a:lnTo>
                <a:lnTo>
                  <a:pt x="516" y="72"/>
                </a:lnTo>
                <a:lnTo>
                  <a:pt x="472" y="86"/>
                </a:lnTo>
                <a:lnTo>
                  <a:pt x="431" y="100"/>
                </a:lnTo>
                <a:lnTo>
                  <a:pt x="391" y="115"/>
                </a:lnTo>
                <a:lnTo>
                  <a:pt x="355" y="131"/>
                </a:lnTo>
                <a:lnTo>
                  <a:pt x="319" y="147"/>
                </a:lnTo>
                <a:lnTo>
                  <a:pt x="286" y="164"/>
                </a:lnTo>
                <a:lnTo>
                  <a:pt x="256" y="182"/>
                </a:lnTo>
                <a:lnTo>
                  <a:pt x="227" y="200"/>
                </a:lnTo>
                <a:lnTo>
                  <a:pt x="200" y="219"/>
                </a:lnTo>
                <a:lnTo>
                  <a:pt x="176" y="238"/>
                </a:lnTo>
                <a:lnTo>
                  <a:pt x="153" y="259"/>
                </a:lnTo>
                <a:lnTo>
                  <a:pt x="133" y="279"/>
                </a:lnTo>
                <a:lnTo>
                  <a:pt x="114" y="301"/>
                </a:lnTo>
                <a:lnTo>
                  <a:pt x="97" y="323"/>
                </a:lnTo>
                <a:lnTo>
                  <a:pt x="84" y="346"/>
                </a:lnTo>
                <a:lnTo>
                  <a:pt x="72" y="368"/>
                </a:lnTo>
                <a:lnTo>
                  <a:pt x="63" y="386"/>
                </a:lnTo>
                <a:lnTo>
                  <a:pt x="57" y="406"/>
                </a:lnTo>
                <a:lnTo>
                  <a:pt x="51" y="424"/>
                </a:lnTo>
                <a:lnTo>
                  <a:pt x="48" y="443"/>
                </a:lnTo>
                <a:lnTo>
                  <a:pt x="46" y="463"/>
                </a:lnTo>
                <a:lnTo>
                  <a:pt x="44" y="483"/>
                </a:lnTo>
                <a:lnTo>
                  <a:pt x="45" y="503"/>
                </a:lnTo>
                <a:lnTo>
                  <a:pt x="46" y="524"/>
                </a:lnTo>
                <a:lnTo>
                  <a:pt x="49" y="544"/>
                </a:lnTo>
                <a:lnTo>
                  <a:pt x="54" y="564"/>
                </a:lnTo>
                <a:lnTo>
                  <a:pt x="59" y="586"/>
                </a:lnTo>
                <a:lnTo>
                  <a:pt x="65" y="607"/>
                </a:lnTo>
                <a:lnTo>
                  <a:pt x="74" y="630"/>
                </a:lnTo>
                <a:lnTo>
                  <a:pt x="84" y="651"/>
                </a:lnTo>
                <a:lnTo>
                  <a:pt x="94" y="674"/>
                </a:lnTo>
                <a:lnTo>
                  <a:pt x="107" y="696"/>
                </a:lnTo>
                <a:lnTo>
                  <a:pt x="4" y="799"/>
                </a:lnTo>
                <a:lnTo>
                  <a:pt x="2" y="801"/>
                </a:lnTo>
                <a:lnTo>
                  <a:pt x="1" y="804"/>
                </a:lnTo>
                <a:lnTo>
                  <a:pt x="0" y="807"/>
                </a:lnTo>
                <a:lnTo>
                  <a:pt x="0" y="809"/>
                </a:lnTo>
                <a:lnTo>
                  <a:pt x="0" y="812"/>
                </a:lnTo>
                <a:lnTo>
                  <a:pt x="1" y="815"/>
                </a:lnTo>
                <a:lnTo>
                  <a:pt x="2" y="817"/>
                </a:lnTo>
                <a:lnTo>
                  <a:pt x="4" y="820"/>
                </a:lnTo>
                <a:lnTo>
                  <a:pt x="47" y="864"/>
                </a:lnTo>
                <a:lnTo>
                  <a:pt x="49" y="866"/>
                </a:lnTo>
                <a:lnTo>
                  <a:pt x="52" y="867"/>
                </a:lnTo>
                <a:lnTo>
                  <a:pt x="55" y="868"/>
                </a:lnTo>
                <a:lnTo>
                  <a:pt x="58" y="868"/>
                </a:lnTo>
                <a:lnTo>
                  <a:pt x="61" y="868"/>
                </a:lnTo>
                <a:lnTo>
                  <a:pt x="63" y="867"/>
                </a:lnTo>
                <a:lnTo>
                  <a:pt x="66" y="866"/>
                </a:lnTo>
                <a:lnTo>
                  <a:pt x="69" y="864"/>
                </a:lnTo>
                <a:lnTo>
                  <a:pt x="171" y="760"/>
                </a:lnTo>
                <a:lnTo>
                  <a:pt x="198" y="773"/>
                </a:lnTo>
                <a:lnTo>
                  <a:pt x="224" y="786"/>
                </a:lnTo>
                <a:lnTo>
                  <a:pt x="250" y="796"/>
                </a:lnTo>
                <a:lnTo>
                  <a:pt x="276" y="805"/>
                </a:lnTo>
                <a:lnTo>
                  <a:pt x="301" y="811"/>
                </a:lnTo>
                <a:lnTo>
                  <a:pt x="326" y="816"/>
                </a:lnTo>
                <a:lnTo>
                  <a:pt x="350" y="819"/>
                </a:lnTo>
                <a:lnTo>
                  <a:pt x="374" y="820"/>
                </a:lnTo>
                <a:lnTo>
                  <a:pt x="389" y="820"/>
                </a:lnTo>
                <a:lnTo>
                  <a:pt x="405" y="819"/>
                </a:lnTo>
                <a:lnTo>
                  <a:pt x="420" y="816"/>
                </a:lnTo>
                <a:lnTo>
                  <a:pt x="435" y="813"/>
                </a:lnTo>
                <a:lnTo>
                  <a:pt x="450" y="810"/>
                </a:lnTo>
                <a:lnTo>
                  <a:pt x="464" y="806"/>
                </a:lnTo>
                <a:lnTo>
                  <a:pt x="479" y="800"/>
                </a:lnTo>
                <a:lnTo>
                  <a:pt x="493" y="794"/>
                </a:lnTo>
                <a:lnTo>
                  <a:pt x="507" y="787"/>
                </a:lnTo>
                <a:lnTo>
                  <a:pt x="521" y="779"/>
                </a:lnTo>
                <a:lnTo>
                  <a:pt x="535" y="770"/>
                </a:lnTo>
                <a:lnTo>
                  <a:pt x="549" y="762"/>
                </a:lnTo>
                <a:lnTo>
                  <a:pt x="562" y="751"/>
                </a:lnTo>
                <a:lnTo>
                  <a:pt x="575" y="740"/>
                </a:lnTo>
                <a:lnTo>
                  <a:pt x="588" y="730"/>
                </a:lnTo>
                <a:lnTo>
                  <a:pt x="600" y="717"/>
                </a:lnTo>
                <a:lnTo>
                  <a:pt x="613" y="704"/>
                </a:lnTo>
                <a:lnTo>
                  <a:pt x="625" y="690"/>
                </a:lnTo>
                <a:lnTo>
                  <a:pt x="638" y="675"/>
                </a:lnTo>
                <a:lnTo>
                  <a:pt x="650" y="660"/>
                </a:lnTo>
                <a:lnTo>
                  <a:pt x="661" y="643"/>
                </a:lnTo>
                <a:lnTo>
                  <a:pt x="672" y="627"/>
                </a:lnTo>
                <a:lnTo>
                  <a:pt x="683" y="608"/>
                </a:lnTo>
                <a:lnTo>
                  <a:pt x="695" y="590"/>
                </a:lnTo>
                <a:lnTo>
                  <a:pt x="706" y="571"/>
                </a:lnTo>
                <a:lnTo>
                  <a:pt x="715" y="550"/>
                </a:lnTo>
                <a:lnTo>
                  <a:pt x="726" y="530"/>
                </a:lnTo>
                <a:lnTo>
                  <a:pt x="736" y="509"/>
                </a:lnTo>
                <a:lnTo>
                  <a:pt x="755" y="464"/>
                </a:lnTo>
                <a:lnTo>
                  <a:pt x="773" y="415"/>
                </a:lnTo>
                <a:lnTo>
                  <a:pt x="786" y="379"/>
                </a:lnTo>
                <a:lnTo>
                  <a:pt x="798" y="341"/>
                </a:lnTo>
                <a:lnTo>
                  <a:pt x="809" y="306"/>
                </a:lnTo>
                <a:lnTo>
                  <a:pt x="818" y="271"/>
                </a:lnTo>
                <a:lnTo>
                  <a:pt x="834" y="204"/>
                </a:lnTo>
                <a:lnTo>
                  <a:pt x="847" y="143"/>
                </a:lnTo>
                <a:lnTo>
                  <a:pt x="856" y="93"/>
                </a:lnTo>
                <a:lnTo>
                  <a:pt x="862" y="53"/>
                </a:lnTo>
                <a:lnTo>
                  <a:pt x="865" y="26"/>
                </a:lnTo>
                <a:lnTo>
                  <a:pt x="868" y="16"/>
                </a:lnTo>
                <a:lnTo>
                  <a:pt x="868" y="13"/>
                </a:lnTo>
                <a:lnTo>
                  <a:pt x="866" y="10"/>
                </a:lnTo>
                <a:lnTo>
                  <a:pt x="865" y="7"/>
                </a:lnTo>
                <a:lnTo>
                  <a:pt x="863" y="5"/>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8" name="Trapezoid 37">
            <a:extLst>
              <a:ext uri="{FF2B5EF4-FFF2-40B4-BE49-F238E27FC236}">
                <a16:creationId xmlns:a16="http://schemas.microsoft.com/office/drawing/2014/main" id="{0092C447-C8E1-4B12-B012-E6D21CBB1FBE}"/>
              </a:ext>
              <a:ext uri="{C183D7F6-B498-43B3-948B-1728B52AA6E4}">
                <adec:decorative xmlns:adec="http://schemas.microsoft.com/office/drawing/2017/decorative" xmlns="" val="1"/>
              </a:ext>
            </a:extLst>
          </p:cNvPr>
          <p:cNvSpPr/>
          <p:nvPr/>
        </p:nvSpPr>
        <p:spPr>
          <a:xfrm rot="5400000">
            <a:off x="2823213" y="2863314"/>
            <a:ext cx="4336142" cy="1709928"/>
          </a:xfrm>
          <a:prstGeom prst="trapezoid">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751D31D-3535-411D-8BAC-95CCC90AB185}"/>
              </a:ext>
            </a:extLst>
          </p:cNvPr>
          <p:cNvSpPr/>
          <p:nvPr/>
        </p:nvSpPr>
        <p:spPr>
          <a:xfrm>
            <a:off x="4305484" y="2693748"/>
            <a:ext cx="1371600" cy="492443"/>
          </a:xfrm>
          <a:prstGeom prst="rect">
            <a:avLst/>
          </a:prstGeom>
        </p:spPr>
        <p:txBody>
          <a:bodyPr wrap="square" lIns="0" tIns="0" rIns="0" bIns="0">
            <a:spAutoFit/>
          </a:bodyPr>
          <a:lstStyle/>
          <a:p>
            <a:pPr algn="ctr"/>
            <a:r>
              <a:rPr lang="en-US" sz="1600" b="1" smtClean="0">
                <a:solidFill>
                  <a:schemeClr val="bg1"/>
                </a:solidFill>
              </a:rPr>
              <a:t>GCN tốt nghiệp tạm thời</a:t>
            </a:r>
            <a:endParaRPr lang="en-US" sz="1600" b="1">
              <a:solidFill>
                <a:schemeClr val="bg1"/>
              </a:solidFill>
            </a:endParaRPr>
          </a:p>
        </p:txBody>
      </p:sp>
      <p:sp>
        <p:nvSpPr>
          <p:cNvPr id="40" name="Rectangle 39">
            <a:extLst>
              <a:ext uri="{FF2B5EF4-FFF2-40B4-BE49-F238E27FC236}">
                <a16:creationId xmlns:a16="http://schemas.microsoft.com/office/drawing/2014/main" id="{A8534162-B6E2-4579-9DAD-AD8DE07459BC}"/>
              </a:ext>
            </a:extLst>
          </p:cNvPr>
          <p:cNvSpPr/>
          <p:nvPr/>
        </p:nvSpPr>
        <p:spPr>
          <a:xfrm>
            <a:off x="4305484" y="3314160"/>
            <a:ext cx="1379096" cy="1705595"/>
          </a:xfrm>
          <a:prstGeom prst="rect">
            <a:avLst/>
          </a:prstGeom>
        </p:spPr>
        <p:txBody>
          <a:bodyPr wrap="square" lIns="0" tIns="0" rIns="0" bIns="0" anchor="t">
            <a:spAutoFit/>
          </a:bodyPr>
          <a:lstStyle/>
          <a:p>
            <a:pPr>
              <a:lnSpc>
                <a:spcPts val="1900"/>
              </a:lnSpc>
            </a:pPr>
            <a:r>
              <a:rPr lang="en-US" sz="1400" smtClean="0">
                <a:solidFill>
                  <a:schemeClr val="bg1"/>
                </a:solidFill>
                <a:cs typeface="Segoe UI" panose="020B0502040204020203" pitchFamily="34" charset="0"/>
              </a:rPr>
              <a:t>- GCN tốt nghiệp tạm thời THCS hoặc bản sao bằng TN THCS đối với học sinh tốt nghiệp THCS năm trước</a:t>
            </a:r>
            <a:endParaRPr lang="en-US" sz="1400">
              <a:solidFill>
                <a:schemeClr val="bg1"/>
              </a:solidFill>
              <a:cs typeface="Segoe UI" panose="020B0502040204020203" pitchFamily="34" charset="0"/>
            </a:endParaRPr>
          </a:p>
        </p:txBody>
      </p:sp>
      <p:sp>
        <p:nvSpPr>
          <p:cNvPr id="73" name="Freeform 2319" descr="Icon of leaf. ">
            <a:extLst>
              <a:ext uri="{FF2B5EF4-FFF2-40B4-BE49-F238E27FC236}">
                <a16:creationId xmlns:a16="http://schemas.microsoft.com/office/drawing/2014/main" id="{4C935A16-4F4C-4B17-B911-F1D554A088A8}"/>
              </a:ext>
            </a:extLst>
          </p:cNvPr>
          <p:cNvSpPr>
            <a:spLocks noEditPoints="1"/>
          </p:cNvSpPr>
          <p:nvPr/>
        </p:nvSpPr>
        <p:spPr bwMode="auto">
          <a:xfrm>
            <a:off x="4807456" y="2091851"/>
            <a:ext cx="367656" cy="367656"/>
          </a:xfrm>
          <a:custGeom>
            <a:avLst/>
            <a:gdLst>
              <a:gd name="T0" fmla="*/ 550 w 868"/>
              <a:gd name="T1" fmla="*/ 453 h 868"/>
              <a:gd name="T2" fmla="*/ 561 w 868"/>
              <a:gd name="T3" fmla="*/ 457 h 868"/>
              <a:gd name="T4" fmla="*/ 565 w 868"/>
              <a:gd name="T5" fmla="*/ 468 h 868"/>
              <a:gd name="T6" fmla="*/ 561 w 868"/>
              <a:gd name="T7" fmla="*/ 479 h 868"/>
              <a:gd name="T8" fmla="*/ 550 w 868"/>
              <a:gd name="T9" fmla="*/ 483 h 868"/>
              <a:gd name="T10" fmla="*/ 432 w 868"/>
              <a:gd name="T11" fmla="*/ 604 h 868"/>
              <a:gd name="T12" fmla="*/ 442 w 868"/>
              <a:gd name="T13" fmla="*/ 611 h 868"/>
              <a:gd name="T14" fmla="*/ 444 w 868"/>
              <a:gd name="T15" fmla="*/ 622 h 868"/>
              <a:gd name="T16" fmla="*/ 437 w 868"/>
              <a:gd name="T17" fmla="*/ 632 h 868"/>
              <a:gd name="T18" fmla="*/ 254 w 868"/>
              <a:gd name="T19" fmla="*/ 634 h 868"/>
              <a:gd name="T20" fmla="*/ 233 w 868"/>
              <a:gd name="T21" fmla="*/ 438 h 868"/>
              <a:gd name="T22" fmla="*/ 237 w 868"/>
              <a:gd name="T23" fmla="*/ 427 h 868"/>
              <a:gd name="T24" fmla="*/ 248 w 868"/>
              <a:gd name="T25" fmla="*/ 423 h 868"/>
              <a:gd name="T26" fmla="*/ 258 w 868"/>
              <a:gd name="T27" fmla="*/ 427 h 868"/>
              <a:gd name="T28" fmla="*/ 263 w 868"/>
              <a:gd name="T29" fmla="*/ 438 h 868"/>
              <a:gd name="T30" fmla="*/ 384 w 868"/>
              <a:gd name="T31" fmla="*/ 315 h 868"/>
              <a:gd name="T32" fmla="*/ 390 w 868"/>
              <a:gd name="T33" fmla="*/ 305 h 868"/>
              <a:gd name="T34" fmla="*/ 402 w 868"/>
              <a:gd name="T35" fmla="*/ 303 h 868"/>
              <a:gd name="T36" fmla="*/ 412 w 868"/>
              <a:gd name="T37" fmla="*/ 309 h 868"/>
              <a:gd name="T38" fmla="*/ 414 w 868"/>
              <a:gd name="T39" fmla="*/ 431 h 868"/>
              <a:gd name="T40" fmla="*/ 536 w 868"/>
              <a:gd name="T41" fmla="*/ 251 h 868"/>
              <a:gd name="T42" fmla="*/ 544 w 868"/>
              <a:gd name="T43" fmla="*/ 243 h 868"/>
              <a:gd name="T44" fmla="*/ 555 w 868"/>
              <a:gd name="T45" fmla="*/ 243 h 868"/>
              <a:gd name="T46" fmla="*/ 564 w 868"/>
              <a:gd name="T47" fmla="*/ 251 h 868"/>
              <a:gd name="T48" fmla="*/ 610 w 868"/>
              <a:gd name="T49" fmla="*/ 302 h 868"/>
              <a:gd name="T50" fmla="*/ 621 w 868"/>
              <a:gd name="T51" fmla="*/ 307 h 868"/>
              <a:gd name="T52" fmla="*/ 625 w 868"/>
              <a:gd name="T53" fmla="*/ 317 h 868"/>
              <a:gd name="T54" fmla="*/ 621 w 868"/>
              <a:gd name="T55" fmla="*/ 328 h 868"/>
              <a:gd name="T56" fmla="*/ 610 w 868"/>
              <a:gd name="T57" fmla="*/ 332 h 868"/>
              <a:gd name="T58" fmla="*/ 854 w 868"/>
              <a:gd name="T59" fmla="*/ 0 h 868"/>
              <a:gd name="T60" fmla="*/ 789 w 868"/>
              <a:gd name="T61" fmla="*/ 9 h 868"/>
              <a:gd name="T62" fmla="*/ 611 w 868"/>
              <a:gd name="T63" fmla="*/ 45 h 868"/>
              <a:gd name="T64" fmla="*/ 472 w 868"/>
              <a:gd name="T65" fmla="*/ 86 h 868"/>
              <a:gd name="T66" fmla="*/ 319 w 868"/>
              <a:gd name="T67" fmla="*/ 147 h 868"/>
              <a:gd name="T68" fmla="*/ 200 w 868"/>
              <a:gd name="T69" fmla="*/ 219 h 868"/>
              <a:gd name="T70" fmla="*/ 114 w 868"/>
              <a:gd name="T71" fmla="*/ 301 h 868"/>
              <a:gd name="T72" fmla="*/ 63 w 868"/>
              <a:gd name="T73" fmla="*/ 386 h 868"/>
              <a:gd name="T74" fmla="*/ 46 w 868"/>
              <a:gd name="T75" fmla="*/ 463 h 868"/>
              <a:gd name="T76" fmla="*/ 49 w 868"/>
              <a:gd name="T77" fmla="*/ 544 h 868"/>
              <a:gd name="T78" fmla="*/ 74 w 868"/>
              <a:gd name="T79" fmla="*/ 630 h 868"/>
              <a:gd name="T80" fmla="*/ 4 w 868"/>
              <a:gd name="T81" fmla="*/ 799 h 868"/>
              <a:gd name="T82" fmla="*/ 0 w 868"/>
              <a:gd name="T83" fmla="*/ 809 h 868"/>
              <a:gd name="T84" fmla="*/ 4 w 868"/>
              <a:gd name="T85" fmla="*/ 820 h 868"/>
              <a:gd name="T86" fmla="*/ 55 w 868"/>
              <a:gd name="T87" fmla="*/ 868 h 868"/>
              <a:gd name="T88" fmla="*/ 66 w 868"/>
              <a:gd name="T89" fmla="*/ 866 h 868"/>
              <a:gd name="T90" fmla="*/ 224 w 868"/>
              <a:gd name="T91" fmla="*/ 786 h 868"/>
              <a:gd name="T92" fmla="*/ 326 w 868"/>
              <a:gd name="T93" fmla="*/ 816 h 868"/>
              <a:gd name="T94" fmla="*/ 405 w 868"/>
              <a:gd name="T95" fmla="*/ 819 h 868"/>
              <a:gd name="T96" fmla="*/ 464 w 868"/>
              <a:gd name="T97" fmla="*/ 806 h 868"/>
              <a:gd name="T98" fmla="*/ 521 w 868"/>
              <a:gd name="T99" fmla="*/ 779 h 868"/>
              <a:gd name="T100" fmla="*/ 575 w 868"/>
              <a:gd name="T101" fmla="*/ 740 h 868"/>
              <a:gd name="T102" fmla="*/ 625 w 868"/>
              <a:gd name="T103" fmla="*/ 690 h 868"/>
              <a:gd name="T104" fmla="*/ 672 w 868"/>
              <a:gd name="T105" fmla="*/ 627 h 868"/>
              <a:gd name="T106" fmla="*/ 715 w 868"/>
              <a:gd name="T107" fmla="*/ 550 h 868"/>
              <a:gd name="T108" fmla="*/ 773 w 868"/>
              <a:gd name="T109" fmla="*/ 415 h 868"/>
              <a:gd name="T110" fmla="*/ 818 w 868"/>
              <a:gd name="T111" fmla="*/ 271 h 868"/>
              <a:gd name="T112" fmla="*/ 862 w 868"/>
              <a:gd name="T113" fmla="*/ 53 h 868"/>
              <a:gd name="T114" fmla="*/ 866 w 868"/>
              <a:gd name="T115" fmla="*/ 1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68" h="868">
                <a:moveTo>
                  <a:pt x="610" y="332"/>
                </a:moveTo>
                <a:lnTo>
                  <a:pt x="557" y="332"/>
                </a:lnTo>
                <a:lnTo>
                  <a:pt x="435" y="453"/>
                </a:lnTo>
                <a:lnTo>
                  <a:pt x="550" y="453"/>
                </a:lnTo>
                <a:lnTo>
                  <a:pt x="553" y="453"/>
                </a:lnTo>
                <a:lnTo>
                  <a:pt x="555" y="454"/>
                </a:lnTo>
                <a:lnTo>
                  <a:pt x="559" y="456"/>
                </a:lnTo>
                <a:lnTo>
                  <a:pt x="561" y="457"/>
                </a:lnTo>
                <a:lnTo>
                  <a:pt x="563" y="460"/>
                </a:lnTo>
                <a:lnTo>
                  <a:pt x="564" y="463"/>
                </a:lnTo>
                <a:lnTo>
                  <a:pt x="565" y="466"/>
                </a:lnTo>
                <a:lnTo>
                  <a:pt x="565" y="468"/>
                </a:lnTo>
                <a:lnTo>
                  <a:pt x="565" y="471"/>
                </a:lnTo>
                <a:lnTo>
                  <a:pt x="564" y="474"/>
                </a:lnTo>
                <a:lnTo>
                  <a:pt x="563" y="476"/>
                </a:lnTo>
                <a:lnTo>
                  <a:pt x="561" y="479"/>
                </a:lnTo>
                <a:lnTo>
                  <a:pt x="559" y="481"/>
                </a:lnTo>
                <a:lnTo>
                  <a:pt x="555" y="482"/>
                </a:lnTo>
                <a:lnTo>
                  <a:pt x="553" y="483"/>
                </a:lnTo>
                <a:lnTo>
                  <a:pt x="550" y="483"/>
                </a:lnTo>
                <a:lnTo>
                  <a:pt x="405" y="483"/>
                </a:lnTo>
                <a:lnTo>
                  <a:pt x="284" y="604"/>
                </a:lnTo>
                <a:lnTo>
                  <a:pt x="429" y="604"/>
                </a:lnTo>
                <a:lnTo>
                  <a:pt x="432" y="604"/>
                </a:lnTo>
                <a:lnTo>
                  <a:pt x="435" y="605"/>
                </a:lnTo>
                <a:lnTo>
                  <a:pt x="437" y="607"/>
                </a:lnTo>
                <a:lnTo>
                  <a:pt x="440" y="608"/>
                </a:lnTo>
                <a:lnTo>
                  <a:pt x="442" y="611"/>
                </a:lnTo>
                <a:lnTo>
                  <a:pt x="443" y="614"/>
                </a:lnTo>
                <a:lnTo>
                  <a:pt x="444" y="616"/>
                </a:lnTo>
                <a:lnTo>
                  <a:pt x="444" y="619"/>
                </a:lnTo>
                <a:lnTo>
                  <a:pt x="444" y="622"/>
                </a:lnTo>
                <a:lnTo>
                  <a:pt x="443" y="626"/>
                </a:lnTo>
                <a:lnTo>
                  <a:pt x="442" y="628"/>
                </a:lnTo>
                <a:lnTo>
                  <a:pt x="440" y="630"/>
                </a:lnTo>
                <a:lnTo>
                  <a:pt x="437" y="632"/>
                </a:lnTo>
                <a:lnTo>
                  <a:pt x="435" y="633"/>
                </a:lnTo>
                <a:lnTo>
                  <a:pt x="432" y="634"/>
                </a:lnTo>
                <a:lnTo>
                  <a:pt x="429" y="634"/>
                </a:lnTo>
                <a:lnTo>
                  <a:pt x="254" y="634"/>
                </a:lnTo>
                <a:lnTo>
                  <a:pt x="58" y="830"/>
                </a:lnTo>
                <a:lnTo>
                  <a:pt x="36" y="809"/>
                </a:lnTo>
                <a:lnTo>
                  <a:pt x="233" y="613"/>
                </a:lnTo>
                <a:lnTo>
                  <a:pt x="233" y="438"/>
                </a:lnTo>
                <a:lnTo>
                  <a:pt x="233" y="435"/>
                </a:lnTo>
                <a:lnTo>
                  <a:pt x="234" y="433"/>
                </a:lnTo>
                <a:lnTo>
                  <a:pt x="236" y="429"/>
                </a:lnTo>
                <a:lnTo>
                  <a:pt x="237" y="427"/>
                </a:lnTo>
                <a:lnTo>
                  <a:pt x="239" y="426"/>
                </a:lnTo>
                <a:lnTo>
                  <a:pt x="242" y="424"/>
                </a:lnTo>
                <a:lnTo>
                  <a:pt x="244" y="423"/>
                </a:lnTo>
                <a:lnTo>
                  <a:pt x="248" y="423"/>
                </a:lnTo>
                <a:lnTo>
                  <a:pt x="251" y="423"/>
                </a:lnTo>
                <a:lnTo>
                  <a:pt x="254" y="424"/>
                </a:lnTo>
                <a:lnTo>
                  <a:pt x="256" y="426"/>
                </a:lnTo>
                <a:lnTo>
                  <a:pt x="258" y="427"/>
                </a:lnTo>
                <a:lnTo>
                  <a:pt x="261" y="429"/>
                </a:lnTo>
                <a:lnTo>
                  <a:pt x="262" y="433"/>
                </a:lnTo>
                <a:lnTo>
                  <a:pt x="263" y="435"/>
                </a:lnTo>
                <a:lnTo>
                  <a:pt x="263" y="438"/>
                </a:lnTo>
                <a:lnTo>
                  <a:pt x="263" y="583"/>
                </a:lnTo>
                <a:lnTo>
                  <a:pt x="384" y="463"/>
                </a:lnTo>
                <a:lnTo>
                  <a:pt x="384" y="317"/>
                </a:lnTo>
                <a:lnTo>
                  <a:pt x="384" y="315"/>
                </a:lnTo>
                <a:lnTo>
                  <a:pt x="385" y="311"/>
                </a:lnTo>
                <a:lnTo>
                  <a:pt x="386" y="309"/>
                </a:lnTo>
                <a:lnTo>
                  <a:pt x="388" y="307"/>
                </a:lnTo>
                <a:lnTo>
                  <a:pt x="390" y="305"/>
                </a:lnTo>
                <a:lnTo>
                  <a:pt x="393" y="303"/>
                </a:lnTo>
                <a:lnTo>
                  <a:pt x="396" y="303"/>
                </a:lnTo>
                <a:lnTo>
                  <a:pt x="399" y="302"/>
                </a:lnTo>
                <a:lnTo>
                  <a:pt x="402" y="303"/>
                </a:lnTo>
                <a:lnTo>
                  <a:pt x="405" y="303"/>
                </a:lnTo>
                <a:lnTo>
                  <a:pt x="407" y="305"/>
                </a:lnTo>
                <a:lnTo>
                  <a:pt x="410" y="307"/>
                </a:lnTo>
                <a:lnTo>
                  <a:pt x="412" y="309"/>
                </a:lnTo>
                <a:lnTo>
                  <a:pt x="413" y="311"/>
                </a:lnTo>
                <a:lnTo>
                  <a:pt x="414" y="315"/>
                </a:lnTo>
                <a:lnTo>
                  <a:pt x="414" y="317"/>
                </a:lnTo>
                <a:lnTo>
                  <a:pt x="414" y="431"/>
                </a:lnTo>
                <a:lnTo>
                  <a:pt x="535" y="311"/>
                </a:lnTo>
                <a:lnTo>
                  <a:pt x="535" y="257"/>
                </a:lnTo>
                <a:lnTo>
                  <a:pt x="535" y="253"/>
                </a:lnTo>
                <a:lnTo>
                  <a:pt x="536" y="251"/>
                </a:lnTo>
                <a:lnTo>
                  <a:pt x="537" y="248"/>
                </a:lnTo>
                <a:lnTo>
                  <a:pt x="539" y="246"/>
                </a:lnTo>
                <a:lnTo>
                  <a:pt x="542" y="245"/>
                </a:lnTo>
                <a:lnTo>
                  <a:pt x="544" y="243"/>
                </a:lnTo>
                <a:lnTo>
                  <a:pt x="547" y="242"/>
                </a:lnTo>
                <a:lnTo>
                  <a:pt x="550" y="242"/>
                </a:lnTo>
                <a:lnTo>
                  <a:pt x="553" y="242"/>
                </a:lnTo>
                <a:lnTo>
                  <a:pt x="555" y="243"/>
                </a:lnTo>
                <a:lnTo>
                  <a:pt x="559" y="245"/>
                </a:lnTo>
                <a:lnTo>
                  <a:pt x="561" y="246"/>
                </a:lnTo>
                <a:lnTo>
                  <a:pt x="563" y="248"/>
                </a:lnTo>
                <a:lnTo>
                  <a:pt x="564" y="251"/>
                </a:lnTo>
                <a:lnTo>
                  <a:pt x="565" y="253"/>
                </a:lnTo>
                <a:lnTo>
                  <a:pt x="565" y="257"/>
                </a:lnTo>
                <a:lnTo>
                  <a:pt x="565" y="302"/>
                </a:lnTo>
                <a:lnTo>
                  <a:pt x="610" y="302"/>
                </a:lnTo>
                <a:lnTo>
                  <a:pt x="613" y="303"/>
                </a:lnTo>
                <a:lnTo>
                  <a:pt x="617" y="303"/>
                </a:lnTo>
                <a:lnTo>
                  <a:pt x="619" y="305"/>
                </a:lnTo>
                <a:lnTo>
                  <a:pt x="621" y="307"/>
                </a:lnTo>
                <a:lnTo>
                  <a:pt x="623" y="309"/>
                </a:lnTo>
                <a:lnTo>
                  <a:pt x="624" y="311"/>
                </a:lnTo>
                <a:lnTo>
                  <a:pt x="625" y="315"/>
                </a:lnTo>
                <a:lnTo>
                  <a:pt x="625" y="317"/>
                </a:lnTo>
                <a:lnTo>
                  <a:pt x="625" y="320"/>
                </a:lnTo>
                <a:lnTo>
                  <a:pt x="624" y="323"/>
                </a:lnTo>
                <a:lnTo>
                  <a:pt x="623" y="326"/>
                </a:lnTo>
                <a:lnTo>
                  <a:pt x="621" y="328"/>
                </a:lnTo>
                <a:lnTo>
                  <a:pt x="619" y="330"/>
                </a:lnTo>
                <a:lnTo>
                  <a:pt x="617" y="331"/>
                </a:lnTo>
                <a:lnTo>
                  <a:pt x="613" y="332"/>
                </a:lnTo>
                <a:lnTo>
                  <a:pt x="610" y="332"/>
                </a:lnTo>
                <a:close/>
                <a:moveTo>
                  <a:pt x="863" y="5"/>
                </a:moveTo>
                <a:lnTo>
                  <a:pt x="860" y="3"/>
                </a:lnTo>
                <a:lnTo>
                  <a:pt x="857" y="1"/>
                </a:lnTo>
                <a:lnTo>
                  <a:pt x="854" y="0"/>
                </a:lnTo>
                <a:lnTo>
                  <a:pt x="850" y="0"/>
                </a:lnTo>
                <a:lnTo>
                  <a:pt x="843" y="1"/>
                </a:lnTo>
                <a:lnTo>
                  <a:pt x="821" y="5"/>
                </a:lnTo>
                <a:lnTo>
                  <a:pt x="789" y="9"/>
                </a:lnTo>
                <a:lnTo>
                  <a:pt x="747" y="16"/>
                </a:lnTo>
                <a:lnTo>
                  <a:pt x="697" y="26"/>
                </a:lnTo>
                <a:lnTo>
                  <a:pt x="641" y="38"/>
                </a:lnTo>
                <a:lnTo>
                  <a:pt x="611" y="45"/>
                </a:lnTo>
                <a:lnTo>
                  <a:pt x="580" y="54"/>
                </a:lnTo>
                <a:lnTo>
                  <a:pt x="548" y="63"/>
                </a:lnTo>
                <a:lnTo>
                  <a:pt x="516" y="72"/>
                </a:lnTo>
                <a:lnTo>
                  <a:pt x="472" y="86"/>
                </a:lnTo>
                <a:lnTo>
                  <a:pt x="431" y="100"/>
                </a:lnTo>
                <a:lnTo>
                  <a:pt x="391" y="115"/>
                </a:lnTo>
                <a:lnTo>
                  <a:pt x="355" y="131"/>
                </a:lnTo>
                <a:lnTo>
                  <a:pt x="319" y="147"/>
                </a:lnTo>
                <a:lnTo>
                  <a:pt x="286" y="164"/>
                </a:lnTo>
                <a:lnTo>
                  <a:pt x="256" y="182"/>
                </a:lnTo>
                <a:lnTo>
                  <a:pt x="227" y="200"/>
                </a:lnTo>
                <a:lnTo>
                  <a:pt x="200" y="219"/>
                </a:lnTo>
                <a:lnTo>
                  <a:pt x="176" y="238"/>
                </a:lnTo>
                <a:lnTo>
                  <a:pt x="153" y="259"/>
                </a:lnTo>
                <a:lnTo>
                  <a:pt x="133" y="279"/>
                </a:lnTo>
                <a:lnTo>
                  <a:pt x="114" y="301"/>
                </a:lnTo>
                <a:lnTo>
                  <a:pt x="97" y="323"/>
                </a:lnTo>
                <a:lnTo>
                  <a:pt x="84" y="346"/>
                </a:lnTo>
                <a:lnTo>
                  <a:pt x="72" y="368"/>
                </a:lnTo>
                <a:lnTo>
                  <a:pt x="63" y="386"/>
                </a:lnTo>
                <a:lnTo>
                  <a:pt x="57" y="406"/>
                </a:lnTo>
                <a:lnTo>
                  <a:pt x="51" y="424"/>
                </a:lnTo>
                <a:lnTo>
                  <a:pt x="48" y="443"/>
                </a:lnTo>
                <a:lnTo>
                  <a:pt x="46" y="463"/>
                </a:lnTo>
                <a:lnTo>
                  <a:pt x="44" y="483"/>
                </a:lnTo>
                <a:lnTo>
                  <a:pt x="45" y="503"/>
                </a:lnTo>
                <a:lnTo>
                  <a:pt x="46" y="524"/>
                </a:lnTo>
                <a:lnTo>
                  <a:pt x="49" y="544"/>
                </a:lnTo>
                <a:lnTo>
                  <a:pt x="54" y="564"/>
                </a:lnTo>
                <a:lnTo>
                  <a:pt x="59" y="586"/>
                </a:lnTo>
                <a:lnTo>
                  <a:pt x="65" y="607"/>
                </a:lnTo>
                <a:lnTo>
                  <a:pt x="74" y="630"/>
                </a:lnTo>
                <a:lnTo>
                  <a:pt x="84" y="651"/>
                </a:lnTo>
                <a:lnTo>
                  <a:pt x="94" y="674"/>
                </a:lnTo>
                <a:lnTo>
                  <a:pt x="107" y="696"/>
                </a:lnTo>
                <a:lnTo>
                  <a:pt x="4" y="799"/>
                </a:lnTo>
                <a:lnTo>
                  <a:pt x="2" y="801"/>
                </a:lnTo>
                <a:lnTo>
                  <a:pt x="1" y="804"/>
                </a:lnTo>
                <a:lnTo>
                  <a:pt x="0" y="807"/>
                </a:lnTo>
                <a:lnTo>
                  <a:pt x="0" y="809"/>
                </a:lnTo>
                <a:lnTo>
                  <a:pt x="0" y="812"/>
                </a:lnTo>
                <a:lnTo>
                  <a:pt x="1" y="815"/>
                </a:lnTo>
                <a:lnTo>
                  <a:pt x="2" y="817"/>
                </a:lnTo>
                <a:lnTo>
                  <a:pt x="4" y="820"/>
                </a:lnTo>
                <a:lnTo>
                  <a:pt x="47" y="864"/>
                </a:lnTo>
                <a:lnTo>
                  <a:pt x="49" y="866"/>
                </a:lnTo>
                <a:lnTo>
                  <a:pt x="52" y="867"/>
                </a:lnTo>
                <a:lnTo>
                  <a:pt x="55" y="868"/>
                </a:lnTo>
                <a:lnTo>
                  <a:pt x="58" y="868"/>
                </a:lnTo>
                <a:lnTo>
                  <a:pt x="61" y="868"/>
                </a:lnTo>
                <a:lnTo>
                  <a:pt x="63" y="867"/>
                </a:lnTo>
                <a:lnTo>
                  <a:pt x="66" y="866"/>
                </a:lnTo>
                <a:lnTo>
                  <a:pt x="69" y="864"/>
                </a:lnTo>
                <a:lnTo>
                  <a:pt x="171" y="760"/>
                </a:lnTo>
                <a:lnTo>
                  <a:pt x="198" y="773"/>
                </a:lnTo>
                <a:lnTo>
                  <a:pt x="224" y="786"/>
                </a:lnTo>
                <a:lnTo>
                  <a:pt x="250" y="796"/>
                </a:lnTo>
                <a:lnTo>
                  <a:pt x="276" y="805"/>
                </a:lnTo>
                <a:lnTo>
                  <a:pt x="301" y="811"/>
                </a:lnTo>
                <a:lnTo>
                  <a:pt x="326" y="816"/>
                </a:lnTo>
                <a:lnTo>
                  <a:pt x="350" y="819"/>
                </a:lnTo>
                <a:lnTo>
                  <a:pt x="374" y="820"/>
                </a:lnTo>
                <a:lnTo>
                  <a:pt x="389" y="820"/>
                </a:lnTo>
                <a:lnTo>
                  <a:pt x="405" y="819"/>
                </a:lnTo>
                <a:lnTo>
                  <a:pt x="420" y="816"/>
                </a:lnTo>
                <a:lnTo>
                  <a:pt x="435" y="813"/>
                </a:lnTo>
                <a:lnTo>
                  <a:pt x="450" y="810"/>
                </a:lnTo>
                <a:lnTo>
                  <a:pt x="464" y="806"/>
                </a:lnTo>
                <a:lnTo>
                  <a:pt x="479" y="800"/>
                </a:lnTo>
                <a:lnTo>
                  <a:pt x="493" y="794"/>
                </a:lnTo>
                <a:lnTo>
                  <a:pt x="507" y="787"/>
                </a:lnTo>
                <a:lnTo>
                  <a:pt x="521" y="779"/>
                </a:lnTo>
                <a:lnTo>
                  <a:pt x="535" y="770"/>
                </a:lnTo>
                <a:lnTo>
                  <a:pt x="549" y="762"/>
                </a:lnTo>
                <a:lnTo>
                  <a:pt x="562" y="751"/>
                </a:lnTo>
                <a:lnTo>
                  <a:pt x="575" y="740"/>
                </a:lnTo>
                <a:lnTo>
                  <a:pt x="588" y="730"/>
                </a:lnTo>
                <a:lnTo>
                  <a:pt x="600" y="717"/>
                </a:lnTo>
                <a:lnTo>
                  <a:pt x="613" y="704"/>
                </a:lnTo>
                <a:lnTo>
                  <a:pt x="625" y="690"/>
                </a:lnTo>
                <a:lnTo>
                  <a:pt x="638" y="675"/>
                </a:lnTo>
                <a:lnTo>
                  <a:pt x="650" y="660"/>
                </a:lnTo>
                <a:lnTo>
                  <a:pt x="661" y="643"/>
                </a:lnTo>
                <a:lnTo>
                  <a:pt x="672" y="627"/>
                </a:lnTo>
                <a:lnTo>
                  <a:pt x="683" y="608"/>
                </a:lnTo>
                <a:lnTo>
                  <a:pt x="695" y="590"/>
                </a:lnTo>
                <a:lnTo>
                  <a:pt x="706" y="571"/>
                </a:lnTo>
                <a:lnTo>
                  <a:pt x="715" y="550"/>
                </a:lnTo>
                <a:lnTo>
                  <a:pt x="726" y="530"/>
                </a:lnTo>
                <a:lnTo>
                  <a:pt x="736" y="509"/>
                </a:lnTo>
                <a:lnTo>
                  <a:pt x="755" y="464"/>
                </a:lnTo>
                <a:lnTo>
                  <a:pt x="773" y="415"/>
                </a:lnTo>
                <a:lnTo>
                  <a:pt x="786" y="379"/>
                </a:lnTo>
                <a:lnTo>
                  <a:pt x="798" y="341"/>
                </a:lnTo>
                <a:lnTo>
                  <a:pt x="809" y="306"/>
                </a:lnTo>
                <a:lnTo>
                  <a:pt x="818" y="271"/>
                </a:lnTo>
                <a:lnTo>
                  <a:pt x="834" y="204"/>
                </a:lnTo>
                <a:lnTo>
                  <a:pt x="847" y="143"/>
                </a:lnTo>
                <a:lnTo>
                  <a:pt x="856" y="93"/>
                </a:lnTo>
                <a:lnTo>
                  <a:pt x="862" y="53"/>
                </a:lnTo>
                <a:lnTo>
                  <a:pt x="865" y="26"/>
                </a:lnTo>
                <a:lnTo>
                  <a:pt x="868" y="16"/>
                </a:lnTo>
                <a:lnTo>
                  <a:pt x="868" y="13"/>
                </a:lnTo>
                <a:lnTo>
                  <a:pt x="866" y="10"/>
                </a:lnTo>
                <a:lnTo>
                  <a:pt x="865" y="7"/>
                </a:lnTo>
                <a:lnTo>
                  <a:pt x="863" y="5"/>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74" name="Freeform 2319" descr="Icon of leaf. ">
            <a:extLst>
              <a:ext uri="{FF2B5EF4-FFF2-40B4-BE49-F238E27FC236}">
                <a16:creationId xmlns:a16="http://schemas.microsoft.com/office/drawing/2014/main" id="{4C935A16-4F4C-4B17-B911-F1D554A088A8}"/>
              </a:ext>
            </a:extLst>
          </p:cNvPr>
          <p:cNvSpPr>
            <a:spLocks noEditPoints="1"/>
          </p:cNvSpPr>
          <p:nvPr/>
        </p:nvSpPr>
        <p:spPr bwMode="auto">
          <a:xfrm>
            <a:off x="808147" y="2091851"/>
            <a:ext cx="367656" cy="367656"/>
          </a:xfrm>
          <a:custGeom>
            <a:avLst/>
            <a:gdLst>
              <a:gd name="T0" fmla="*/ 550 w 868"/>
              <a:gd name="T1" fmla="*/ 453 h 868"/>
              <a:gd name="T2" fmla="*/ 561 w 868"/>
              <a:gd name="T3" fmla="*/ 457 h 868"/>
              <a:gd name="T4" fmla="*/ 565 w 868"/>
              <a:gd name="T5" fmla="*/ 468 h 868"/>
              <a:gd name="T6" fmla="*/ 561 w 868"/>
              <a:gd name="T7" fmla="*/ 479 h 868"/>
              <a:gd name="T8" fmla="*/ 550 w 868"/>
              <a:gd name="T9" fmla="*/ 483 h 868"/>
              <a:gd name="T10" fmla="*/ 432 w 868"/>
              <a:gd name="T11" fmla="*/ 604 h 868"/>
              <a:gd name="T12" fmla="*/ 442 w 868"/>
              <a:gd name="T13" fmla="*/ 611 h 868"/>
              <a:gd name="T14" fmla="*/ 444 w 868"/>
              <a:gd name="T15" fmla="*/ 622 h 868"/>
              <a:gd name="T16" fmla="*/ 437 w 868"/>
              <a:gd name="T17" fmla="*/ 632 h 868"/>
              <a:gd name="T18" fmla="*/ 254 w 868"/>
              <a:gd name="T19" fmla="*/ 634 h 868"/>
              <a:gd name="T20" fmla="*/ 233 w 868"/>
              <a:gd name="T21" fmla="*/ 438 h 868"/>
              <a:gd name="T22" fmla="*/ 237 w 868"/>
              <a:gd name="T23" fmla="*/ 427 h 868"/>
              <a:gd name="T24" fmla="*/ 248 w 868"/>
              <a:gd name="T25" fmla="*/ 423 h 868"/>
              <a:gd name="T26" fmla="*/ 258 w 868"/>
              <a:gd name="T27" fmla="*/ 427 h 868"/>
              <a:gd name="T28" fmla="*/ 263 w 868"/>
              <a:gd name="T29" fmla="*/ 438 h 868"/>
              <a:gd name="T30" fmla="*/ 384 w 868"/>
              <a:gd name="T31" fmla="*/ 315 h 868"/>
              <a:gd name="T32" fmla="*/ 390 w 868"/>
              <a:gd name="T33" fmla="*/ 305 h 868"/>
              <a:gd name="T34" fmla="*/ 402 w 868"/>
              <a:gd name="T35" fmla="*/ 303 h 868"/>
              <a:gd name="T36" fmla="*/ 412 w 868"/>
              <a:gd name="T37" fmla="*/ 309 h 868"/>
              <a:gd name="T38" fmla="*/ 414 w 868"/>
              <a:gd name="T39" fmla="*/ 431 h 868"/>
              <a:gd name="T40" fmla="*/ 536 w 868"/>
              <a:gd name="T41" fmla="*/ 251 h 868"/>
              <a:gd name="T42" fmla="*/ 544 w 868"/>
              <a:gd name="T43" fmla="*/ 243 h 868"/>
              <a:gd name="T44" fmla="*/ 555 w 868"/>
              <a:gd name="T45" fmla="*/ 243 h 868"/>
              <a:gd name="T46" fmla="*/ 564 w 868"/>
              <a:gd name="T47" fmla="*/ 251 h 868"/>
              <a:gd name="T48" fmla="*/ 610 w 868"/>
              <a:gd name="T49" fmla="*/ 302 h 868"/>
              <a:gd name="T50" fmla="*/ 621 w 868"/>
              <a:gd name="T51" fmla="*/ 307 h 868"/>
              <a:gd name="T52" fmla="*/ 625 w 868"/>
              <a:gd name="T53" fmla="*/ 317 h 868"/>
              <a:gd name="T54" fmla="*/ 621 w 868"/>
              <a:gd name="T55" fmla="*/ 328 h 868"/>
              <a:gd name="T56" fmla="*/ 610 w 868"/>
              <a:gd name="T57" fmla="*/ 332 h 868"/>
              <a:gd name="T58" fmla="*/ 854 w 868"/>
              <a:gd name="T59" fmla="*/ 0 h 868"/>
              <a:gd name="T60" fmla="*/ 789 w 868"/>
              <a:gd name="T61" fmla="*/ 9 h 868"/>
              <a:gd name="T62" fmla="*/ 611 w 868"/>
              <a:gd name="T63" fmla="*/ 45 h 868"/>
              <a:gd name="T64" fmla="*/ 472 w 868"/>
              <a:gd name="T65" fmla="*/ 86 h 868"/>
              <a:gd name="T66" fmla="*/ 319 w 868"/>
              <a:gd name="T67" fmla="*/ 147 h 868"/>
              <a:gd name="T68" fmla="*/ 200 w 868"/>
              <a:gd name="T69" fmla="*/ 219 h 868"/>
              <a:gd name="T70" fmla="*/ 114 w 868"/>
              <a:gd name="T71" fmla="*/ 301 h 868"/>
              <a:gd name="T72" fmla="*/ 63 w 868"/>
              <a:gd name="T73" fmla="*/ 386 h 868"/>
              <a:gd name="T74" fmla="*/ 46 w 868"/>
              <a:gd name="T75" fmla="*/ 463 h 868"/>
              <a:gd name="T76" fmla="*/ 49 w 868"/>
              <a:gd name="T77" fmla="*/ 544 h 868"/>
              <a:gd name="T78" fmla="*/ 74 w 868"/>
              <a:gd name="T79" fmla="*/ 630 h 868"/>
              <a:gd name="T80" fmla="*/ 4 w 868"/>
              <a:gd name="T81" fmla="*/ 799 h 868"/>
              <a:gd name="T82" fmla="*/ 0 w 868"/>
              <a:gd name="T83" fmla="*/ 809 h 868"/>
              <a:gd name="T84" fmla="*/ 4 w 868"/>
              <a:gd name="T85" fmla="*/ 820 h 868"/>
              <a:gd name="T86" fmla="*/ 55 w 868"/>
              <a:gd name="T87" fmla="*/ 868 h 868"/>
              <a:gd name="T88" fmla="*/ 66 w 868"/>
              <a:gd name="T89" fmla="*/ 866 h 868"/>
              <a:gd name="T90" fmla="*/ 224 w 868"/>
              <a:gd name="T91" fmla="*/ 786 h 868"/>
              <a:gd name="T92" fmla="*/ 326 w 868"/>
              <a:gd name="T93" fmla="*/ 816 h 868"/>
              <a:gd name="T94" fmla="*/ 405 w 868"/>
              <a:gd name="T95" fmla="*/ 819 h 868"/>
              <a:gd name="T96" fmla="*/ 464 w 868"/>
              <a:gd name="T97" fmla="*/ 806 h 868"/>
              <a:gd name="T98" fmla="*/ 521 w 868"/>
              <a:gd name="T99" fmla="*/ 779 h 868"/>
              <a:gd name="T100" fmla="*/ 575 w 868"/>
              <a:gd name="T101" fmla="*/ 740 h 868"/>
              <a:gd name="T102" fmla="*/ 625 w 868"/>
              <a:gd name="T103" fmla="*/ 690 h 868"/>
              <a:gd name="T104" fmla="*/ 672 w 868"/>
              <a:gd name="T105" fmla="*/ 627 h 868"/>
              <a:gd name="T106" fmla="*/ 715 w 868"/>
              <a:gd name="T107" fmla="*/ 550 h 868"/>
              <a:gd name="T108" fmla="*/ 773 w 868"/>
              <a:gd name="T109" fmla="*/ 415 h 868"/>
              <a:gd name="T110" fmla="*/ 818 w 868"/>
              <a:gd name="T111" fmla="*/ 271 h 868"/>
              <a:gd name="T112" fmla="*/ 862 w 868"/>
              <a:gd name="T113" fmla="*/ 53 h 868"/>
              <a:gd name="T114" fmla="*/ 866 w 868"/>
              <a:gd name="T115" fmla="*/ 1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68" h="868">
                <a:moveTo>
                  <a:pt x="610" y="332"/>
                </a:moveTo>
                <a:lnTo>
                  <a:pt x="557" y="332"/>
                </a:lnTo>
                <a:lnTo>
                  <a:pt x="435" y="453"/>
                </a:lnTo>
                <a:lnTo>
                  <a:pt x="550" y="453"/>
                </a:lnTo>
                <a:lnTo>
                  <a:pt x="553" y="453"/>
                </a:lnTo>
                <a:lnTo>
                  <a:pt x="555" y="454"/>
                </a:lnTo>
                <a:lnTo>
                  <a:pt x="559" y="456"/>
                </a:lnTo>
                <a:lnTo>
                  <a:pt x="561" y="457"/>
                </a:lnTo>
                <a:lnTo>
                  <a:pt x="563" y="460"/>
                </a:lnTo>
                <a:lnTo>
                  <a:pt x="564" y="463"/>
                </a:lnTo>
                <a:lnTo>
                  <a:pt x="565" y="466"/>
                </a:lnTo>
                <a:lnTo>
                  <a:pt x="565" y="468"/>
                </a:lnTo>
                <a:lnTo>
                  <a:pt x="565" y="471"/>
                </a:lnTo>
                <a:lnTo>
                  <a:pt x="564" y="474"/>
                </a:lnTo>
                <a:lnTo>
                  <a:pt x="563" y="476"/>
                </a:lnTo>
                <a:lnTo>
                  <a:pt x="561" y="479"/>
                </a:lnTo>
                <a:lnTo>
                  <a:pt x="559" y="481"/>
                </a:lnTo>
                <a:lnTo>
                  <a:pt x="555" y="482"/>
                </a:lnTo>
                <a:lnTo>
                  <a:pt x="553" y="483"/>
                </a:lnTo>
                <a:lnTo>
                  <a:pt x="550" y="483"/>
                </a:lnTo>
                <a:lnTo>
                  <a:pt x="405" y="483"/>
                </a:lnTo>
                <a:lnTo>
                  <a:pt x="284" y="604"/>
                </a:lnTo>
                <a:lnTo>
                  <a:pt x="429" y="604"/>
                </a:lnTo>
                <a:lnTo>
                  <a:pt x="432" y="604"/>
                </a:lnTo>
                <a:lnTo>
                  <a:pt x="435" y="605"/>
                </a:lnTo>
                <a:lnTo>
                  <a:pt x="437" y="607"/>
                </a:lnTo>
                <a:lnTo>
                  <a:pt x="440" y="608"/>
                </a:lnTo>
                <a:lnTo>
                  <a:pt x="442" y="611"/>
                </a:lnTo>
                <a:lnTo>
                  <a:pt x="443" y="614"/>
                </a:lnTo>
                <a:lnTo>
                  <a:pt x="444" y="616"/>
                </a:lnTo>
                <a:lnTo>
                  <a:pt x="444" y="619"/>
                </a:lnTo>
                <a:lnTo>
                  <a:pt x="444" y="622"/>
                </a:lnTo>
                <a:lnTo>
                  <a:pt x="443" y="626"/>
                </a:lnTo>
                <a:lnTo>
                  <a:pt x="442" y="628"/>
                </a:lnTo>
                <a:lnTo>
                  <a:pt x="440" y="630"/>
                </a:lnTo>
                <a:lnTo>
                  <a:pt x="437" y="632"/>
                </a:lnTo>
                <a:lnTo>
                  <a:pt x="435" y="633"/>
                </a:lnTo>
                <a:lnTo>
                  <a:pt x="432" y="634"/>
                </a:lnTo>
                <a:lnTo>
                  <a:pt x="429" y="634"/>
                </a:lnTo>
                <a:lnTo>
                  <a:pt x="254" y="634"/>
                </a:lnTo>
                <a:lnTo>
                  <a:pt x="58" y="830"/>
                </a:lnTo>
                <a:lnTo>
                  <a:pt x="36" y="809"/>
                </a:lnTo>
                <a:lnTo>
                  <a:pt x="233" y="613"/>
                </a:lnTo>
                <a:lnTo>
                  <a:pt x="233" y="438"/>
                </a:lnTo>
                <a:lnTo>
                  <a:pt x="233" y="435"/>
                </a:lnTo>
                <a:lnTo>
                  <a:pt x="234" y="433"/>
                </a:lnTo>
                <a:lnTo>
                  <a:pt x="236" y="429"/>
                </a:lnTo>
                <a:lnTo>
                  <a:pt x="237" y="427"/>
                </a:lnTo>
                <a:lnTo>
                  <a:pt x="239" y="426"/>
                </a:lnTo>
                <a:lnTo>
                  <a:pt x="242" y="424"/>
                </a:lnTo>
                <a:lnTo>
                  <a:pt x="244" y="423"/>
                </a:lnTo>
                <a:lnTo>
                  <a:pt x="248" y="423"/>
                </a:lnTo>
                <a:lnTo>
                  <a:pt x="251" y="423"/>
                </a:lnTo>
                <a:lnTo>
                  <a:pt x="254" y="424"/>
                </a:lnTo>
                <a:lnTo>
                  <a:pt x="256" y="426"/>
                </a:lnTo>
                <a:lnTo>
                  <a:pt x="258" y="427"/>
                </a:lnTo>
                <a:lnTo>
                  <a:pt x="261" y="429"/>
                </a:lnTo>
                <a:lnTo>
                  <a:pt x="262" y="433"/>
                </a:lnTo>
                <a:lnTo>
                  <a:pt x="263" y="435"/>
                </a:lnTo>
                <a:lnTo>
                  <a:pt x="263" y="438"/>
                </a:lnTo>
                <a:lnTo>
                  <a:pt x="263" y="583"/>
                </a:lnTo>
                <a:lnTo>
                  <a:pt x="384" y="463"/>
                </a:lnTo>
                <a:lnTo>
                  <a:pt x="384" y="317"/>
                </a:lnTo>
                <a:lnTo>
                  <a:pt x="384" y="315"/>
                </a:lnTo>
                <a:lnTo>
                  <a:pt x="385" y="311"/>
                </a:lnTo>
                <a:lnTo>
                  <a:pt x="386" y="309"/>
                </a:lnTo>
                <a:lnTo>
                  <a:pt x="388" y="307"/>
                </a:lnTo>
                <a:lnTo>
                  <a:pt x="390" y="305"/>
                </a:lnTo>
                <a:lnTo>
                  <a:pt x="393" y="303"/>
                </a:lnTo>
                <a:lnTo>
                  <a:pt x="396" y="303"/>
                </a:lnTo>
                <a:lnTo>
                  <a:pt x="399" y="302"/>
                </a:lnTo>
                <a:lnTo>
                  <a:pt x="402" y="303"/>
                </a:lnTo>
                <a:lnTo>
                  <a:pt x="405" y="303"/>
                </a:lnTo>
                <a:lnTo>
                  <a:pt x="407" y="305"/>
                </a:lnTo>
                <a:lnTo>
                  <a:pt x="410" y="307"/>
                </a:lnTo>
                <a:lnTo>
                  <a:pt x="412" y="309"/>
                </a:lnTo>
                <a:lnTo>
                  <a:pt x="413" y="311"/>
                </a:lnTo>
                <a:lnTo>
                  <a:pt x="414" y="315"/>
                </a:lnTo>
                <a:lnTo>
                  <a:pt x="414" y="317"/>
                </a:lnTo>
                <a:lnTo>
                  <a:pt x="414" y="431"/>
                </a:lnTo>
                <a:lnTo>
                  <a:pt x="535" y="311"/>
                </a:lnTo>
                <a:lnTo>
                  <a:pt x="535" y="257"/>
                </a:lnTo>
                <a:lnTo>
                  <a:pt x="535" y="253"/>
                </a:lnTo>
                <a:lnTo>
                  <a:pt x="536" y="251"/>
                </a:lnTo>
                <a:lnTo>
                  <a:pt x="537" y="248"/>
                </a:lnTo>
                <a:lnTo>
                  <a:pt x="539" y="246"/>
                </a:lnTo>
                <a:lnTo>
                  <a:pt x="542" y="245"/>
                </a:lnTo>
                <a:lnTo>
                  <a:pt x="544" y="243"/>
                </a:lnTo>
                <a:lnTo>
                  <a:pt x="547" y="242"/>
                </a:lnTo>
                <a:lnTo>
                  <a:pt x="550" y="242"/>
                </a:lnTo>
                <a:lnTo>
                  <a:pt x="553" y="242"/>
                </a:lnTo>
                <a:lnTo>
                  <a:pt x="555" y="243"/>
                </a:lnTo>
                <a:lnTo>
                  <a:pt x="559" y="245"/>
                </a:lnTo>
                <a:lnTo>
                  <a:pt x="561" y="246"/>
                </a:lnTo>
                <a:lnTo>
                  <a:pt x="563" y="248"/>
                </a:lnTo>
                <a:lnTo>
                  <a:pt x="564" y="251"/>
                </a:lnTo>
                <a:lnTo>
                  <a:pt x="565" y="253"/>
                </a:lnTo>
                <a:lnTo>
                  <a:pt x="565" y="257"/>
                </a:lnTo>
                <a:lnTo>
                  <a:pt x="565" y="302"/>
                </a:lnTo>
                <a:lnTo>
                  <a:pt x="610" y="302"/>
                </a:lnTo>
                <a:lnTo>
                  <a:pt x="613" y="303"/>
                </a:lnTo>
                <a:lnTo>
                  <a:pt x="617" y="303"/>
                </a:lnTo>
                <a:lnTo>
                  <a:pt x="619" y="305"/>
                </a:lnTo>
                <a:lnTo>
                  <a:pt x="621" y="307"/>
                </a:lnTo>
                <a:lnTo>
                  <a:pt x="623" y="309"/>
                </a:lnTo>
                <a:lnTo>
                  <a:pt x="624" y="311"/>
                </a:lnTo>
                <a:lnTo>
                  <a:pt x="625" y="315"/>
                </a:lnTo>
                <a:lnTo>
                  <a:pt x="625" y="317"/>
                </a:lnTo>
                <a:lnTo>
                  <a:pt x="625" y="320"/>
                </a:lnTo>
                <a:lnTo>
                  <a:pt x="624" y="323"/>
                </a:lnTo>
                <a:lnTo>
                  <a:pt x="623" y="326"/>
                </a:lnTo>
                <a:lnTo>
                  <a:pt x="621" y="328"/>
                </a:lnTo>
                <a:lnTo>
                  <a:pt x="619" y="330"/>
                </a:lnTo>
                <a:lnTo>
                  <a:pt x="617" y="331"/>
                </a:lnTo>
                <a:lnTo>
                  <a:pt x="613" y="332"/>
                </a:lnTo>
                <a:lnTo>
                  <a:pt x="610" y="332"/>
                </a:lnTo>
                <a:close/>
                <a:moveTo>
                  <a:pt x="863" y="5"/>
                </a:moveTo>
                <a:lnTo>
                  <a:pt x="860" y="3"/>
                </a:lnTo>
                <a:lnTo>
                  <a:pt x="857" y="1"/>
                </a:lnTo>
                <a:lnTo>
                  <a:pt x="854" y="0"/>
                </a:lnTo>
                <a:lnTo>
                  <a:pt x="850" y="0"/>
                </a:lnTo>
                <a:lnTo>
                  <a:pt x="843" y="1"/>
                </a:lnTo>
                <a:lnTo>
                  <a:pt x="821" y="5"/>
                </a:lnTo>
                <a:lnTo>
                  <a:pt x="789" y="9"/>
                </a:lnTo>
                <a:lnTo>
                  <a:pt x="747" y="16"/>
                </a:lnTo>
                <a:lnTo>
                  <a:pt x="697" y="26"/>
                </a:lnTo>
                <a:lnTo>
                  <a:pt x="641" y="38"/>
                </a:lnTo>
                <a:lnTo>
                  <a:pt x="611" y="45"/>
                </a:lnTo>
                <a:lnTo>
                  <a:pt x="580" y="54"/>
                </a:lnTo>
                <a:lnTo>
                  <a:pt x="548" y="63"/>
                </a:lnTo>
                <a:lnTo>
                  <a:pt x="516" y="72"/>
                </a:lnTo>
                <a:lnTo>
                  <a:pt x="472" y="86"/>
                </a:lnTo>
                <a:lnTo>
                  <a:pt x="431" y="100"/>
                </a:lnTo>
                <a:lnTo>
                  <a:pt x="391" y="115"/>
                </a:lnTo>
                <a:lnTo>
                  <a:pt x="355" y="131"/>
                </a:lnTo>
                <a:lnTo>
                  <a:pt x="319" y="147"/>
                </a:lnTo>
                <a:lnTo>
                  <a:pt x="286" y="164"/>
                </a:lnTo>
                <a:lnTo>
                  <a:pt x="256" y="182"/>
                </a:lnTo>
                <a:lnTo>
                  <a:pt x="227" y="200"/>
                </a:lnTo>
                <a:lnTo>
                  <a:pt x="200" y="219"/>
                </a:lnTo>
                <a:lnTo>
                  <a:pt x="176" y="238"/>
                </a:lnTo>
                <a:lnTo>
                  <a:pt x="153" y="259"/>
                </a:lnTo>
                <a:lnTo>
                  <a:pt x="133" y="279"/>
                </a:lnTo>
                <a:lnTo>
                  <a:pt x="114" y="301"/>
                </a:lnTo>
                <a:lnTo>
                  <a:pt x="97" y="323"/>
                </a:lnTo>
                <a:lnTo>
                  <a:pt x="84" y="346"/>
                </a:lnTo>
                <a:lnTo>
                  <a:pt x="72" y="368"/>
                </a:lnTo>
                <a:lnTo>
                  <a:pt x="63" y="386"/>
                </a:lnTo>
                <a:lnTo>
                  <a:pt x="57" y="406"/>
                </a:lnTo>
                <a:lnTo>
                  <a:pt x="51" y="424"/>
                </a:lnTo>
                <a:lnTo>
                  <a:pt x="48" y="443"/>
                </a:lnTo>
                <a:lnTo>
                  <a:pt x="46" y="463"/>
                </a:lnTo>
                <a:lnTo>
                  <a:pt x="44" y="483"/>
                </a:lnTo>
                <a:lnTo>
                  <a:pt x="45" y="503"/>
                </a:lnTo>
                <a:lnTo>
                  <a:pt x="46" y="524"/>
                </a:lnTo>
                <a:lnTo>
                  <a:pt x="49" y="544"/>
                </a:lnTo>
                <a:lnTo>
                  <a:pt x="54" y="564"/>
                </a:lnTo>
                <a:lnTo>
                  <a:pt x="59" y="586"/>
                </a:lnTo>
                <a:lnTo>
                  <a:pt x="65" y="607"/>
                </a:lnTo>
                <a:lnTo>
                  <a:pt x="74" y="630"/>
                </a:lnTo>
                <a:lnTo>
                  <a:pt x="84" y="651"/>
                </a:lnTo>
                <a:lnTo>
                  <a:pt x="94" y="674"/>
                </a:lnTo>
                <a:lnTo>
                  <a:pt x="107" y="696"/>
                </a:lnTo>
                <a:lnTo>
                  <a:pt x="4" y="799"/>
                </a:lnTo>
                <a:lnTo>
                  <a:pt x="2" y="801"/>
                </a:lnTo>
                <a:lnTo>
                  <a:pt x="1" y="804"/>
                </a:lnTo>
                <a:lnTo>
                  <a:pt x="0" y="807"/>
                </a:lnTo>
                <a:lnTo>
                  <a:pt x="0" y="809"/>
                </a:lnTo>
                <a:lnTo>
                  <a:pt x="0" y="812"/>
                </a:lnTo>
                <a:lnTo>
                  <a:pt x="1" y="815"/>
                </a:lnTo>
                <a:lnTo>
                  <a:pt x="2" y="817"/>
                </a:lnTo>
                <a:lnTo>
                  <a:pt x="4" y="820"/>
                </a:lnTo>
                <a:lnTo>
                  <a:pt x="47" y="864"/>
                </a:lnTo>
                <a:lnTo>
                  <a:pt x="49" y="866"/>
                </a:lnTo>
                <a:lnTo>
                  <a:pt x="52" y="867"/>
                </a:lnTo>
                <a:lnTo>
                  <a:pt x="55" y="868"/>
                </a:lnTo>
                <a:lnTo>
                  <a:pt x="58" y="868"/>
                </a:lnTo>
                <a:lnTo>
                  <a:pt x="61" y="868"/>
                </a:lnTo>
                <a:lnTo>
                  <a:pt x="63" y="867"/>
                </a:lnTo>
                <a:lnTo>
                  <a:pt x="66" y="866"/>
                </a:lnTo>
                <a:lnTo>
                  <a:pt x="69" y="864"/>
                </a:lnTo>
                <a:lnTo>
                  <a:pt x="171" y="760"/>
                </a:lnTo>
                <a:lnTo>
                  <a:pt x="198" y="773"/>
                </a:lnTo>
                <a:lnTo>
                  <a:pt x="224" y="786"/>
                </a:lnTo>
                <a:lnTo>
                  <a:pt x="250" y="796"/>
                </a:lnTo>
                <a:lnTo>
                  <a:pt x="276" y="805"/>
                </a:lnTo>
                <a:lnTo>
                  <a:pt x="301" y="811"/>
                </a:lnTo>
                <a:lnTo>
                  <a:pt x="326" y="816"/>
                </a:lnTo>
                <a:lnTo>
                  <a:pt x="350" y="819"/>
                </a:lnTo>
                <a:lnTo>
                  <a:pt x="374" y="820"/>
                </a:lnTo>
                <a:lnTo>
                  <a:pt x="389" y="820"/>
                </a:lnTo>
                <a:lnTo>
                  <a:pt x="405" y="819"/>
                </a:lnTo>
                <a:lnTo>
                  <a:pt x="420" y="816"/>
                </a:lnTo>
                <a:lnTo>
                  <a:pt x="435" y="813"/>
                </a:lnTo>
                <a:lnTo>
                  <a:pt x="450" y="810"/>
                </a:lnTo>
                <a:lnTo>
                  <a:pt x="464" y="806"/>
                </a:lnTo>
                <a:lnTo>
                  <a:pt x="479" y="800"/>
                </a:lnTo>
                <a:lnTo>
                  <a:pt x="493" y="794"/>
                </a:lnTo>
                <a:lnTo>
                  <a:pt x="507" y="787"/>
                </a:lnTo>
                <a:lnTo>
                  <a:pt x="521" y="779"/>
                </a:lnTo>
                <a:lnTo>
                  <a:pt x="535" y="770"/>
                </a:lnTo>
                <a:lnTo>
                  <a:pt x="549" y="762"/>
                </a:lnTo>
                <a:lnTo>
                  <a:pt x="562" y="751"/>
                </a:lnTo>
                <a:lnTo>
                  <a:pt x="575" y="740"/>
                </a:lnTo>
                <a:lnTo>
                  <a:pt x="588" y="730"/>
                </a:lnTo>
                <a:lnTo>
                  <a:pt x="600" y="717"/>
                </a:lnTo>
                <a:lnTo>
                  <a:pt x="613" y="704"/>
                </a:lnTo>
                <a:lnTo>
                  <a:pt x="625" y="690"/>
                </a:lnTo>
                <a:lnTo>
                  <a:pt x="638" y="675"/>
                </a:lnTo>
                <a:lnTo>
                  <a:pt x="650" y="660"/>
                </a:lnTo>
                <a:lnTo>
                  <a:pt x="661" y="643"/>
                </a:lnTo>
                <a:lnTo>
                  <a:pt x="672" y="627"/>
                </a:lnTo>
                <a:lnTo>
                  <a:pt x="683" y="608"/>
                </a:lnTo>
                <a:lnTo>
                  <a:pt x="695" y="590"/>
                </a:lnTo>
                <a:lnTo>
                  <a:pt x="706" y="571"/>
                </a:lnTo>
                <a:lnTo>
                  <a:pt x="715" y="550"/>
                </a:lnTo>
                <a:lnTo>
                  <a:pt x="726" y="530"/>
                </a:lnTo>
                <a:lnTo>
                  <a:pt x="736" y="509"/>
                </a:lnTo>
                <a:lnTo>
                  <a:pt x="755" y="464"/>
                </a:lnTo>
                <a:lnTo>
                  <a:pt x="773" y="415"/>
                </a:lnTo>
                <a:lnTo>
                  <a:pt x="786" y="379"/>
                </a:lnTo>
                <a:lnTo>
                  <a:pt x="798" y="341"/>
                </a:lnTo>
                <a:lnTo>
                  <a:pt x="809" y="306"/>
                </a:lnTo>
                <a:lnTo>
                  <a:pt x="818" y="271"/>
                </a:lnTo>
                <a:lnTo>
                  <a:pt x="834" y="204"/>
                </a:lnTo>
                <a:lnTo>
                  <a:pt x="847" y="143"/>
                </a:lnTo>
                <a:lnTo>
                  <a:pt x="856" y="93"/>
                </a:lnTo>
                <a:lnTo>
                  <a:pt x="862" y="53"/>
                </a:lnTo>
                <a:lnTo>
                  <a:pt x="865" y="26"/>
                </a:lnTo>
                <a:lnTo>
                  <a:pt x="868" y="16"/>
                </a:lnTo>
                <a:lnTo>
                  <a:pt x="868" y="13"/>
                </a:lnTo>
                <a:lnTo>
                  <a:pt x="866" y="10"/>
                </a:lnTo>
                <a:lnTo>
                  <a:pt x="865" y="7"/>
                </a:lnTo>
                <a:lnTo>
                  <a:pt x="863" y="5"/>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75" name="Freeform 2319" descr="Icon of leaf. ">
            <a:extLst>
              <a:ext uri="{FF2B5EF4-FFF2-40B4-BE49-F238E27FC236}">
                <a16:creationId xmlns:a16="http://schemas.microsoft.com/office/drawing/2014/main" id="{4C935A16-4F4C-4B17-B911-F1D554A088A8}"/>
              </a:ext>
            </a:extLst>
          </p:cNvPr>
          <p:cNvSpPr>
            <a:spLocks noEditPoints="1"/>
          </p:cNvSpPr>
          <p:nvPr/>
        </p:nvSpPr>
        <p:spPr bwMode="auto">
          <a:xfrm>
            <a:off x="2794249" y="2134823"/>
            <a:ext cx="367656" cy="367656"/>
          </a:xfrm>
          <a:custGeom>
            <a:avLst/>
            <a:gdLst>
              <a:gd name="T0" fmla="*/ 550 w 868"/>
              <a:gd name="T1" fmla="*/ 453 h 868"/>
              <a:gd name="T2" fmla="*/ 561 w 868"/>
              <a:gd name="T3" fmla="*/ 457 h 868"/>
              <a:gd name="T4" fmla="*/ 565 w 868"/>
              <a:gd name="T5" fmla="*/ 468 h 868"/>
              <a:gd name="T6" fmla="*/ 561 w 868"/>
              <a:gd name="T7" fmla="*/ 479 h 868"/>
              <a:gd name="T8" fmla="*/ 550 w 868"/>
              <a:gd name="T9" fmla="*/ 483 h 868"/>
              <a:gd name="T10" fmla="*/ 432 w 868"/>
              <a:gd name="T11" fmla="*/ 604 h 868"/>
              <a:gd name="T12" fmla="*/ 442 w 868"/>
              <a:gd name="T13" fmla="*/ 611 h 868"/>
              <a:gd name="T14" fmla="*/ 444 w 868"/>
              <a:gd name="T15" fmla="*/ 622 h 868"/>
              <a:gd name="T16" fmla="*/ 437 w 868"/>
              <a:gd name="T17" fmla="*/ 632 h 868"/>
              <a:gd name="T18" fmla="*/ 254 w 868"/>
              <a:gd name="T19" fmla="*/ 634 h 868"/>
              <a:gd name="T20" fmla="*/ 233 w 868"/>
              <a:gd name="T21" fmla="*/ 438 h 868"/>
              <a:gd name="T22" fmla="*/ 237 w 868"/>
              <a:gd name="T23" fmla="*/ 427 h 868"/>
              <a:gd name="T24" fmla="*/ 248 w 868"/>
              <a:gd name="T25" fmla="*/ 423 h 868"/>
              <a:gd name="T26" fmla="*/ 258 w 868"/>
              <a:gd name="T27" fmla="*/ 427 h 868"/>
              <a:gd name="T28" fmla="*/ 263 w 868"/>
              <a:gd name="T29" fmla="*/ 438 h 868"/>
              <a:gd name="T30" fmla="*/ 384 w 868"/>
              <a:gd name="T31" fmla="*/ 315 h 868"/>
              <a:gd name="T32" fmla="*/ 390 w 868"/>
              <a:gd name="T33" fmla="*/ 305 h 868"/>
              <a:gd name="T34" fmla="*/ 402 w 868"/>
              <a:gd name="T35" fmla="*/ 303 h 868"/>
              <a:gd name="T36" fmla="*/ 412 w 868"/>
              <a:gd name="T37" fmla="*/ 309 h 868"/>
              <a:gd name="T38" fmla="*/ 414 w 868"/>
              <a:gd name="T39" fmla="*/ 431 h 868"/>
              <a:gd name="T40" fmla="*/ 536 w 868"/>
              <a:gd name="T41" fmla="*/ 251 h 868"/>
              <a:gd name="T42" fmla="*/ 544 w 868"/>
              <a:gd name="T43" fmla="*/ 243 h 868"/>
              <a:gd name="T44" fmla="*/ 555 w 868"/>
              <a:gd name="T45" fmla="*/ 243 h 868"/>
              <a:gd name="T46" fmla="*/ 564 w 868"/>
              <a:gd name="T47" fmla="*/ 251 h 868"/>
              <a:gd name="T48" fmla="*/ 610 w 868"/>
              <a:gd name="T49" fmla="*/ 302 h 868"/>
              <a:gd name="T50" fmla="*/ 621 w 868"/>
              <a:gd name="T51" fmla="*/ 307 h 868"/>
              <a:gd name="T52" fmla="*/ 625 w 868"/>
              <a:gd name="T53" fmla="*/ 317 h 868"/>
              <a:gd name="T54" fmla="*/ 621 w 868"/>
              <a:gd name="T55" fmla="*/ 328 h 868"/>
              <a:gd name="T56" fmla="*/ 610 w 868"/>
              <a:gd name="T57" fmla="*/ 332 h 868"/>
              <a:gd name="T58" fmla="*/ 854 w 868"/>
              <a:gd name="T59" fmla="*/ 0 h 868"/>
              <a:gd name="T60" fmla="*/ 789 w 868"/>
              <a:gd name="T61" fmla="*/ 9 h 868"/>
              <a:gd name="T62" fmla="*/ 611 w 868"/>
              <a:gd name="T63" fmla="*/ 45 h 868"/>
              <a:gd name="T64" fmla="*/ 472 w 868"/>
              <a:gd name="T65" fmla="*/ 86 h 868"/>
              <a:gd name="T66" fmla="*/ 319 w 868"/>
              <a:gd name="T67" fmla="*/ 147 h 868"/>
              <a:gd name="T68" fmla="*/ 200 w 868"/>
              <a:gd name="T69" fmla="*/ 219 h 868"/>
              <a:gd name="T70" fmla="*/ 114 w 868"/>
              <a:gd name="T71" fmla="*/ 301 h 868"/>
              <a:gd name="T72" fmla="*/ 63 w 868"/>
              <a:gd name="T73" fmla="*/ 386 h 868"/>
              <a:gd name="T74" fmla="*/ 46 w 868"/>
              <a:gd name="T75" fmla="*/ 463 h 868"/>
              <a:gd name="T76" fmla="*/ 49 w 868"/>
              <a:gd name="T77" fmla="*/ 544 h 868"/>
              <a:gd name="T78" fmla="*/ 74 w 868"/>
              <a:gd name="T79" fmla="*/ 630 h 868"/>
              <a:gd name="T80" fmla="*/ 4 w 868"/>
              <a:gd name="T81" fmla="*/ 799 h 868"/>
              <a:gd name="T82" fmla="*/ 0 w 868"/>
              <a:gd name="T83" fmla="*/ 809 h 868"/>
              <a:gd name="T84" fmla="*/ 4 w 868"/>
              <a:gd name="T85" fmla="*/ 820 h 868"/>
              <a:gd name="T86" fmla="*/ 55 w 868"/>
              <a:gd name="T87" fmla="*/ 868 h 868"/>
              <a:gd name="T88" fmla="*/ 66 w 868"/>
              <a:gd name="T89" fmla="*/ 866 h 868"/>
              <a:gd name="T90" fmla="*/ 224 w 868"/>
              <a:gd name="T91" fmla="*/ 786 h 868"/>
              <a:gd name="T92" fmla="*/ 326 w 868"/>
              <a:gd name="T93" fmla="*/ 816 h 868"/>
              <a:gd name="T94" fmla="*/ 405 w 868"/>
              <a:gd name="T95" fmla="*/ 819 h 868"/>
              <a:gd name="T96" fmla="*/ 464 w 868"/>
              <a:gd name="T97" fmla="*/ 806 h 868"/>
              <a:gd name="T98" fmla="*/ 521 w 868"/>
              <a:gd name="T99" fmla="*/ 779 h 868"/>
              <a:gd name="T100" fmla="*/ 575 w 868"/>
              <a:gd name="T101" fmla="*/ 740 h 868"/>
              <a:gd name="T102" fmla="*/ 625 w 868"/>
              <a:gd name="T103" fmla="*/ 690 h 868"/>
              <a:gd name="T104" fmla="*/ 672 w 868"/>
              <a:gd name="T105" fmla="*/ 627 h 868"/>
              <a:gd name="T106" fmla="*/ 715 w 868"/>
              <a:gd name="T107" fmla="*/ 550 h 868"/>
              <a:gd name="T108" fmla="*/ 773 w 868"/>
              <a:gd name="T109" fmla="*/ 415 h 868"/>
              <a:gd name="T110" fmla="*/ 818 w 868"/>
              <a:gd name="T111" fmla="*/ 271 h 868"/>
              <a:gd name="T112" fmla="*/ 862 w 868"/>
              <a:gd name="T113" fmla="*/ 53 h 868"/>
              <a:gd name="T114" fmla="*/ 866 w 868"/>
              <a:gd name="T115" fmla="*/ 1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68" h="868">
                <a:moveTo>
                  <a:pt x="610" y="332"/>
                </a:moveTo>
                <a:lnTo>
                  <a:pt x="557" y="332"/>
                </a:lnTo>
                <a:lnTo>
                  <a:pt x="435" y="453"/>
                </a:lnTo>
                <a:lnTo>
                  <a:pt x="550" y="453"/>
                </a:lnTo>
                <a:lnTo>
                  <a:pt x="553" y="453"/>
                </a:lnTo>
                <a:lnTo>
                  <a:pt x="555" y="454"/>
                </a:lnTo>
                <a:lnTo>
                  <a:pt x="559" y="456"/>
                </a:lnTo>
                <a:lnTo>
                  <a:pt x="561" y="457"/>
                </a:lnTo>
                <a:lnTo>
                  <a:pt x="563" y="460"/>
                </a:lnTo>
                <a:lnTo>
                  <a:pt x="564" y="463"/>
                </a:lnTo>
                <a:lnTo>
                  <a:pt x="565" y="466"/>
                </a:lnTo>
                <a:lnTo>
                  <a:pt x="565" y="468"/>
                </a:lnTo>
                <a:lnTo>
                  <a:pt x="565" y="471"/>
                </a:lnTo>
                <a:lnTo>
                  <a:pt x="564" y="474"/>
                </a:lnTo>
                <a:lnTo>
                  <a:pt x="563" y="476"/>
                </a:lnTo>
                <a:lnTo>
                  <a:pt x="561" y="479"/>
                </a:lnTo>
                <a:lnTo>
                  <a:pt x="559" y="481"/>
                </a:lnTo>
                <a:lnTo>
                  <a:pt x="555" y="482"/>
                </a:lnTo>
                <a:lnTo>
                  <a:pt x="553" y="483"/>
                </a:lnTo>
                <a:lnTo>
                  <a:pt x="550" y="483"/>
                </a:lnTo>
                <a:lnTo>
                  <a:pt x="405" y="483"/>
                </a:lnTo>
                <a:lnTo>
                  <a:pt x="284" y="604"/>
                </a:lnTo>
                <a:lnTo>
                  <a:pt x="429" y="604"/>
                </a:lnTo>
                <a:lnTo>
                  <a:pt x="432" y="604"/>
                </a:lnTo>
                <a:lnTo>
                  <a:pt x="435" y="605"/>
                </a:lnTo>
                <a:lnTo>
                  <a:pt x="437" y="607"/>
                </a:lnTo>
                <a:lnTo>
                  <a:pt x="440" y="608"/>
                </a:lnTo>
                <a:lnTo>
                  <a:pt x="442" y="611"/>
                </a:lnTo>
                <a:lnTo>
                  <a:pt x="443" y="614"/>
                </a:lnTo>
                <a:lnTo>
                  <a:pt x="444" y="616"/>
                </a:lnTo>
                <a:lnTo>
                  <a:pt x="444" y="619"/>
                </a:lnTo>
                <a:lnTo>
                  <a:pt x="444" y="622"/>
                </a:lnTo>
                <a:lnTo>
                  <a:pt x="443" y="626"/>
                </a:lnTo>
                <a:lnTo>
                  <a:pt x="442" y="628"/>
                </a:lnTo>
                <a:lnTo>
                  <a:pt x="440" y="630"/>
                </a:lnTo>
                <a:lnTo>
                  <a:pt x="437" y="632"/>
                </a:lnTo>
                <a:lnTo>
                  <a:pt x="435" y="633"/>
                </a:lnTo>
                <a:lnTo>
                  <a:pt x="432" y="634"/>
                </a:lnTo>
                <a:lnTo>
                  <a:pt x="429" y="634"/>
                </a:lnTo>
                <a:lnTo>
                  <a:pt x="254" y="634"/>
                </a:lnTo>
                <a:lnTo>
                  <a:pt x="58" y="830"/>
                </a:lnTo>
                <a:lnTo>
                  <a:pt x="36" y="809"/>
                </a:lnTo>
                <a:lnTo>
                  <a:pt x="233" y="613"/>
                </a:lnTo>
                <a:lnTo>
                  <a:pt x="233" y="438"/>
                </a:lnTo>
                <a:lnTo>
                  <a:pt x="233" y="435"/>
                </a:lnTo>
                <a:lnTo>
                  <a:pt x="234" y="433"/>
                </a:lnTo>
                <a:lnTo>
                  <a:pt x="236" y="429"/>
                </a:lnTo>
                <a:lnTo>
                  <a:pt x="237" y="427"/>
                </a:lnTo>
                <a:lnTo>
                  <a:pt x="239" y="426"/>
                </a:lnTo>
                <a:lnTo>
                  <a:pt x="242" y="424"/>
                </a:lnTo>
                <a:lnTo>
                  <a:pt x="244" y="423"/>
                </a:lnTo>
                <a:lnTo>
                  <a:pt x="248" y="423"/>
                </a:lnTo>
                <a:lnTo>
                  <a:pt x="251" y="423"/>
                </a:lnTo>
                <a:lnTo>
                  <a:pt x="254" y="424"/>
                </a:lnTo>
                <a:lnTo>
                  <a:pt x="256" y="426"/>
                </a:lnTo>
                <a:lnTo>
                  <a:pt x="258" y="427"/>
                </a:lnTo>
                <a:lnTo>
                  <a:pt x="261" y="429"/>
                </a:lnTo>
                <a:lnTo>
                  <a:pt x="262" y="433"/>
                </a:lnTo>
                <a:lnTo>
                  <a:pt x="263" y="435"/>
                </a:lnTo>
                <a:lnTo>
                  <a:pt x="263" y="438"/>
                </a:lnTo>
                <a:lnTo>
                  <a:pt x="263" y="583"/>
                </a:lnTo>
                <a:lnTo>
                  <a:pt x="384" y="463"/>
                </a:lnTo>
                <a:lnTo>
                  <a:pt x="384" y="317"/>
                </a:lnTo>
                <a:lnTo>
                  <a:pt x="384" y="315"/>
                </a:lnTo>
                <a:lnTo>
                  <a:pt x="385" y="311"/>
                </a:lnTo>
                <a:lnTo>
                  <a:pt x="386" y="309"/>
                </a:lnTo>
                <a:lnTo>
                  <a:pt x="388" y="307"/>
                </a:lnTo>
                <a:lnTo>
                  <a:pt x="390" y="305"/>
                </a:lnTo>
                <a:lnTo>
                  <a:pt x="393" y="303"/>
                </a:lnTo>
                <a:lnTo>
                  <a:pt x="396" y="303"/>
                </a:lnTo>
                <a:lnTo>
                  <a:pt x="399" y="302"/>
                </a:lnTo>
                <a:lnTo>
                  <a:pt x="402" y="303"/>
                </a:lnTo>
                <a:lnTo>
                  <a:pt x="405" y="303"/>
                </a:lnTo>
                <a:lnTo>
                  <a:pt x="407" y="305"/>
                </a:lnTo>
                <a:lnTo>
                  <a:pt x="410" y="307"/>
                </a:lnTo>
                <a:lnTo>
                  <a:pt x="412" y="309"/>
                </a:lnTo>
                <a:lnTo>
                  <a:pt x="413" y="311"/>
                </a:lnTo>
                <a:lnTo>
                  <a:pt x="414" y="315"/>
                </a:lnTo>
                <a:lnTo>
                  <a:pt x="414" y="317"/>
                </a:lnTo>
                <a:lnTo>
                  <a:pt x="414" y="431"/>
                </a:lnTo>
                <a:lnTo>
                  <a:pt x="535" y="311"/>
                </a:lnTo>
                <a:lnTo>
                  <a:pt x="535" y="257"/>
                </a:lnTo>
                <a:lnTo>
                  <a:pt x="535" y="253"/>
                </a:lnTo>
                <a:lnTo>
                  <a:pt x="536" y="251"/>
                </a:lnTo>
                <a:lnTo>
                  <a:pt x="537" y="248"/>
                </a:lnTo>
                <a:lnTo>
                  <a:pt x="539" y="246"/>
                </a:lnTo>
                <a:lnTo>
                  <a:pt x="542" y="245"/>
                </a:lnTo>
                <a:lnTo>
                  <a:pt x="544" y="243"/>
                </a:lnTo>
                <a:lnTo>
                  <a:pt x="547" y="242"/>
                </a:lnTo>
                <a:lnTo>
                  <a:pt x="550" y="242"/>
                </a:lnTo>
                <a:lnTo>
                  <a:pt x="553" y="242"/>
                </a:lnTo>
                <a:lnTo>
                  <a:pt x="555" y="243"/>
                </a:lnTo>
                <a:lnTo>
                  <a:pt x="559" y="245"/>
                </a:lnTo>
                <a:lnTo>
                  <a:pt x="561" y="246"/>
                </a:lnTo>
                <a:lnTo>
                  <a:pt x="563" y="248"/>
                </a:lnTo>
                <a:lnTo>
                  <a:pt x="564" y="251"/>
                </a:lnTo>
                <a:lnTo>
                  <a:pt x="565" y="253"/>
                </a:lnTo>
                <a:lnTo>
                  <a:pt x="565" y="257"/>
                </a:lnTo>
                <a:lnTo>
                  <a:pt x="565" y="302"/>
                </a:lnTo>
                <a:lnTo>
                  <a:pt x="610" y="302"/>
                </a:lnTo>
                <a:lnTo>
                  <a:pt x="613" y="303"/>
                </a:lnTo>
                <a:lnTo>
                  <a:pt x="617" y="303"/>
                </a:lnTo>
                <a:lnTo>
                  <a:pt x="619" y="305"/>
                </a:lnTo>
                <a:lnTo>
                  <a:pt x="621" y="307"/>
                </a:lnTo>
                <a:lnTo>
                  <a:pt x="623" y="309"/>
                </a:lnTo>
                <a:lnTo>
                  <a:pt x="624" y="311"/>
                </a:lnTo>
                <a:lnTo>
                  <a:pt x="625" y="315"/>
                </a:lnTo>
                <a:lnTo>
                  <a:pt x="625" y="317"/>
                </a:lnTo>
                <a:lnTo>
                  <a:pt x="625" y="320"/>
                </a:lnTo>
                <a:lnTo>
                  <a:pt x="624" y="323"/>
                </a:lnTo>
                <a:lnTo>
                  <a:pt x="623" y="326"/>
                </a:lnTo>
                <a:lnTo>
                  <a:pt x="621" y="328"/>
                </a:lnTo>
                <a:lnTo>
                  <a:pt x="619" y="330"/>
                </a:lnTo>
                <a:lnTo>
                  <a:pt x="617" y="331"/>
                </a:lnTo>
                <a:lnTo>
                  <a:pt x="613" y="332"/>
                </a:lnTo>
                <a:lnTo>
                  <a:pt x="610" y="332"/>
                </a:lnTo>
                <a:close/>
                <a:moveTo>
                  <a:pt x="863" y="5"/>
                </a:moveTo>
                <a:lnTo>
                  <a:pt x="860" y="3"/>
                </a:lnTo>
                <a:lnTo>
                  <a:pt x="857" y="1"/>
                </a:lnTo>
                <a:lnTo>
                  <a:pt x="854" y="0"/>
                </a:lnTo>
                <a:lnTo>
                  <a:pt x="850" y="0"/>
                </a:lnTo>
                <a:lnTo>
                  <a:pt x="843" y="1"/>
                </a:lnTo>
                <a:lnTo>
                  <a:pt x="821" y="5"/>
                </a:lnTo>
                <a:lnTo>
                  <a:pt x="789" y="9"/>
                </a:lnTo>
                <a:lnTo>
                  <a:pt x="747" y="16"/>
                </a:lnTo>
                <a:lnTo>
                  <a:pt x="697" y="26"/>
                </a:lnTo>
                <a:lnTo>
                  <a:pt x="641" y="38"/>
                </a:lnTo>
                <a:lnTo>
                  <a:pt x="611" y="45"/>
                </a:lnTo>
                <a:lnTo>
                  <a:pt x="580" y="54"/>
                </a:lnTo>
                <a:lnTo>
                  <a:pt x="548" y="63"/>
                </a:lnTo>
                <a:lnTo>
                  <a:pt x="516" y="72"/>
                </a:lnTo>
                <a:lnTo>
                  <a:pt x="472" y="86"/>
                </a:lnTo>
                <a:lnTo>
                  <a:pt x="431" y="100"/>
                </a:lnTo>
                <a:lnTo>
                  <a:pt x="391" y="115"/>
                </a:lnTo>
                <a:lnTo>
                  <a:pt x="355" y="131"/>
                </a:lnTo>
                <a:lnTo>
                  <a:pt x="319" y="147"/>
                </a:lnTo>
                <a:lnTo>
                  <a:pt x="286" y="164"/>
                </a:lnTo>
                <a:lnTo>
                  <a:pt x="256" y="182"/>
                </a:lnTo>
                <a:lnTo>
                  <a:pt x="227" y="200"/>
                </a:lnTo>
                <a:lnTo>
                  <a:pt x="200" y="219"/>
                </a:lnTo>
                <a:lnTo>
                  <a:pt x="176" y="238"/>
                </a:lnTo>
                <a:lnTo>
                  <a:pt x="153" y="259"/>
                </a:lnTo>
                <a:lnTo>
                  <a:pt x="133" y="279"/>
                </a:lnTo>
                <a:lnTo>
                  <a:pt x="114" y="301"/>
                </a:lnTo>
                <a:lnTo>
                  <a:pt x="97" y="323"/>
                </a:lnTo>
                <a:lnTo>
                  <a:pt x="84" y="346"/>
                </a:lnTo>
                <a:lnTo>
                  <a:pt x="72" y="368"/>
                </a:lnTo>
                <a:lnTo>
                  <a:pt x="63" y="386"/>
                </a:lnTo>
                <a:lnTo>
                  <a:pt x="57" y="406"/>
                </a:lnTo>
                <a:lnTo>
                  <a:pt x="51" y="424"/>
                </a:lnTo>
                <a:lnTo>
                  <a:pt x="48" y="443"/>
                </a:lnTo>
                <a:lnTo>
                  <a:pt x="46" y="463"/>
                </a:lnTo>
                <a:lnTo>
                  <a:pt x="44" y="483"/>
                </a:lnTo>
                <a:lnTo>
                  <a:pt x="45" y="503"/>
                </a:lnTo>
                <a:lnTo>
                  <a:pt x="46" y="524"/>
                </a:lnTo>
                <a:lnTo>
                  <a:pt x="49" y="544"/>
                </a:lnTo>
                <a:lnTo>
                  <a:pt x="54" y="564"/>
                </a:lnTo>
                <a:lnTo>
                  <a:pt x="59" y="586"/>
                </a:lnTo>
                <a:lnTo>
                  <a:pt x="65" y="607"/>
                </a:lnTo>
                <a:lnTo>
                  <a:pt x="74" y="630"/>
                </a:lnTo>
                <a:lnTo>
                  <a:pt x="84" y="651"/>
                </a:lnTo>
                <a:lnTo>
                  <a:pt x="94" y="674"/>
                </a:lnTo>
                <a:lnTo>
                  <a:pt x="107" y="696"/>
                </a:lnTo>
                <a:lnTo>
                  <a:pt x="4" y="799"/>
                </a:lnTo>
                <a:lnTo>
                  <a:pt x="2" y="801"/>
                </a:lnTo>
                <a:lnTo>
                  <a:pt x="1" y="804"/>
                </a:lnTo>
                <a:lnTo>
                  <a:pt x="0" y="807"/>
                </a:lnTo>
                <a:lnTo>
                  <a:pt x="0" y="809"/>
                </a:lnTo>
                <a:lnTo>
                  <a:pt x="0" y="812"/>
                </a:lnTo>
                <a:lnTo>
                  <a:pt x="1" y="815"/>
                </a:lnTo>
                <a:lnTo>
                  <a:pt x="2" y="817"/>
                </a:lnTo>
                <a:lnTo>
                  <a:pt x="4" y="820"/>
                </a:lnTo>
                <a:lnTo>
                  <a:pt x="47" y="864"/>
                </a:lnTo>
                <a:lnTo>
                  <a:pt x="49" y="866"/>
                </a:lnTo>
                <a:lnTo>
                  <a:pt x="52" y="867"/>
                </a:lnTo>
                <a:lnTo>
                  <a:pt x="55" y="868"/>
                </a:lnTo>
                <a:lnTo>
                  <a:pt x="58" y="868"/>
                </a:lnTo>
                <a:lnTo>
                  <a:pt x="61" y="868"/>
                </a:lnTo>
                <a:lnTo>
                  <a:pt x="63" y="867"/>
                </a:lnTo>
                <a:lnTo>
                  <a:pt x="66" y="866"/>
                </a:lnTo>
                <a:lnTo>
                  <a:pt x="69" y="864"/>
                </a:lnTo>
                <a:lnTo>
                  <a:pt x="171" y="760"/>
                </a:lnTo>
                <a:lnTo>
                  <a:pt x="198" y="773"/>
                </a:lnTo>
                <a:lnTo>
                  <a:pt x="224" y="786"/>
                </a:lnTo>
                <a:lnTo>
                  <a:pt x="250" y="796"/>
                </a:lnTo>
                <a:lnTo>
                  <a:pt x="276" y="805"/>
                </a:lnTo>
                <a:lnTo>
                  <a:pt x="301" y="811"/>
                </a:lnTo>
                <a:lnTo>
                  <a:pt x="326" y="816"/>
                </a:lnTo>
                <a:lnTo>
                  <a:pt x="350" y="819"/>
                </a:lnTo>
                <a:lnTo>
                  <a:pt x="374" y="820"/>
                </a:lnTo>
                <a:lnTo>
                  <a:pt x="389" y="820"/>
                </a:lnTo>
                <a:lnTo>
                  <a:pt x="405" y="819"/>
                </a:lnTo>
                <a:lnTo>
                  <a:pt x="420" y="816"/>
                </a:lnTo>
                <a:lnTo>
                  <a:pt x="435" y="813"/>
                </a:lnTo>
                <a:lnTo>
                  <a:pt x="450" y="810"/>
                </a:lnTo>
                <a:lnTo>
                  <a:pt x="464" y="806"/>
                </a:lnTo>
                <a:lnTo>
                  <a:pt x="479" y="800"/>
                </a:lnTo>
                <a:lnTo>
                  <a:pt x="493" y="794"/>
                </a:lnTo>
                <a:lnTo>
                  <a:pt x="507" y="787"/>
                </a:lnTo>
                <a:lnTo>
                  <a:pt x="521" y="779"/>
                </a:lnTo>
                <a:lnTo>
                  <a:pt x="535" y="770"/>
                </a:lnTo>
                <a:lnTo>
                  <a:pt x="549" y="762"/>
                </a:lnTo>
                <a:lnTo>
                  <a:pt x="562" y="751"/>
                </a:lnTo>
                <a:lnTo>
                  <a:pt x="575" y="740"/>
                </a:lnTo>
                <a:lnTo>
                  <a:pt x="588" y="730"/>
                </a:lnTo>
                <a:lnTo>
                  <a:pt x="600" y="717"/>
                </a:lnTo>
                <a:lnTo>
                  <a:pt x="613" y="704"/>
                </a:lnTo>
                <a:lnTo>
                  <a:pt x="625" y="690"/>
                </a:lnTo>
                <a:lnTo>
                  <a:pt x="638" y="675"/>
                </a:lnTo>
                <a:lnTo>
                  <a:pt x="650" y="660"/>
                </a:lnTo>
                <a:lnTo>
                  <a:pt x="661" y="643"/>
                </a:lnTo>
                <a:lnTo>
                  <a:pt x="672" y="627"/>
                </a:lnTo>
                <a:lnTo>
                  <a:pt x="683" y="608"/>
                </a:lnTo>
                <a:lnTo>
                  <a:pt x="695" y="590"/>
                </a:lnTo>
                <a:lnTo>
                  <a:pt x="706" y="571"/>
                </a:lnTo>
                <a:lnTo>
                  <a:pt x="715" y="550"/>
                </a:lnTo>
                <a:lnTo>
                  <a:pt x="726" y="530"/>
                </a:lnTo>
                <a:lnTo>
                  <a:pt x="736" y="509"/>
                </a:lnTo>
                <a:lnTo>
                  <a:pt x="755" y="464"/>
                </a:lnTo>
                <a:lnTo>
                  <a:pt x="773" y="415"/>
                </a:lnTo>
                <a:lnTo>
                  <a:pt x="786" y="379"/>
                </a:lnTo>
                <a:lnTo>
                  <a:pt x="798" y="341"/>
                </a:lnTo>
                <a:lnTo>
                  <a:pt x="809" y="306"/>
                </a:lnTo>
                <a:lnTo>
                  <a:pt x="818" y="271"/>
                </a:lnTo>
                <a:lnTo>
                  <a:pt x="834" y="204"/>
                </a:lnTo>
                <a:lnTo>
                  <a:pt x="847" y="143"/>
                </a:lnTo>
                <a:lnTo>
                  <a:pt x="856" y="93"/>
                </a:lnTo>
                <a:lnTo>
                  <a:pt x="862" y="53"/>
                </a:lnTo>
                <a:lnTo>
                  <a:pt x="865" y="26"/>
                </a:lnTo>
                <a:lnTo>
                  <a:pt x="868" y="16"/>
                </a:lnTo>
                <a:lnTo>
                  <a:pt x="868" y="13"/>
                </a:lnTo>
                <a:lnTo>
                  <a:pt x="866" y="10"/>
                </a:lnTo>
                <a:lnTo>
                  <a:pt x="865" y="7"/>
                </a:lnTo>
                <a:lnTo>
                  <a:pt x="863" y="5"/>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76" name="Freeform 2319" descr="Icon of leaf. ">
            <a:extLst>
              <a:ext uri="{FF2B5EF4-FFF2-40B4-BE49-F238E27FC236}">
                <a16:creationId xmlns:a16="http://schemas.microsoft.com/office/drawing/2014/main" id="{4C935A16-4F4C-4B17-B911-F1D554A088A8}"/>
              </a:ext>
            </a:extLst>
          </p:cNvPr>
          <p:cNvSpPr>
            <a:spLocks noEditPoints="1"/>
          </p:cNvSpPr>
          <p:nvPr/>
        </p:nvSpPr>
        <p:spPr bwMode="auto">
          <a:xfrm>
            <a:off x="6843642" y="2078477"/>
            <a:ext cx="367656" cy="367656"/>
          </a:xfrm>
          <a:custGeom>
            <a:avLst/>
            <a:gdLst>
              <a:gd name="T0" fmla="*/ 550 w 868"/>
              <a:gd name="T1" fmla="*/ 453 h 868"/>
              <a:gd name="T2" fmla="*/ 561 w 868"/>
              <a:gd name="T3" fmla="*/ 457 h 868"/>
              <a:gd name="T4" fmla="*/ 565 w 868"/>
              <a:gd name="T5" fmla="*/ 468 h 868"/>
              <a:gd name="T6" fmla="*/ 561 w 868"/>
              <a:gd name="T7" fmla="*/ 479 h 868"/>
              <a:gd name="T8" fmla="*/ 550 w 868"/>
              <a:gd name="T9" fmla="*/ 483 h 868"/>
              <a:gd name="T10" fmla="*/ 432 w 868"/>
              <a:gd name="T11" fmla="*/ 604 h 868"/>
              <a:gd name="T12" fmla="*/ 442 w 868"/>
              <a:gd name="T13" fmla="*/ 611 h 868"/>
              <a:gd name="T14" fmla="*/ 444 w 868"/>
              <a:gd name="T15" fmla="*/ 622 h 868"/>
              <a:gd name="T16" fmla="*/ 437 w 868"/>
              <a:gd name="T17" fmla="*/ 632 h 868"/>
              <a:gd name="T18" fmla="*/ 254 w 868"/>
              <a:gd name="T19" fmla="*/ 634 h 868"/>
              <a:gd name="T20" fmla="*/ 233 w 868"/>
              <a:gd name="T21" fmla="*/ 438 h 868"/>
              <a:gd name="T22" fmla="*/ 237 w 868"/>
              <a:gd name="T23" fmla="*/ 427 h 868"/>
              <a:gd name="T24" fmla="*/ 248 w 868"/>
              <a:gd name="T25" fmla="*/ 423 h 868"/>
              <a:gd name="T26" fmla="*/ 258 w 868"/>
              <a:gd name="T27" fmla="*/ 427 h 868"/>
              <a:gd name="T28" fmla="*/ 263 w 868"/>
              <a:gd name="T29" fmla="*/ 438 h 868"/>
              <a:gd name="T30" fmla="*/ 384 w 868"/>
              <a:gd name="T31" fmla="*/ 315 h 868"/>
              <a:gd name="T32" fmla="*/ 390 w 868"/>
              <a:gd name="T33" fmla="*/ 305 h 868"/>
              <a:gd name="T34" fmla="*/ 402 w 868"/>
              <a:gd name="T35" fmla="*/ 303 h 868"/>
              <a:gd name="T36" fmla="*/ 412 w 868"/>
              <a:gd name="T37" fmla="*/ 309 h 868"/>
              <a:gd name="T38" fmla="*/ 414 w 868"/>
              <a:gd name="T39" fmla="*/ 431 h 868"/>
              <a:gd name="T40" fmla="*/ 536 w 868"/>
              <a:gd name="T41" fmla="*/ 251 h 868"/>
              <a:gd name="T42" fmla="*/ 544 w 868"/>
              <a:gd name="T43" fmla="*/ 243 h 868"/>
              <a:gd name="T44" fmla="*/ 555 w 868"/>
              <a:gd name="T45" fmla="*/ 243 h 868"/>
              <a:gd name="T46" fmla="*/ 564 w 868"/>
              <a:gd name="T47" fmla="*/ 251 h 868"/>
              <a:gd name="T48" fmla="*/ 610 w 868"/>
              <a:gd name="T49" fmla="*/ 302 h 868"/>
              <a:gd name="T50" fmla="*/ 621 w 868"/>
              <a:gd name="T51" fmla="*/ 307 h 868"/>
              <a:gd name="T52" fmla="*/ 625 w 868"/>
              <a:gd name="T53" fmla="*/ 317 h 868"/>
              <a:gd name="T54" fmla="*/ 621 w 868"/>
              <a:gd name="T55" fmla="*/ 328 h 868"/>
              <a:gd name="T56" fmla="*/ 610 w 868"/>
              <a:gd name="T57" fmla="*/ 332 h 868"/>
              <a:gd name="T58" fmla="*/ 854 w 868"/>
              <a:gd name="T59" fmla="*/ 0 h 868"/>
              <a:gd name="T60" fmla="*/ 789 w 868"/>
              <a:gd name="T61" fmla="*/ 9 h 868"/>
              <a:gd name="T62" fmla="*/ 611 w 868"/>
              <a:gd name="T63" fmla="*/ 45 h 868"/>
              <a:gd name="T64" fmla="*/ 472 w 868"/>
              <a:gd name="T65" fmla="*/ 86 h 868"/>
              <a:gd name="T66" fmla="*/ 319 w 868"/>
              <a:gd name="T67" fmla="*/ 147 h 868"/>
              <a:gd name="T68" fmla="*/ 200 w 868"/>
              <a:gd name="T69" fmla="*/ 219 h 868"/>
              <a:gd name="T70" fmla="*/ 114 w 868"/>
              <a:gd name="T71" fmla="*/ 301 h 868"/>
              <a:gd name="T72" fmla="*/ 63 w 868"/>
              <a:gd name="T73" fmla="*/ 386 h 868"/>
              <a:gd name="T74" fmla="*/ 46 w 868"/>
              <a:gd name="T75" fmla="*/ 463 h 868"/>
              <a:gd name="T76" fmla="*/ 49 w 868"/>
              <a:gd name="T77" fmla="*/ 544 h 868"/>
              <a:gd name="T78" fmla="*/ 74 w 868"/>
              <a:gd name="T79" fmla="*/ 630 h 868"/>
              <a:gd name="T80" fmla="*/ 4 w 868"/>
              <a:gd name="T81" fmla="*/ 799 h 868"/>
              <a:gd name="T82" fmla="*/ 0 w 868"/>
              <a:gd name="T83" fmla="*/ 809 h 868"/>
              <a:gd name="T84" fmla="*/ 4 w 868"/>
              <a:gd name="T85" fmla="*/ 820 h 868"/>
              <a:gd name="T86" fmla="*/ 55 w 868"/>
              <a:gd name="T87" fmla="*/ 868 h 868"/>
              <a:gd name="T88" fmla="*/ 66 w 868"/>
              <a:gd name="T89" fmla="*/ 866 h 868"/>
              <a:gd name="T90" fmla="*/ 224 w 868"/>
              <a:gd name="T91" fmla="*/ 786 h 868"/>
              <a:gd name="T92" fmla="*/ 326 w 868"/>
              <a:gd name="T93" fmla="*/ 816 h 868"/>
              <a:gd name="T94" fmla="*/ 405 w 868"/>
              <a:gd name="T95" fmla="*/ 819 h 868"/>
              <a:gd name="T96" fmla="*/ 464 w 868"/>
              <a:gd name="T97" fmla="*/ 806 h 868"/>
              <a:gd name="T98" fmla="*/ 521 w 868"/>
              <a:gd name="T99" fmla="*/ 779 h 868"/>
              <a:gd name="T100" fmla="*/ 575 w 868"/>
              <a:gd name="T101" fmla="*/ 740 h 868"/>
              <a:gd name="T102" fmla="*/ 625 w 868"/>
              <a:gd name="T103" fmla="*/ 690 h 868"/>
              <a:gd name="T104" fmla="*/ 672 w 868"/>
              <a:gd name="T105" fmla="*/ 627 h 868"/>
              <a:gd name="T106" fmla="*/ 715 w 868"/>
              <a:gd name="T107" fmla="*/ 550 h 868"/>
              <a:gd name="T108" fmla="*/ 773 w 868"/>
              <a:gd name="T109" fmla="*/ 415 h 868"/>
              <a:gd name="T110" fmla="*/ 818 w 868"/>
              <a:gd name="T111" fmla="*/ 271 h 868"/>
              <a:gd name="T112" fmla="*/ 862 w 868"/>
              <a:gd name="T113" fmla="*/ 53 h 868"/>
              <a:gd name="T114" fmla="*/ 866 w 868"/>
              <a:gd name="T115" fmla="*/ 1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68" h="868">
                <a:moveTo>
                  <a:pt x="610" y="332"/>
                </a:moveTo>
                <a:lnTo>
                  <a:pt x="557" y="332"/>
                </a:lnTo>
                <a:lnTo>
                  <a:pt x="435" y="453"/>
                </a:lnTo>
                <a:lnTo>
                  <a:pt x="550" y="453"/>
                </a:lnTo>
                <a:lnTo>
                  <a:pt x="553" y="453"/>
                </a:lnTo>
                <a:lnTo>
                  <a:pt x="555" y="454"/>
                </a:lnTo>
                <a:lnTo>
                  <a:pt x="559" y="456"/>
                </a:lnTo>
                <a:lnTo>
                  <a:pt x="561" y="457"/>
                </a:lnTo>
                <a:lnTo>
                  <a:pt x="563" y="460"/>
                </a:lnTo>
                <a:lnTo>
                  <a:pt x="564" y="463"/>
                </a:lnTo>
                <a:lnTo>
                  <a:pt x="565" y="466"/>
                </a:lnTo>
                <a:lnTo>
                  <a:pt x="565" y="468"/>
                </a:lnTo>
                <a:lnTo>
                  <a:pt x="565" y="471"/>
                </a:lnTo>
                <a:lnTo>
                  <a:pt x="564" y="474"/>
                </a:lnTo>
                <a:lnTo>
                  <a:pt x="563" y="476"/>
                </a:lnTo>
                <a:lnTo>
                  <a:pt x="561" y="479"/>
                </a:lnTo>
                <a:lnTo>
                  <a:pt x="559" y="481"/>
                </a:lnTo>
                <a:lnTo>
                  <a:pt x="555" y="482"/>
                </a:lnTo>
                <a:lnTo>
                  <a:pt x="553" y="483"/>
                </a:lnTo>
                <a:lnTo>
                  <a:pt x="550" y="483"/>
                </a:lnTo>
                <a:lnTo>
                  <a:pt x="405" y="483"/>
                </a:lnTo>
                <a:lnTo>
                  <a:pt x="284" y="604"/>
                </a:lnTo>
                <a:lnTo>
                  <a:pt x="429" y="604"/>
                </a:lnTo>
                <a:lnTo>
                  <a:pt x="432" y="604"/>
                </a:lnTo>
                <a:lnTo>
                  <a:pt x="435" y="605"/>
                </a:lnTo>
                <a:lnTo>
                  <a:pt x="437" y="607"/>
                </a:lnTo>
                <a:lnTo>
                  <a:pt x="440" y="608"/>
                </a:lnTo>
                <a:lnTo>
                  <a:pt x="442" y="611"/>
                </a:lnTo>
                <a:lnTo>
                  <a:pt x="443" y="614"/>
                </a:lnTo>
                <a:lnTo>
                  <a:pt x="444" y="616"/>
                </a:lnTo>
                <a:lnTo>
                  <a:pt x="444" y="619"/>
                </a:lnTo>
                <a:lnTo>
                  <a:pt x="444" y="622"/>
                </a:lnTo>
                <a:lnTo>
                  <a:pt x="443" y="626"/>
                </a:lnTo>
                <a:lnTo>
                  <a:pt x="442" y="628"/>
                </a:lnTo>
                <a:lnTo>
                  <a:pt x="440" y="630"/>
                </a:lnTo>
                <a:lnTo>
                  <a:pt x="437" y="632"/>
                </a:lnTo>
                <a:lnTo>
                  <a:pt x="435" y="633"/>
                </a:lnTo>
                <a:lnTo>
                  <a:pt x="432" y="634"/>
                </a:lnTo>
                <a:lnTo>
                  <a:pt x="429" y="634"/>
                </a:lnTo>
                <a:lnTo>
                  <a:pt x="254" y="634"/>
                </a:lnTo>
                <a:lnTo>
                  <a:pt x="58" y="830"/>
                </a:lnTo>
                <a:lnTo>
                  <a:pt x="36" y="809"/>
                </a:lnTo>
                <a:lnTo>
                  <a:pt x="233" y="613"/>
                </a:lnTo>
                <a:lnTo>
                  <a:pt x="233" y="438"/>
                </a:lnTo>
                <a:lnTo>
                  <a:pt x="233" y="435"/>
                </a:lnTo>
                <a:lnTo>
                  <a:pt x="234" y="433"/>
                </a:lnTo>
                <a:lnTo>
                  <a:pt x="236" y="429"/>
                </a:lnTo>
                <a:lnTo>
                  <a:pt x="237" y="427"/>
                </a:lnTo>
                <a:lnTo>
                  <a:pt x="239" y="426"/>
                </a:lnTo>
                <a:lnTo>
                  <a:pt x="242" y="424"/>
                </a:lnTo>
                <a:lnTo>
                  <a:pt x="244" y="423"/>
                </a:lnTo>
                <a:lnTo>
                  <a:pt x="248" y="423"/>
                </a:lnTo>
                <a:lnTo>
                  <a:pt x="251" y="423"/>
                </a:lnTo>
                <a:lnTo>
                  <a:pt x="254" y="424"/>
                </a:lnTo>
                <a:lnTo>
                  <a:pt x="256" y="426"/>
                </a:lnTo>
                <a:lnTo>
                  <a:pt x="258" y="427"/>
                </a:lnTo>
                <a:lnTo>
                  <a:pt x="261" y="429"/>
                </a:lnTo>
                <a:lnTo>
                  <a:pt x="262" y="433"/>
                </a:lnTo>
                <a:lnTo>
                  <a:pt x="263" y="435"/>
                </a:lnTo>
                <a:lnTo>
                  <a:pt x="263" y="438"/>
                </a:lnTo>
                <a:lnTo>
                  <a:pt x="263" y="583"/>
                </a:lnTo>
                <a:lnTo>
                  <a:pt x="384" y="463"/>
                </a:lnTo>
                <a:lnTo>
                  <a:pt x="384" y="317"/>
                </a:lnTo>
                <a:lnTo>
                  <a:pt x="384" y="315"/>
                </a:lnTo>
                <a:lnTo>
                  <a:pt x="385" y="311"/>
                </a:lnTo>
                <a:lnTo>
                  <a:pt x="386" y="309"/>
                </a:lnTo>
                <a:lnTo>
                  <a:pt x="388" y="307"/>
                </a:lnTo>
                <a:lnTo>
                  <a:pt x="390" y="305"/>
                </a:lnTo>
                <a:lnTo>
                  <a:pt x="393" y="303"/>
                </a:lnTo>
                <a:lnTo>
                  <a:pt x="396" y="303"/>
                </a:lnTo>
                <a:lnTo>
                  <a:pt x="399" y="302"/>
                </a:lnTo>
                <a:lnTo>
                  <a:pt x="402" y="303"/>
                </a:lnTo>
                <a:lnTo>
                  <a:pt x="405" y="303"/>
                </a:lnTo>
                <a:lnTo>
                  <a:pt x="407" y="305"/>
                </a:lnTo>
                <a:lnTo>
                  <a:pt x="410" y="307"/>
                </a:lnTo>
                <a:lnTo>
                  <a:pt x="412" y="309"/>
                </a:lnTo>
                <a:lnTo>
                  <a:pt x="413" y="311"/>
                </a:lnTo>
                <a:lnTo>
                  <a:pt x="414" y="315"/>
                </a:lnTo>
                <a:lnTo>
                  <a:pt x="414" y="317"/>
                </a:lnTo>
                <a:lnTo>
                  <a:pt x="414" y="431"/>
                </a:lnTo>
                <a:lnTo>
                  <a:pt x="535" y="311"/>
                </a:lnTo>
                <a:lnTo>
                  <a:pt x="535" y="257"/>
                </a:lnTo>
                <a:lnTo>
                  <a:pt x="535" y="253"/>
                </a:lnTo>
                <a:lnTo>
                  <a:pt x="536" y="251"/>
                </a:lnTo>
                <a:lnTo>
                  <a:pt x="537" y="248"/>
                </a:lnTo>
                <a:lnTo>
                  <a:pt x="539" y="246"/>
                </a:lnTo>
                <a:lnTo>
                  <a:pt x="542" y="245"/>
                </a:lnTo>
                <a:lnTo>
                  <a:pt x="544" y="243"/>
                </a:lnTo>
                <a:lnTo>
                  <a:pt x="547" y="242"/>
                </a:lnTo>
                <a:lnTo>
                  <a:pt x="550" y="242"/>
                </a:lnTo>
                <a:lnTo>
                  <a:pt x="553" y="242"/>
                </a:lnTo>
                <a:lnTo>
                  <a:pt x="555" y="243"/>
                </a:lnTo>
                <a:lnTo>
                  <a:pt x="559" y="245"/>
                </a:lnTo>
                <a:lnTo>
                  <a:pt x="561" y="246"/>
                </a:lnTo>
                <a:lnTo>
                  <a:pt x="563" y="248"/>
                </a:lnTo>
                <a:lnTo>
                  <a:pt x="564" y="251"/>
                </a:lnTo>
                <a:lnTo>
                  <a:pt x="565" y="253"/>
                </a:lnTo>
                <a:lnTo>
                  <a:pt x="565" y="257"/>
                </a:lnTo>
                <a:lnTo>
                  <a:pt x="565" y="302"/>
                </a:lnTo>
                <a:lnTo>
                  <a:pt x="610" y="302"/>
                </a:lnTo>
                <a:lnTo>
                  <a:pt x="613" y="303"/>
                </a:lnTo>
                <a:lnTo>
                  <a:pt x="617" y="303"/>
                </a:lnTo>
                <a:lnTo>
                  <a:pt x="619" y="305"/>
                </a:lnTo>
                <a:lnTo>
                  <a:pt x="621" y="307"/>
                </a:lnTo>
                <a:lnTo>
                  <a:pt x="623" y="309"/>
                </a:lnTo>
                <a:lnTo>
                  <a:pt x="624" y="311"/>
                </a:lnTo>
                <a:lnTo>
                  <a:pt x="625" y="315"/>
                </a:lnTo>
                <a:lnTo>
                  <a:pt x="625" y="317"/>
                </a:lnTo>
                <a:lnTo>
                  <a:pt x="625" y="320"/>
                </a:lnTo>
                <a:lnTo>
                  <a:pt x="624" y="323"/>
                </a:lnTo>
                <a:lnTo>
                  <a:pt x="623" y="326"/>
                </a:lnTo>
                <a:lnTo>
                  <a:pt x="621" y="328"/>
                </a:lnTo>
                <a:lnTo>
                  <a:pt x="619" y="330"/>
                </a:lnTo>
                <a:lnTo>
                  <a:pt x="617" y="331"/>
                </a:lnTo>
                <a:lnTo>
                  <a:pt x="613" y="332"/>
                </a:lnTo>
                <a:lnTo>
                  <a:pt x="610" y="332"/>
                </a:lnTo>
                <a:close/>
                <a:moveTo>
                  <a:pt x="863" y="5"/>
                </a:moveTo>
                <a:lnTo>
                  <a:pt x="860" y="3"/>
                </a:lnTo>
                <a:lnTo>
                  <a:pt x="857" y="1"/>
                </a:lnTo>
                <a:lnTo>
                  <a:pt x="854" y="0"/>
                </a:lnTo>
                <a:lnTo>
                  <a:pt x="850" y="0"/>
                </a:lnTo>
                <a:lnTo>
                  <a:pt x="843" y="1"/>
                </a:lnTo>
                <a:lnTo>
                  <a:pt x="821" y="5"/>
                </a:lnTo>
                <a:lnTo>
                  <a:pt x="789" y="9"/>
                </a:lnTo>
                <a:lnTo>
                  <a:pt x="747" y="16"/>
                </a:lnTo>
                <a:lnTo>
                  <a:pt x="697" y="26"/>
                </a:lnTo>
                <a:lnTo>
                  <a:pt x="641" y="38"/>
                </a:lnTo>
                <a:lnTo>
                  <a:pt x="611" y="45"/>
                </a:lnTo>
                <a:lnTo>
                  <a:pt x="580" y="54"/>
                </a:lnTo>
                <a:lnTo>
                  <a:pt x="548" y="63"/>
                </a:lnTo>
                <a:lnTo>
                  <a:pt x="516" y="72"/>
                </a:lnTo>
                <a:lnTo>
                  <a:pt x="472" y="86"/>
                </a:lnTo>
                <a:lnTo>
                  <a:pt x="431" y="100"/>
                </a:lnTo>
                <a:lnTo>
                  <a:pt x="391" y="115"/>
                </a:lnTo>
                <a:lnTo>
                  <a:pt x="355" y="131"/>
                </a:lnTo>
                <a:lnTo>
                  <a:pt x="319" y="147"/>
                </a:lnTo>
                <a:lnTo>
                  <a:pt x="286" y="164"/>
                </a:lnTo>
                <a:lnTo>
                  <a:pt x="256" y="182"/>
                </a:lnTo>
                <a:lnTo>
                  <a:pt x="227" y="200"/>
                </a:lnTo>
                <a:lnTo>
                  <a:pt x="200" y="219"/>
                </a:lnTo>
                <a:lnTo>
                  <a:pt x="176" y="238"/>
                </a:lnTo>
                <a:lnTo>
                  <a:pt x="153" y="259"/>
                </a:lnTo>
                <a:lnTo>
                  <a:pt x="133" y="279"/>
                </a:lnTo>
                <a:lnTo>
                  <a:pt x="114" y="301"/>
                </a:lnTo>
                <a:lnTo>
                  <a:pt x="97" y="323"/>
                </a:lnTo>
                <a:lnTo>
                  <a:pt x="84" y="346"/>
                </a:lnTo>
                <a:lnTo>
                  <a:pt x="72" y="368"/>
                </a:lnTo>
                <a:lnTo>
                  <a:pt x="63" y="386"/>
                </a:lnTo>
                <a:lnTo>
                  <a:pt x="57" y="406"/>
                </a:lnTo>
                <a:lnTo>
                  <a:pt x="51" y="424"/>
                </a:lnTo>
                <a:lnTo>
                  <a:pt x="48" y="443"/>
                </a:lnTo>
                <a:lnTo>
                  <a:pt x="46" y="463"/>
                </a:lnTo>
                <a:lnTo>
                  <a:pt x="44" y="483"/>
                </a:lnTo>
                <a:lnTo>
                  <a:pt x="45" y="503"/>
                </a:lnTo>
                <a:lnTo>
                  <a:pt x="46" y="524"/>
                </a:lnTo>
                <a:lnTo>
                  <a:pt x="49" y="544"/>
                </a:lnTo>
                <a:lnTo>
                  <a:pt x="54" y="564"/>
                </a:lnTo>
                <a:lnTo>
                  <a:pt x="59" y="586"/>
                </a:lnTo>
                <a:lnTo>
                  <a:pt x="65" y="607"/>
                </a:lnTo>
                <a:lnTo>
                  <a:pt x="74" y="630"/>
                </a:lnTo>
                <a:lnTo>
                  <a:pt x="84" y="651"/>
                </a:lnTo>
                <a:lnTo>
                  <a:pt x="94" y="674"/>
                </a:lnTo>
                <a:lnTo>
                  <a:pt x="107" y="696"/>
                </a:lnTo>
                <a:lnTo>
                  <a:pt x="4" y="799"/>
                </a:lnTo>
                <a:lnTo>
                  <a:pt x="2" y="801"/>
                </a:lnTo>
                <a:lnTo>
                  <a:pt x="1" y="804"/>
                </a:lnTo>
                <a:lnTo>
                  <a:pt x="0" y="807"/>
                </a:lnTo>
                <a:lnTo>
                  <a:pt x="0" y="809"/>
                </a:lnTo>
                <a:lnTo>
                  <a:pt x="0" y="812"/>
                </a:lnTo>
                <a:lnTo>
                  <a:pt x="1" y="815"/>
                </a:lnTo>
                <a:lnTo>
                  <a:pt x="2" y="817"/>
                </a:lnTo>
                <a:lnTo>
                  <a:pt x="4" y="820"/>
                </a:lnTo>
                <a:lnTo>
                  <a:pt x="47" y="864"/>
                </a:lnTo>
                <a:lnTo>
                  <a:pt x="49" y="866"/>
                </a:lnTo>
                <a:lnTo>
                  <a:pt x="52" y="867"/>
                </a:lnTo>
                <a:lnTo>
                  <a:pt x="55" y="868"/>
                </a:lnTo>
                <a:lnTo>
                  <a:pt x="58" y="868"/>
                </a:lnTo>
                <a:lnTo>
                  <a:pt x="61" y="868"/>
                </a:lnTo>
                <a:lnTo>
                  <a:pt x="63" y="867"/>
                </a:lnTo>
                <a:lnTo>
                  <a:pt x="66" y="866"/>
                </a:lnTo>
                <a:lnTo>
                  <a:pt x="69" y="864"/>
                </a:lnTo>
                <a:lnTo>
                  <a:pt x="171" y="760"/>
                </a:lnTo>
                <a:lnTo>
                  <a:pt x="198" y="773"/>
                </a:lnTo>
                <a:lnTo>
                  <a:pt x="224" y="786"/>
                </a:lnTo>
                <a:lnTo>
                  <a:pt x="250" y="796"/>
                </a:lnTo>
                <a:lnTo>
                  <a:pt x="276" y="805"/>
                </a:lnTo>
                <a:lnTo>
                  <a:pt x="301" y="811"/>
                </a:lnTo>
                <a:lnTo>
                  <a:pt x="326" y="816"/>
                </a:lnTo>
                <a:lnTo>
                  <a:pt x="350" y="819"/>
                </a:lnTo>
                <a:lnTo>
                  <a:pt x="374" y="820"/>
                </a:lnTo>
                <a:lnTo>
                  <a:pt x="389" y="820"/>
                </a:lnTo>
                <a:lnTo>
                  <a:pt x="405" y="819"/>
                </a:lnTo>
                <a:lnTo>
                  <a:pt x="420" y="816"/>
                </a:lnTo>
                <a:lnTo>
                  <a:pt x="435" y="813"/>
                </a:lnTo>
                <a:lnTo>
                  <a:pt x="450" y="810"/>
                </a:lnTo>
                <a:lnTo>
                  <a:pt x="464" y="806"/>
                </a:lnTo>
                <a:lnTo>
                  <a:pt x="479" y="800"/>
                </a:lnTo>
                <a:lnTo>
                  <a:pt x="493" y="794"/>
                </a:lnTo>
                <a:lnTo>
                  <a:pt x="507" y="787"/>
                </a:lnTo>
                <a:lnTo>
                  <a:pt x="521" y="779"/>
                </a:lnTo>
                <a:lnTo>
                  <a:pt x="535" y="770"/>
                </a:lnTo>
                <a:lnTo>
                  <a:pt x="549" y="762"/>
                </a:lnTo>
                <a:lnTo>
                  <a:pt x="562" y="751"/>
                </a:lnTo>
                <a:lnTo>
                  <a:pt x="575" y="740"/>
                </a:lnTo>
                <a:lnTo>
                  <a:pt x="588" y="730"/>
                </a:lnTo>
                <a:lnTo>
                  <a:pt x="600" y="717"/>
                </a:lnTo>
                <a:lnTo>
                  <a:pt x="613" y="704"/>
                </a:lnTo>
                <a:lnTo>
                  <a:pt x="625" y="690"/>
                </a:lnTo>
                <a:lnTo>
                  <a:pt x="638" y="675"/>
                </a:lnTo>
                <a:lnTo>
                  <a:pt x="650" y="660"/>
                </a:lnTo>
                <a:lnTo>
                  <a:pt x="661" y="643"/>
                </a:lnTo>
                <a:lnTo>
                  <a:pt x="672" y="627"/>
                </a:lnTo>
                <a:lnTo>
                  <a:pt x="683" y="608"/>
                </a:lnTo>
                <a:lnTo>
                  <a:pt x="695" y="590"/>
                </a:lnTo>
                <a:lnTo>
                  <a:pt x="706" y="571"/>
                </a:lnTo>
                <a:lnTo>
                  <a:pt x="715" y="550"/>
                </a:lnTo>
                <a:lnTo>
                  <a:pt x="726" y="530"/>
                </a:lnTo>
                <a:lnTo>
                  <a:pt x="736" y="509"/>
                </a:lnTo>
                <a:lnTo>
                  <a:pt x="755" y="464"/>
                </a:lnTo>
                <a:lnTo>
                  <a:pt x="773" y="415"/>
                </a:lnTo>
                <a:lnTo>
                  <a:pt x="786" y="379"/>
                </a:lnTo>
                <a:lnTo>
                  <a:pt x="798" y="341"/>
                </a:lnTo>
                <a:lnTo>
                  <a:pt x="809" y="306"/>
                </a:lnTo>
                <a:lnTo>
                  <a:pt x="818" y="271"/>
                </a:lnTo>
                <a:lnTo>
                  <a:pt x="834" y="204"/>
                </a:lnTo>
                <a:lnTo>
                  <a:pt x="847" y="143"/>
                </a:lnTo>
                <a:lnTo>
                  <a:pt x="856" y="93"/>
                </a:lnTo>
                <a:lnTo>
                  <a:pt x="862" y="53"/>
                </a:lnTo>
                <a:lnTo>
                  <a:pt x="865" y="26"/>
                </a:lnTo>
                <a:lnTo>
                  <a:pt x="868" y="16"/>
                </a:lnTo>
                <a:lnTo>
                  <a:pt x="868" y="13"/>
                </a:lnTo>
                <a:lnTo>
                  <a:pt x="866" y="10"/>
                </a:lnTo>
                <a:lnTo>
                  <a:pt x="865" y="7"/>
                </a:lnTo>
                <a:lnTo>
                  <a:pt x="863" y="5"/>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77" name="Freeform 2319" descr="Icon of leaf. ">
            <a:extLst>
              <a:ext uri="{FF2B5EF4-FFF2-40B4-BE49-F238E27FC236}">
                <a16:creationId xmlns:a16="http://schemas.microsoft.com/office/drawing/2014/main" id="{4C935A16-4F4C-4B17-B911-F1D554A088A8}"/>
              </a:ext>
            </a:extLst>
          </p:cNvPr>
          <p:cNvSpPr>
            <a:spLocks noEditPoints="1"/>
          </p:cNvSpPr>
          <p:nvPr/>
        </p:nvSpPr>
        <p:spPr bwMode="auto">
          <a:xfrm>
            <a:off x="8828965" y="2131065"/>
            <a:ext cx="367656" cy="367656"/>
          </a:xfrm>
          <a:custGeom>
            <a:avLst/>
            <a:gdLst>
              <a:gd name="T0" fmla="*/ 550 w 868"/>
              <a:gd name="T1" fmla="*/ 453 h 868"/>
              <a:gd name="T2" fmla="*/ 561 w 868"/>
              <a:gd name="T3" fmla="*/ 457 h 868"/>
              <a:gd name="T4" fmla="*/ 565 w 868"/>
              <a:gd name="T5" fmla="*/ 468 h 868"/>
              <a:gd name="T6" fmla="*/ 561 w 868"/>
              <a:gd name="T7" fmla="*/ 479 h 868"/>
              <a:gd name="T8" fmla="*/ 550 w 868"/>
              <a:gd name="T9" fmla="*/ 483 h 868"/>
              <a:gd name="T10" fmla="*/ 432 w 868"/>
              <a:gd name="T11" fmla="*/ 604 h 868"/>
              <a:gd name="T12" fmla="*/ 442 w 868"/>
              <a:gd name="T13" fmla="*/ 611 h 868"/>
              <a:gd name="T14" fmla="*/ 444 w 868"/>
              <a:gd name="T15" fmla="*/ 622 h 868"/>
              <a:gd name="T16" fmla="*/ 437 w 868"/>
              <a:gd name="T17" fmla="*/ 632 h 868"/>
              <a:gd name="T18" fmla="*/ 254 w 868"/>
              <a:gd name="T19" fmla="*/ 634 h 868"/>
              <a:gd name="T20" fmla="*/ 233 w 868"/>
              <a:gd name="T21" fmla="*/ 438 h 868"/>
              <a:gd name="T22" fmla="*/ 237 w 868"/>
              <a:gd name="T23" fmla="*/ 427 h 868"/>
              <a:gd name="T24" fmla="*/ 248 w 868"/>
              <a:gd name="T25" fmla="*/ 423 h 868"/>
              <a:gd name="T26" fmla="*/ 258 w 868"/>
              <a:gd name="T27" fmla="*/ 427 h 868"/>
              <a:gd name="T28" fmla="*/ 263 w 868"/>
              <a:gd name="T29" fmla="*/ 438 h 868"/>
              <a:gd name="T30" fmla="*/ 384 w 868"/>
              <a:gd name="T31" fmla="*/ 315 h 868"/>
              <a:gd name="T32" fmla="*/ 390 w 868"/>
              <a:gd name="T33" fmla="*/ 305 h 868"/>
              <a:gd name="T34" fmla="*/ 402 w 868"/>
              <a:gd name="T35" fmla="*/ 303 h 868"/>
              <a:gd name="T36" fmla="*/ 412 w 868"/>
              <a:gd name="T37" fmla="*/ 309 h 868"/>
              <a:gd name="T38" fmla="*/ 414 w 868"/>
              <a:gd name="T39" fmla="*/ 431 h 868"/>
              <a:gd name="T40" fmla="*/ 536 w 868"/>
              <a:gd name="T41" fmla="*/ 251 h 868"/>
              <a:gd name="T42" fmla="*/ 544 w 868"/>
              <a:gd name="T43" fmla="*/ 243 h 868"/>
              <a:gd name="T44" fmla="*/ 555 w 868"/>
              <a:gd name="T45" fmla="*/ 243 h 868"/>
              <a:gd name="T46" fmla="*/ 564 w 868"/>
              <a:gd name="T47" fmla="*/ 251 h 868"/>
              <a:gd name="T48" fmla="*/ 610 w 868"/>
              <a:gd name="T49" fmla="*/ 302 h 868"/>
              <a:gd name="T50" fmla="*/ 621 w 868"/>
              <a:gd name="T51" fmla="*/ 307 h 868"/>
              <a:gd name="T52" fmla="*/ 625 w 868"/>
              <a:gd name="T53" fmla="*/ 317 h 868"/>
              <a:gd name="T54" fmla="*/ 621 w 868"/>
              <a:gd name="T55" fmla="*/ 328 h 868"/>
              <a:gd name="T56" fmla="*/ 610 w 868"/>
              <a:gd name="T57" fmla="*/ 332 h 868"/>
              <a:gd name="T58" fmla="*/ 854 w 868"/>
              <a:gd name="T59" fmla="*/ 0 h 868"/>
              <a:gd name="T60" fmla="*/ 789 w 868"/>
              <a:gd name="T61" fmla="*/ 9 h 868"/>
              <a:gd name="T62" fmla="*/ 611 w 868"/>
              <a:gd name="T63" fmla="*/ 45 h 868"/>
              <a:gd name="T64" fmla="*/ 472 w 868"/>
              <a:gd name="T65" fmla="*/ 86 h 868"/>
              <a:gd name="T66" fmla="*/ 319 w 868"/>
              <a:gd name="T67" fmla="*/ 147 h 868"/>
              <a:gd name="T68" fmla="*/ 200 w 868"/>
              <a:gd name="T69" fmla="*/ 219 h 868"/>
              <a:gd name="T70" fmla="*/ 114 w 868"/>
              <a:gd name="T71" fmla="*/ 301 h 868"/>
              <a:gd name="T72" fmla="*/ 63 w 868"/>
              <a:gd name="T73" fmla="*/ 386 h 868"/>
              <a:gd name="T74" fmla="*/ 46 w 868"/>
              <a:gd name="T75" fmla="*/ 463 h 868"/>
              <a:gd name="T76" fmla="*/ 49 w 868"/>
              <a:gd name="T77" fmla="*/ 544 h 868"/>
              <a:gd name="T78" fmla="*/ 74 w 868"/>
              <a:gd name="T79" fmla="*/ 630 h 868"/>
              <a:gd name="T80" fmla="*/ 4 w 868"/>
              <a:gd name="T81" fmla="*/ 799 h 868"/>
              <a:gd name="T82" fmla="*/ 0 w 868"/>
              <a:gd name="T83" fmla="*/ 809 h 868"/>
              <a:gd name="T84" fmla="*/ 4 w 868"/>
              <a:gd name="T85" fmla="*/ 820 h 868"/>
              <a:gd name="T86" fmla="*/ 55 w 868"/>
              <a:gd name="T87" fmla="*/ 868 h 868"/>
              <a:gd name="T88" fmla="*/ 66 w 868"/>
              <a:gd name="T89" fmla="*/ 866 h 868"/>
              <a:gd name="T90" fmla="*/ 224 w 868"/>
              <a:gd name="T91" fmla="*/ 786 h 868"/>
              <a:gd name="T92" fmla="*/ 326 w 868"/>
              <a:gd name="T93" fmla="*/ 816 h 868"/>
              <a:gd name="T94" fmla="*/ 405 w 868"/>
              <a:gd name="T95" fmla="*/ 819 h 868"/>
              <a:gd name="T96" fmla="*/ 464 w 868"/>
              <a:gd name="T97" fmla="*/ 806 h 868"/>
              <a:gd name="T98" fmla="*/ 521 w 868"/>
              <a:gd name="T99" fmla="*/ 779 h 868"/>
              <a:gd name="T100" fmla="*/ 575 w 868"/>
              <a:gd name="T101" fmla="*/ 740 h 868"/>
              <a:gd name="T102" fmla="*/ 625 w 868"/>
              <a:gd name="T103" fmla="*/ 690 h 868"/>
              <a:gd name="T104" fmla="*/ 672 w 868"/>
              <a:gd name="T105" fmla="*/ 627 h 868"/>
              <a:gd name="T106" fmla="*/ 715 w 868"/>
              <a:gd name="T107" fmla="*/ 550 h 868"/>
              <a:gd name="T108" fmla="*/ 773 w 868"/>
              <a:gd name="T109" fmla="*/ 415 h 868"/>
              <a:gd name="T110" fmla="*/ 818 w 868"/>
              <a:gd name="T111" fmla="*/ 271 h 868"/>
              <a:gd name="T112" fmla="*/ 862 w 868"/>
              <a:gd name="T113" fmla="*/ 53 h 868"/>
              <a:gd name="T114" fmla="*/ 866 w 868"/>
              <a:gd name="T115" fmla="*/ 1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68" h="868">
                <a:moveTo>
                  <a:pt x="610" y="332"/>
                </a:moveTo>
                <a:lnTo>
                  <a:pt x="557" y="332"/>
                </a:lnTo>
                <a:lnTo>
                  <a:pt x="435" y="453"/>
                </a:lnTo>
                <a:lnTo>
                  <a:pt x="550" y="453"/>
                </a:lnTo>
                <a:lnTo>
                  <a:pt x="553" y="453"/>
                </a:lnTo>
                <a:lnTo>
                  <a:pt x="555" y="454"/>
                </a:lnTo>
                <a:lnTo>
                  <a:pt x="559" y="456"/>
                </a:lnTo>
                <a:lnTo>
                  <a:pt x="561" y="457"/>
                </a:lnTo>
                <a:lnTo>
                  <a:pt x="563" y="460"/>
                </a:lnTo>
                <a:lnTo>
                  <a:pt x="564" y="463"/>
                </a:lnTo>
                <a:lnTo>
                  <a:pt x="565" y="466"/>
                </a:lnTo>
                <a:lnTo>
                  <a:pt x="565" y="468"/>
                </a:lnTo>
                <a:lnTo>
                  <a:pt x="565" y="471"/>
                </a:lnTo>
                <a:lnTo>
                  <a:pt x="564" y="474"/>
                </a:lnTo>
                <a:lnTo>
                  <a:pt x="563" y="476"/>
                </a:lnTo>
                <a:lnTo>
                  <a:pt x="561" y="479"/>
                </a:lnTo>
                <a:lnTo>
                  <a:pt x="559" y="481"/>
                </a:lnTo>
                <a:lnTo>
                  <a:pt x="555" y="482"/>
                </a:lnTo>
                <a:lnTo>
                  <a:pt x="553" y="483"/>
                </a:lnTo>
                <a:lnTo>
                  <a:pt x="550" y="483"/>
                </a:lnTo>
                <a:lnTo>
                  <a:pt x="405" y="483"/>
                </a:lnTo>
                <a:lnTo>
                  <a:pt x="284" y="604"/>
                </a:lnTo>
                <a:lnTo>
                  <a:pt x="429" y="604"/>
                </a:lnTo>
                <a:lnTo>
                  <a:pt x="432" y="604"/>
                </a:lnTo>
                <a:lnTo>
                  <a:pt x="435" y="605"/>
                </a:lnTo>
                <a:lnTo>
                  <a:pt x="437" y="607"/>
                </a:lnTo>
                <a:lnTo>
                  <a:pt x="440" y="608"/>
                </a:lnTo>
                <a:lnTo>
                  <a:pt x="442" y="611"/>
                </a:lnTo>
                <a:lnTo>
                  <a:pt x="443" y="614"/>
                </a:lnTo>
                <a:lnTo>
                  <a:pt x="444" y="616"/>
                </a:lnTo>
                <a:lnTo>
                  <a:pt x="444" y="619"/>
                </a:lnTo>
                <a:lnTo>
                  <a:pt x="444" y="622"/>
                </a:lnTo>
                <a:lnTo>
                  <a:pt x="443" y="626"/>
                </a:lnTo>
                <a:lnTo>
                  <a:pt x="442" y="628"/>
                </a:lnTo>
                <a:lnTo>
                  <a:pt x="440" y="630"/>
                </a:lnTo>
                <a:lnTo>
                  <a:pt x="437" y="632"/>
                </a:lnTo>
                <a:lnTo>
                  <a:pt x="435" y="633"/>
                </a:lnTo>
                <a:lnTo>
                  <a:pt x="432" y="634"/>
                </a:lnTo>
                <a:lnTo>
                  <a:pt x="429" y="634"/>
                </a:lnTo>
                <a:lnTo>
                  <a:pt x="254" y="634"/>
                </a:lnTo>
                <a:lnTo>
                  <a:pt x="58" y="830"/>
                </a:lnTo>
                <a:lnTo>
                  <a:pt x="36" y="809"/>
                </a:lnTo>
                <a:lnTo>
                  <a:pt x="233" y="613"/>
                </a:lnTo>
                <a:lnTo>
                  <a:pt x="233" y="438"/>
                </a:lnTo>
                <a:lnTo>
                  <a:pt x="233" y="435"/>
                </a:lnTo>
                <a:lnTo>
                  <a:pt x="234" y="433"/>
                </a:lnTo>
                <a:lnTo>
                  <a:pt x="236" y="429"/>
                </a:lnTo>
                <a:lnTo>
                  <a:pt x="237" y="427"/>
                </a:lnTo>
                <a:lnTo>
                  <a:pt x="239" y="426"/>
                </a:lnTo>
                <a:lnTo>
                  <a:pt x="242" y="424"/>
                </a:lnTo>
                <a:lnTo>
                  <a:pt x="244" y="423"/>
                </a:lnTo>
                <a:lnTo>
                  <a:pt x="248" y="423"/>
                </a:lnTo>
                <a:lnTo>
                  <a:pt x="251" y="423"/>
                </a:lnTo>
                <a:lnTo>
                  <a:pt x="254" y="424"/>
                </a:lnTo>
                <a:lnTo>
                  <a:pt x="256" y="426"/>
                </a:lnTo>
                <a:lnTo>
                  <a:pt x="258" y="427"/>
                </a:lnTo>
                <a:lnTo>
                  <a:pt x="261" y="429"/>
                </a:lnTo>
                <a:lnTo>
                  <a:pt x="262" y="433"/>
                </a:lnTo>
                <a:lnTo>
                  <a:pt x="263" y="435"/>
                </a:lnTo>
                <a:lnTo>
                  <a:pt x="263" y="438"/>
                </a:lnTo>
                <a:lnTo>
                  <a:pt x="263" y="583"/>
                </a:lnTo>
                <a:lnTo>
                  <a:pt x="384" y="463"/>
                </a:lnTo>
                <a:lnTo>
                  <a:pt x="384" y="317"/>
                </a:lnTo>
                <a:lnTo>
                  <a:pt x="384" y="315"/>
                </a:lnTo>
                <a:lnTo>
                  <a:pt x="385" y="311"/>
                </a:lnTo>
                <a:lnTo>
                  <a:pt x="386" y="309"/>
                </a:lnTo>
                <a:lnTo>
                  <a:pt x="388" y="307"/>
                </a:lnTo>
                <a:lnTo>
                  <a:pt x="390" y="305"/>
                </a:lnTo>
                <a:lnTo>
                  <a:pt x="393" y="303"/>
                </a:lnTo>
                <a:lnTo>
                  <a:pt x="396" y="303"/>
                </a:lnTo>
                <a:lnTo>
                  <a:pt x="399" y="302"/>
                </a:lnTo>
                <a:lnTo>
                  <a:pt x="402" y="303"/>
                </a:lnTo>
                <a:lnTo>
                  <a:pt x="405" y="303"/>
                </a:lnTo>
                <a:lnTo>
                  <a:pt x="407" y="305"/>
                </a:lnTo>
                <a:lnTo>
                  <a:pt x="410" y="307"/>
                </a:lnTo>
                <a:lnTo>
                  <a:pt x="412" y="309"/>
                </a:lnTo>
                <a:lnTo>
                  <a:pt x="413" y="311"/>
                </a:lnTo>
                <a:lnTo>
                  <a:pt x="414" y="315"/>
                </a:lnTo>
                <a:lnTo>
                  <a:pt x="414" y="317"/>
                </a:lnTo>
                <a:lnTo>
                  <a:pt x="414" y="431"/>
                </a:lnTo>
                <a:lnTo>
                  <a:pt x="535" y="311"/>
                </a:lnTo>
                <a:lnTo>
                  <a:pt x="535" y="257"/>
                </a:lnTo>
                <a:lnTo>
                  <a:pt x="535" y="253"/>
                </a:lnTo>
                <a:lnTo>
                  <a:pt x="536" y="251"/>
                </a:lnTo>
                <a:lnTo>
                  <a:pt x="537" y="248"/>
                </a:lnTo>
                <a:lnTo>
                  <a:pt x="539" y="246"/>
                </a:lnTo>
                <a:lnTo>
                  <a:pt x="542" y="245"/>
                </a:lnTo>
                <a:lnTo>
                  <a:pt x="544" y="243"/>
                </a:lnTo>
                <a:lnTo>
                  <a:pt x="547" y="242"/>
                </a:lnTo>
                <a:lnTo>
                  <a:pt x="550" y="242"/>
                </a:lnTo>
                <a:lnTo>
                  <a:pt x="553" y="242"/>
                </a:lnTo>
                <a:lnTo>
                  <a:pt x="555" y="243"/>
                </a:lnTo>
                <a:lnTo>
                  <a:pt x="559" y="245"/>
                </a:lnTo>
                <a:lnTo>
                  <a:pt x="561" y="246"/>
                </a:lnTo>
                <a:lnTo>
                  <a:pt x="563" y="248"/>
                </a:lnTo>
                <a:lnTo>
                  <a:pt x="564" y="251"/>
                </a:lnTo>
                <a:lnTo>
                  <a:pt x="565" y="253"/>
                </a:lnTo>
                <a:lnTo>
                  <a:pt x="565" y="257"/>
                </a:lnTo>
                <a:lnTo>
                  <a:pt x="565" y="302"/>
                </a:lnTo>
                <a:lnTo>
                  <a:pt x="610" y="302"/>
                </a:lnTo>
                <a:lnTo>
                  <a:pt x="613" y="303"/>
                </a:lnTo>
                <a:lnTo>
                  <a:pt x="617" y="303"/>
                </a:lnTo>
                <a:lnTo>
                  <a:pt x="619" y="305"/>
                </a:lnTo>
                <a:lnTo>
                  <a:pt x="621" y="307"/>
                </a:lnTo>
                <a:lnTo>
                  <a:pt x="623" y="309"/>
                </a:lnTo>
                <a:lnTo>
                  <a:pt x="624" y="311"/>
                </a:lnTo>
                <a:lnTo>
                  <a:pt x="625" y="315"/>
                </a:lnTo>
                <a:lnTo>
                  <a:pt x="625" y="317"/>
                </a:lnTo>
                <a:lnTo>
                  <a:pt x="625" y="320"/>
                </a:lnTo>
                <a:lnTo>
                  <a:pt x="624" y="323"/>
                </a:lnTo>
                <a:lnTo>
                  <a:pt x="623" y="326"/>
                </a:lnTo>
                <a:lnTo>
                  <a:pt x="621" y="328"/>
                </a:lnTo>
                <a:lnTo>
                  <a:pt x="619" y="330"/>
                </a:lnTo>
                <a:lnTo>
                  <a:pt x="617" y="331"/>
                </a:lnTo>
                <a:lnTo>
                  <a:pt x="613" y="332"/>
                </a:lnTo>
                <a:lnTo>
                  <a:pt x="610" y="332"/>
                </a:lnTo>
                <a:close/>
                <a:moveTo>
                  <a:pt x="863" y="5"/>
                </a:moveTo>
                <a:lnTo>
                  <a:pt x="860" y="3"/>
                </a:lnTo>
                <a:lnTo>
                  <a:pt x="857" y="1"/>
                </a:lnTo>
                <a:lnTo>
                  <a:pt x="854" y="0"/>
                </a:lnTo>
                <a:lnTo>
                  <a:pt x="850" y="0"/>
                </a:lnTo>
                <a:lnTo>
                  <a:pt x="843" y="1"/>
                </a:lnTo>
                <a:lnTo>
                  <a:pt x="821" y="5"/>
                </a:lnTo>
                <a:lnTo>
                  <a:pt x="789" y="9"/>
                </a:lnTo>
                <a:lnTo>
                  <a:pt x="747" y="16"/>
                </a:lnTo>
                <a:lnTo>
                  <a:pt x="697" y="26"/>
                </a:lnTo>
                <a:lnTo>
                  <a:pt x="641" y="38"/>
                </a:lnTo>
                <a:lnTo>
                  <a:pt x="611" y="45"/>
                </a:lnTo>
                <a:lnTo>
                  <a:pt x="580" y="54"/>
                </a:lnTo>
                <a:lnTo>
                  <a:pt x="548" y="63"/>
                </a:lnTo>
                <a:lnTo>
                  <a:pt x="516" y="72"/>
                </a:lnTo>
                <a:lnTo>
                  <a:pt x="472" y="86"/>
                </a:lnTo>
                <a:lnTo>
                  <a:pt x="431" y="100"/>
                </a:lnTo>
                <a:lnTo>
                  <a:pt x="391" y="115"/>
                </a:lnTo>
                <a:lnTo>
                  <a:pt x="355" y="131"/>
                </a:lnTo>
                <a:lnTo>
                  <a:pt x="319" y="147"/>
                </a:lnTo>
                <a:lnTo>
                  <a:pt x="286" y="164"/>
                </a:lnTo>
                <a:lnTo>
                  <a:pt x="256" y="182"/>
                </a:lnTo>
                <a:lnTo>
                  <a:pt x="227" y="200"/>
                </a:lnTo>
                <a:lnTo>
                  <a:pt x="200" y="219"/>
                </a:lnTo>
                <a:lnTo>
                  <a:pt x="176" y="238"/>
                </a:lnTo>
                <a:lnTo>
                  <a:pt x="153" y="259"/>
                </a:lnTo>
                <a:lnTo>
                  <a:pt x="133" y="279"/>
                </a:lnTo>
                <a:lnTo>
                  <a:pt x="114" y="301"/>
                </a:lnTo>
                <a:lnTo>
                  <a:pt x="97" y="323"/>
                </a:lnTo>
                <a:lnTo>
                  <a:pt x="84" y="346"/>
                </a:lnTo>
                <a:lnTo>
                  <a:pt x="72" y="368"/>
                </a:lnTo>
                <a:lnTo>
                  <a:pt x="63" y="386"/>
                </a:lnTo>
                <a:lnTo>
                  <a:pt x="57" y="406"/>
                </a:lnTo>
                <a:lnTo>
                  <a:pt x="51" y="424"/>
                </a:lnTo>
                <a:lnTo>
                  <a:pt x="48" y="443"/>
                </a:lnTo>
                <a:lnTo>
                  <a:pt x="46" y="463"/>
                </a:lnTo>
                <a:lnTo>
                  <a:pt x="44" y="483"/>
                </a:lnTo>
                <a:lnTo>
                  <a:pt x="45" y="503"/>
                </a:lnTo>
                <a:lnTo>
                  <a:pt x="46" y="524"/>
                </a:lnTo>
                <a:lnTo>
                  <a:pt x="49" y="544"/>
                </a:lnTo>
                <a:lnTo>
                  <a:pt x="54" y="564"/>
                </a:lnTo>
                <a:lnTo>
                  <a:pt x="59" y="586"/>
                </a:lnTo>
                <a:lnTo>
                  <a:pt x="65" y="607"/>
                </a:lnTo>
                <a:lnTo>
                  <a:pt x="74" y="630"/>
                </a:lnTo>
                <a:lnTo>
                  <a:pt x="84" y="651"/>
                </a:lnTo>
                <a:lnTo>
                  <a:pt x="94" y="674"/>
                </a:lnTo>
                <a:lnTo>
                  <a:pt x="107" y="696"/>
                </a:lnTo>
                <a:lnTo>
                  <a:pt x="4" y="799"/>
                </a:lnTo>
                <a:lnTo>
                  <a:pt x="2" y="801"/>
                </a:lnTo>
                <a:lnTo>
                  <a:pt x="1" y="804"/>
                </a:lnTo>
                <a:lnTo>
                  <a:pt x="0" y="807"/>
                </a:lnTo>
                <a:lnTo>
                  <a:pt x="0" y="809"/>
                </a:lnTo>
                <a:lnTo>
                  <a:pt x="0" y="812"/>
                </a:lnTo>
                <a:lnTo>
                  <a:pt x="1" y="815"/>
                </a:lnTo>
                <a:lnTo>
                  <a:pt x="2" y="817"/>
                </a:lnTo>
                <a:lnTo>
                  <a:pt x="4" y="820"/>
                </a:lnTo>
                <a:lnTo>
                  <a:pt x="47" y="864"/>
                </a:lnTo>
                <a:lnTo>
                  <a:pt x="49" y="866"/>
                </a:lnTo>
                <a:lnTo>
                  <a:pt x="52" y="867"/>
                </a:lnTo>
                <a:lnTo>
                  <a:pt x="55" y="868"/>
                </a:lnTo>
                <a:lnTo>
                  <a:pt x="58" y="868"/>
                </a:lnTo>
                <a:lnTo>
                  <a:pt x="61" y="868"/>
                </a:lnTo>
                <a:lnTo>
                  <a:pt x="63" y="867"/>
                </a:lnTo>
                <a:lnTo>
                  <a:pt x="66" y="866"/>
                </a:lnTo>
                <a:lnTo>
                  <a:pt x="69" y="864"/>
                </a:lnTo>
                <a:lnTo>
                  <a:pt x="171" y="760"/>
                </a:lnTo>
                <a:lnTo>
                  <a:pt x="198" y="773"/>
                </a:lnTo>
                <a:lnTo>
                  <a:pt x="224" y="786"/>
                </a:lnTo>
                <a:lnTo>
                  <a:pt x="250" y="796"/>
                </a:lnTo>
                <a:lnTo>
                  <a:pt x="276" y="805"/>
                </a:lnTo>
                <a:lnTo>
                  <a:pt x="301" y="811"/>
                </a:lnTo>
                <a:lnTo>
                  <a:pt x="326" y="816"/>
                </a:lnTo>
                <a:lnTo>
                  <a:pt x="350" y="819"/>
                </a:lnTo>
                <a:lnTo>
                  <a:pt x="374" y="820"/>
                </a:lnTo>
                <a:lnTo>
                  <a:pt x="389" y="820"/>
                </a:lnTo>
                <a:lnTo>
                  <a:pt x="405" y="819"/>
                </a:lnTo>
                <a:lnTo>
                  <a:pt x="420" y="816"/>
                </a:lnTo>
                <a:lnTo>
                  <a:pt x="435" y="813"/>
                </a:lnTo>
                <a:lnTo>
                  <a:pt x="450" y="810"/>
                </a:lnTo>
                <a:lnTo>
                  <a:pt x="464" y="806"/>
                </a:lnTo>
                <a:lnTo>
                  <a:pt x="479" y="800"/>
                </a:lnTo>
                <a:lnTo>
                  <a:pt x="493" y="794"/>
                </a:lnTo>
                <a:lnTo>
                  <a:pt x="507" y="787"/>
                </a:lnTo>
                <a:lnTo>
                  <a:pt x="521" y="779"/>
                </a:lnTo>
                <a:lnTo>
                  <a:pt x="535" y="770"/>
                </a:lnTo>
                <a:lnTo>
                  <a:pt x="549" y="762"/>
                </a:lnTo>
                <a:lnTo>
                  <a:pt x="562" y="751"/>
                </a:lnTo>
                <a:lnTo>
                  <a:pt x="575" y="740"/>
                </a:lnTo>
                <a:lnTo>
                  <a:pt x="588" y="730"/>
                </a:lnTo>
                <a:lnTo>
                  <a:pt x="600" y="717"/>
                </a:lnTo>
                <a:lnTo>
                  <a:pt x="613" y="704"/>
                </a:lnTo>
                <a:lnTo>
                  <a:pt x="625" y="690"/>
                </a:lnTo>
                <a:lnTo>
                  <a:pt x="638" y="675"/>
                </a:lnTo>
                <a:lnTo>
                  <a:pt x="650" y="660"/>
                </a:lnTo>
                <a:lnTo>
                  <a:pt x="661" y="643"/>
                </a:lnTo>
                <a:lnTo>
                  <a:pt x="672" y="627"/>
                </a:lnTo>
                <a:lnTo>
                  <a:pt x="683" y="608"/>
                </a:lnTo>
                <a:lnTo>
                  <a:pt x="695" y="590"/>
                </a:lnTo>
                <a:lnTo>
                  <a:pt x="706" y="571"/>
                </a:lnTo>
                <a:lnTo>
                  <a:pt x="715" y="550"/>
                </a:lnTo>
                <a:lnTo>
                  <a:pt x="726" y="530"/>
                </a:lnTo>
                <a:lnTo>
                  <a:pt x="736" y="509"/>
                </a:lnTo>
                <a:lnTo>
                  <a:pt x="755" y="464"/>
                </a:lnTo>
                <a:lnTo>
                  <a:pt x="773" y="415"/>
                </a:lnTo>
                <a:lnTo>
                  <a:pt x="786" y="379"/>
                </a:lnTo>
                <a:lnTo>
                  <a:pt x="798" y="341"/>
                </a:lnTo>
                <a:lnTo>
                  <a:pt x="809" y="306"/>
                </a:lnTo>
                <a:lnTo>
                  <a:pt x="818" y="271"/>
                </a:lnTo>
                <a:lnTo>
                  <a:pt x="834" y="204"/>
                </a:lnTo>
                <a:lnTo>
                  <a:pt x="847" y="143"/>
                </a:lnTo>
                <a:lnTo>
                  <a:pt x="856" y="93"/>
                </a:lnTo>
                <a:lnTo>
                  <a:pt x="862" y="53"/>
                </a:lnTo>
                <a:lnTo>
                  <a:pt x="865" y="26"/>
                </a:lnTo>
                <a:lnTo>
                  <a:pt x="868" y="16"/>
                </a:lnTo>
                <a:lnTo>
                  <a:pt x="868" y="13"/>
                </a:lnTo>
                <a:lnTo>
                  <a:pt x="866" y="10"/>
                </a:lnTo>
                <a:lnTo>
                  <a:pt x="865" y="7"/>
                </a:lnTo>
                <a:lnTo>
                  <a:pt x="863" y="5"/>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8225691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id="{B5981CF1-BC08-49F8-B0F9-AAF98EC67450}"/>
              </a:ext>
            </a:extLst>
          </p:cNvPr>
          <p:cNvSpPr>
            <a:spLocks noGrp="1"/>
          </p:cNvSpPr>
          <p:nvPr>
            <p:ph type="title" idx="4294967295"/>
          </p:nvPr>
        </p:nvSpPr>
        <p:spPr>
          <a:xfrm>
            <a:off x="0" y="365125"/>
            <a:ext cx="10515600" cy="1325563"/>
          </a:xfrm>
        </p:spPr>
        <p:txBody>
          <a:bodyPr/>
          <a:lstStyle/>
          <a:p>
            <a:r>
              <a:rPr lang="en-US"/>
              <a:t>Project analysis slide 2</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xmlns="" val="1"/>
              </a:ext>
            </a:extLst>
          </p:cNvPr>
          <p:cNvCxnSpPr>
            <a:cxnSpLocks/>
          </p:cNvCxnSpPr>
          <p:nvPr/>
        </p:nvCxnSpPr>
        <p:spPr>
          <a:xfrm>
            <a:off x="8105775" y="644085"/>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358645"/>
            <a:ext cx="11734800" cy="1163395"/>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smtClean="0">
                <a:solidFill>
                  <a:schemeClr val="tx1">
                    <a:lumMod val="75000"/>
                    <a:lumOff val="25000"/>
                  </a:schemeClr>
                </a:solidFill>
                <a:latin typeface="Times New Roman" panose="02020603050405020304" pitchFamily="18" charset="0"/>
                <a:cs typeface="Times New Roman" panose="02020603050405020304" pitchFamily="18" charset="0"/>
              </a:rPr>
              <a:t>HỒ SƠ CỘNG ĐIỂM </a:t>
            </a:r>
          </a:p>
          <a:p>
            <a:pPr algn="ctr"/>
            <a:r>
              <a:rPr lang="en-US" sz="2800" b="1" smtClean="0">
                <a:solidFill>
                  <a:schemeClr val="tx1">
                    <a:lumMod val="75000"/>
                    <a:lumOff val="25000"/>
                  </a:schemeClr>
                </a:solidFill>
                <a:latin typeface="Times New Roman" panose="02020603050405020304" pitchFamily="18" charset="0"/>
                <a:cs typeface="Times New Roman" panose="02020603050405020304" pitchFamily="18" charset="0"/>
              </a:rPr>
              <a:t>ƯU TIÊN</a:t>
            </a:r>
            <a:r>
              <a:rPr lang="en-US" sz="2800">
                <a:solidFill>
                  <a:schemeClr val="tx1">
                    <a:lumMod val="75000"/>
                    <a:lumOff val="25000"/>
                  </a:schemeClr>
                </a:solidFill>
                <a:latin typeface="Times New Roman" panose="02020603050405020304" pitchFamily="18" charset="0"/>
                <a:cs typeface="Times New Roman" panose="02020603050405020304" pitchFamily="18" charset="0"/>
              </a:rPr>
              <a:t/>
            </a:r>
            <a:br>
              <a:rPr lang="en-US" sz="2800">
                <a:solidFill>
                  <a:schemeClr val="tx1">
                    <a:lumMod val="75000"/>
                    <a:lumOff val="25000"/>
                  </a:schemeClr>
                </a:solidFill>
                <a:latin typeface="Times New Roman" panose="02020603050405020304" pitchFamily="18" charset="0"/>
                <a:cs typeface="Times New Roman" panose="02020603050405020304" pitchFamily="18" charset="0"/>
              </a:rPr>
            </a:br>
            <a:endParaRPr lang="en-US" sz="2800">
              <a:solidFill>
                <a:schemeClr val="tx1">
                  <a:lumMod val="75000"/>
                  <a:lumOff val="25000"/>
                </a:schemeClr>
              </a:solidFill>
              <a:latin typeface="Times New Roman" panose="02020603050405020304" pitchFamily="18"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xmlns="" val="1"/>
              </a:ext>
            </a:extLst>
          </p:cNvPr>
          <p:cNvCxnSpPr>
            <a:cxnSpLocks/>
          </p:cNvCxnSpPr>
          <p:nvPr/>
        </p:nvCxnSpPr>
        <p:spPr>
          <a:xfrm>
            <a:off x="0" y="644085"/>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grpSp>
        <p:nvGrpSpPr>
          <p:cNvPr id="36" name="Group 35" descr="Icon of human being and gear. ">
            <a:extLst>
              <a:ext uri="{FF2B5EF4-FFF2-40B4-BE49-F238E27FC236}">
                <a16:creationId xmlns:a16="http://schemas.microsoft.com/office/drawing/2014/main" id="{ECC5F635-1712-4572-A9EC-F94E2199DDBD}"/>
              </a:ext>
            </a:extLst>
          </p:cNvPr>
          <p:cNvGrpSpPr/>
          <p:nvPr/>
        </p:nvGrpSpPr>
        <p:grpSpPr>
          <a:xfrm>
            <a:off x="7133464" y="5355478"/>
            <a:ext cx="338073" cy="339996"/>
            <a:chOff x="6450013" y="5349875"/>
            <a:chExt cx="279399" cy="280988"/>
          </a:xfrm>
          <a:solidFill>
            <a:schemeClr val="bg1"/>
          </a:solidFill>
        </p:grpSpPr>
        <p:sp>
          <p:nvSpPr>
            <p:cNvPr id="37" name="Freeform 3673">
              <a:extLst>
                <a:ext uri="{FF2B5EF4-FFF2-40B4-BE49-F238E27FC236}">
                  <a16:creationId xmlns:a16="http://schemas.microsoft.com/office/drawing/2014/main" id="{D1391604-D4EC-48A8-AE57-EDF194392FB1}"/>
                </a:ext>
              </a:extLst>
            </p:cNvPr>
            <p:cNvSpPr>
              <a:spLocks/>
            </p:cNvSpPr>
            <p:nvPr/>
          </p:nvSpPr>
          <p:spPr bwMode="auto">
            <a:xfrm>
              <a:off x="6450013" y="5349875"/>
              <a:ext cx="182562" cy="238125"/>
            </a:xfrm>
            <a:custGeom>
              <a:avLst/>
              <a:gdLst>
                <a:gd name="T0" fmla="*/ 379 w 459"/>
                <a:gd name="T1" fmla="*/ 550 h 602"/>
                <a:gd name="T2" fmla="*/ 380 w 459"/>
                <a:gd name="T3" fmla="*/ 519 h 602"/>
                <a:gd name="T4" fmla="*/ 345 w 459"/>
                <a:gd name="T5" fmla="*/ 495 h 602"/>
                <a:gd name="T6" fmla="*/ 397 w 459"/>
                <a:gd name="T7" fmla="*/ 400 h 602"/>
                <a:gd name="T8" fmla="*/ 408 w 459"/>
                <a:gd name="T9" fmla="*/ 395 h 602"/>
                <a:gd name="T10" fmla="*/ 450 w 459"/>
                <a:gd name="T11" fmla="*/ 406 h 602"/>
                <a:gd name="T12" fmla="*/ 412 w 459"/>
                <a:gd name="T13" fmla="*/ 384 h 602"/>
                <a:gd name="T14" fmla="*/ 376 w 459"/>
                <a:gd name="T15" fmla="*/ 370 h 602"/>
                <a:gd name="T16" fmla="*/ 361 w 459"/>
                <a:gd name="T17" fmla="*/ 307 h 602"/>
                <a:gd name="T18" fmla="*/ 379 w 459"/>
                <a:gd name="T19" fmla="*/ 288 h 602"/>
                <a:gd name="T20" fmla="*/ 397 w 459"/>
                <a:gd name="T21" fmla="*/ 252 h 602"/>
                <a:gd name="T22" fmla="*/ 406 w 459"/>
                <a:gd name="T23" fmla="*/ 214 h 602"/>
                <a:gd name="T24" fmla="*/ 415 w 459"/>
                <a:gd name="T25" fmla="*/ 202 h 602"/>
                <a:gd name="T26" fmla="*/ 420 w 459"/>
                <a:gd name="T27" fmla="*/ 183 h 602"/>
                <a:gd name="T28" fmla="*/ 416 w 459"/>
                <a:gd name="T29" fmla="*/ 152 h 602"/>
                <a:gd name="T30" fmla="*/ 412 w 459"/>
                <a:gd name="T31" fmla="*/ 121 h 602"/>
                <a:gd name="T32" fmla="*/ 420 w 459"/>
                <a:gd name="T33" fmla="*/ 78 h 602"/>
                <a:gd name="T34" fmla="*/ 415 w 459"/>
                <a:gd name="T35" fmla="*/ 45 h 602"/>
                <a:gd name="T36" fmla="*/ 403 w 459"/>
                <a:gd name="T37" fmla="*/ 27 h 602"/>
                <a:gd name="T38" fmla="*/ 382 w 459"/>
                <a:gd name="T39" fmla="*/ 15 h 602"/>
                <a:gd name="T40" fmla="*/ 341 w 459"/>
                <a:gd name="T41" fmla="*/ 3 h 602"/>
                <a:gd name="T42" fmla="*/ 291 w 459"/>
                <a:gd name="T43" fmla="*/ 0 h 602"/>
                <a:gd name="T44" fmla="*/ 245 w 459"/>
                <a:gd name="T45" fmla="*/ 9 h 602"/>
                <a:gd name="T46" fmla="*/ 213 w 459"/>
                <a:gd name="T47" fmla="*/ 27 h 602"/>
                <a:gd name="T48" fmla="*/ 201 w 459"/>
                <a:gd name="T49" fmla="*/ 42 h 602"/>
                <a:gd name="T50" fmla="*/ 181 w 459"/>
                <a:gd name="T51" fmla="*/ 44 h 602"/>
                <a:gd name="T52" fmla="*/ 163 w 459"/>
                <a:gd name="T53" fmla="*/ 56 h 602"/>
                <a:gd name="T54" fmla="*/ 155 w 459"/>
                <a:gd name="T55" fmla="*/ 87 h 602"/>
                <a:gd name="T56" fmla="*/ 164 w 459"/>
                <a:gd name="T57" fmla="*/ 138 h 602"/>
                <a:gd name="T58" fmla="*/ 159 w 459"/>
                <a:gd name="T59" fmla="*/ 144 h 602"/>
                <a:gd name="T60" fmla="*/ 150 w 459"/>
                <a:gd name="T61" fmla="*/ 162 h 602"/>
                <a:gd name="T62" fmla="*/ 149 w 459"/>
                <a:gd name="T63" fmla="*/ 184 h 602"/>
                <a:gd name="T64" fmla="*/ 154 w 459"/>
                <a:gd name="T65" fmla="*/ 201 h 602"/>
                <a:gd name="T66" fmla="*/ 163 w 459"/>
                <a:gd name="T67" fmla="*/ 214 h 602"/>
                <a:gd name="T68" fmla="*/ 169 w 459"/>
                <a:gd name="T69" fmla="*/ 237 h 602"/>
                <a:gd name="T70" fmla="*/ 179 w 459"/>
                <a:gd name="T71" fmla="*/ 271 h 602"/>
                <a:gd name="T72" fmla="*/ 203 w 459"/>
                <a:gd name="T73" fmla="*/ 306 h 602"/>
                <a:gd name="T74" fmla="*/ 215 w 459"/>
                <a:gd name="T75" fmla="*/ 364 h 602"/>
                <a:gd name="T76" fmla="*/ 171 w 459"/>
                <a:gd name="T77" fmla="*/ 381 h 602"/>
                <a:gd name="T78" fmla="*/ 106 w 459"/>
                <a:gd name="T79" fmla="*/ 401 h 602"/>
                <a:gd name="T80" fmla="*/ 46 w 459"/>
                <a:gd name="T81" fmla="*/ 428 h 602"/>
                <a:gd name="T82" fmla="*/ 22 w 459"/>
                <a:gd name="T83" fmla="*/ 449 h 602"/>
                <a:gd name="T84" fmla="*/ 10 w 459"/>
                <a:gd name="T85" fmla="*/ 479 h 602"/>
                <a:gd name="T86" fmla="*/ 2 w 459"/>
                <a:gd name="T87" fmla="*/ 540 h 602"/>
                <a:gd name="T88" fmla="*/ 1 w 459"/>
                <a:gd name="T89" fmla="*/ 594 h 602"/>
                <a:gd name="T90" fmla="*/ 11 w 459"/>
                <a:gd name="T91" fmla="*/ 602 h 602"/>
                <a:gd name="T92" fmla="*/ 345 w 459"/>
                <a:gd name="T93" fmla="*/ 589 h 602"/>
                <a:gd name="T94" fmla="*/ 352 w 459"/>
                <a:gd name="T95" fmla="*/ 577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9" h="602">
                  <a:moveTo>
                    <a:pt x="352" y="577"/>
                  </a:moveTo>
                  <a:lnTo>
                    <a:pt x="380" y="560"/>
                  </a:lnTo>
                  <a:lnTo>
                    <a:pt x="379" y="550"/>
                  </a:lnTo>
                  <a:lnTo>
                    <a:pt x="379" y="540"/>
                  </a:lnTo>
                  <a:lnTo>
                    <a:pt x="379" y="530"/>
                  </a:lnTo>
                  <a:lnTo>
                    <a:pt x="380" y="519"/>
                  </a:lnTo>
                  <a:lnTo>
                    <a:pt x="352" y="503"/>
                  </a:lnTo>
                  <a:lnTo>
                    <a:pt x="348" y="499"/>
                  </a:lnTo>
                  <a:lnTo>
                    <a:pt x="345" y="495"/>
                  </a:lnTo>
                  <a:lnTo>
                    <a:pt x="345" y="490"/>
                  </a:lnTo>
                  <a:lnTo>
                    <a:pt x="346" y="486"/>
                  </a:lnTo>
                  <a:lnTo>
                    <a:pt x="397" y="400"/>
                  </a:lnTo>
                  <a:lnTo>
                    <a:pt x="399" y="397"/>
                  </a:lnTo>
                  <a:lnTo>
                    <a:pt x="403" y="395"/>
                  </a:lnTo>
                  <a:lnTo>
                    <a:pt x="408" y="395"/>
                  </a:lnTo>
                  <a:lnTo>
                    <a:pt x="413" y="396"/>
                  </a:lnTo>
                  <a:lnTo>
                    <a:pt x="441" y="413"/>
                  </a:lnTo>
                  <a:lnTo>
                    <a:pt x="450" y="406"/>
                  </a:lnTo>
                  <a:lnTo>
                    <a:pt x="459" y="401"/>
                  </a:lnTo>
                  <a:lnTo>
                    <a:pt x="424" y="388"/>
                  </a:lnTo>
                  <a:lnTo>
                    <a:pt x="412" y="384"/>
                  </a:lnTo>
                  <a:lnTo>
                    <a:pt x="400" y="379"/>
                  </a:lnTo>
                  <a:lnTo>
                    <a:pt x="389" y="375"/>
                  </a:lnTo>
                  <a:lnTo>
                    <a:pt x="376" y="370"/>
                  </a:lnTo>
                  <a:lnTo>
                    <a:pt x="368" y="368"/>
                  </a:lnTo>
                  <a:lnTo>
                    <a:pt x="361" y="364"/>
                  </a:lnTo>
                  <a:lnTo>
                    <a:pt x="361" y="307"/>
                  </a:lnTo>
                  <a:lnTo>
                    <a:pt x="366" y="302"/>
                  </a:lnTo>
                  <a:lnTo>
                    <a:pt x="372" y="297"/>
                  </a:lnTo>
                  <a:lnTo>
                    <a:pt x="379" y="288"/>
                  </a:lnTo>
                  <a:lnTo>
                    <a:pt x="385" y="279"/>
                  </a:lnTo>
                  <a:lnTo>
                    <a:pt x="391" y="266"/>
                  </a:lnTo>
                  <a:lnTo>
                    <a:pt x="397" y="252"/>
                  </a:lnTo>
                  <a:lnTo>
                    <a:pt x="400" y="235"/>
                  </a:lnTo>
                  <a:lnTo>
                    <a:pt x="402" y="216"/>
                  </a:lnTo>
                  <a:lnTo>
                    <a:pt x="406" y="214"/>
                  </a:lnTo>
                  <a:lnTo>
                    <a:pt x="409" y="211"/>
                  </a:lnTo>
                  <a:lnTo>
                    <a:pt x="412" y="207"/>
                  </a:lnTo>
                  <a:lnTo>
                    <a:pt x="415" y="202"/>
                  </a:lnTo>
                  <a:lnTo>
                    <a:pt x="417" y="197"/>
                  </a:lnTo>
                  <a:lnTo>
                    <a:pt x="418" y="191"/>
                  </a:lnTo>
                  <a:lnTo>
                    <a:pt x="420" y="183"/>
                  </a:lnTo>
                  <a:lnTo>
                    <a:pt x="420" y="175"/>
                  </a:lnTo>
                  <a:lnTo>
                    <a:pt x="420" y="164"/>
                  </a:lnTo>
                  <a:lnTo>
                    <a:pt x="416" y="152"/>
                  </a:lnTo>
                  <a:lnTo>
                    <a:pt x="412" y="144"/>
                  </a:lnTo>
                  <a:lnTo>
                    <a:pt x="406" y="137"/>
                  </a:lnTo>
                  <a:lnTo>
                    <a:pt x="412" y="121"/>
                  </a:lnTo>
                  <a:lnTo>
                    <a:pt x="417" y="101"/>
                  </a:lnTo>
                  <a:lnTo>
                    <a:pt x="420" y="89"/>
                  </a:lnTo>
                  <a:lnTo>
                    <a:pt x="420" y="78"/>
                  </a:lnTo>
                  <a:lnTo>
                    <a:pt x="420" y="65"/>
                  </a:lnTo>
                  <a:lnTo>
                    <a:pt x="417" y="53"/>
                  </a:lnTo>
                  <a:lnTo>
                    <a:pt x="415" y="45"/>
                  </a:lnTo>
                  <a:lnTo>
                    <a:pt x="412" y="39"/>
                  </a:lnTo>
                  <a:lnTo>
                    <a:pt x="407" y="34"/>
                  </a:lnTo>
                  <a:lnTo>
                    <a:pt x="403" y="27"/>
                  </a:lnTo>
                  <a:lnTo>
                    <a:pt x="397" y="24"/>
                  </a:lnTo>
                  <a:lnTo>
                    <a:pt x="390" y="18"/>
                  </a:lnTo>
                  <a:lnTo>
                    <a:pt x="382" y="15"/>
                  </a:lnTo>
                  <a:lnTo>
                    <a:pt x="376" y="12"/>
                  </a:lnTo>
                  <a:lnTo>
                    <a:pt x="359" y="7"/>
                  </a:lnTo>
                  <a:lnTo>
                    <a:pt x="341" y="3"/>
                  </a:lnTo>
                  <a:lnTo>
                    <a:pt x="325" y="0"/>
                  </a:lnTo>
                  <a:lnTo>
                    <a:pt x="307" y="0"/>
                  </a:lnTo>
                  <a:lnTo>
                    <a:pt x="291" y="0"/>
                  </a:lnTo>
                  <a:lnTo>
                    <a:pt x="276" y="2"/>
                  </a:lnTo>
                  <a:lnTo>
                    <a:pt x="260" y="6"/>
                  </a:lnTo>
                  <a:lnTo>
                    <a:pt x="245" y="9"/>
                  </a:lnTo>
                  <a:lnTo>
                    <a:pt x="231" y="16"/>
                  </a:lnTo>
                  <a:lnTo>
                    <a:pt x="218" y="22"/>
                  </a:lnTo>
                  <a:lnTo>
                    <a:pt x="213" y="27"/>
                  </a:lnTo>
                  <a:lnTo>
                    <a:pt x="209" y="31"/>
                  </a:lnTo>
                  <a:lnTo>
                    <a:pt x="204" y="36"/>
                  </a:lnTo>
                  <a:lnTo>
                    <a:pt x="201" y="42"/>
                  </a:lnTo>
                  <a:lnTo>
                    <a:pt x="194" y="42"/>
                  </a:lnTo>
                  <a:lnTo>
                    <a:pt x="187" y="43"/>
                  </a:lnTo>
                  <a:lnTo>
                    <a:pt x="181" y="44"/>
                  </a:lnTo>
                  <a:lnTo>
                    <a:pt x="176" y="45"/>
                  </a:lnTo>
                  <a:lnTo>
                    <a:pt x="168" y="51"/>
                  </a:lnTo>
                  <a:lnTo>
                    <a:pt x="163" y="56"/>
                  </a:lnTo>
                  <a:lnTo>
                    <a:pt x="158" y="65"/>
                  </a:lnTo>
                  <a:lnTo>
                    <a:pt x="155" y="75"/>
                  </a:lnTo>
                  <a:lnTo>
                    <a:pt x="155" y="87"/>
                  </a:lnTo>
                  <a:lnTo>
                    <a:pt x="155" y="98"/>
                  </a:lnTo>
                  <a:lnTo>
                    <a:pt x="159" y="120"/>
                  </a:lnTo>
                  <a:lnTo>
                    <a:pt x="164" y="138"/>
                  </a:lnTo>
                  <a:lnTo>
                    <a:pt x="164" y="139"/>
                  </a:lnTo>
                  <a:lnTo>
                    <a:pt x="164" y="139"/>
                  </a:lnTo>
                  <a:lnTo>
                    <a:pt x="159" y="144"/>
                  </a:lnTo>
                  <a:lnTo>
                    <a:pt x="154" y="151"/>
                  </a:lnTo>
                  <a:lnTo>
                    <a:pt x="151" y="156"/>
                  </a:lnTo>
                  <a:lnTo>
                    <a:pt x="150" y="162"/>
                  </a:lnTo>
                  <a:lnTo>
                    <a:pt x="149" y="170"/>
                  </a:lnTo>
                  <a:lnTo>
                    <a:pt x="149" y="176"/>
                  </a:lnTo>
                  <a:lnTo>
                    <a:pt x="149" y="184"/>
                  </a:lnTo>
                  <a:lnTo>
                    <a:pt x="150" y="191"/>
                  </a:lnTo>
                  <a:lnTo>
                    <a:pt x="151" y="196"/>
                  </a:lnTo>
                  <a:lnTo>
                    <a:pt x="154" y="201"/>
                  </a:lnTo>
                  <a:lnTo>
                    <a:pt x="156" y="206"/>
                  </a:lnTo>
                  <a:lnTo>
                    <a:pt x="159" y="210"/>
                  </a:lnTo>
                  <a:lnTo>
                    <a:pt x="163" y="214"/>
                  </a:lnTo>
                  <a:lnTo>
                    <a:pt x="167" y="216"/>
                  </a:lnTo>
                  <a:lnTo>
                    <a:pt x="168" y="227"/>
                  </a:lnTo>
                  <a:lnTo>
                    <a:pt x="169" y="237"/>
                  </a:lnTo>
                  <a:lnTo>
                    <a:pt x="172" y="246"/>
                  </a:lnTo>
                  <a:lnTo>
                    <a:pt x="174" y="255"/>
                  </a:lnTo>
                  <a:lnTo>
                    <a:pt x="179" y="271"/>
                  </a:lnTo>
                  <a:lnTo>
                    <a:pt x="187" y="286"/>
                  </a:lnTo>
                  <a:lnTo>
                    <a:pt x="195" y="297"/>
                  </a:lnTo>
                  <a:lnTo>
                    <a:pt x="203" y="306"/>
                  </a:lnTo>
                  <a:lnTo>
                    <a:pt x="210" y="314"/>
                  </a:lnTo>
                  <a:lnTo>
                    <a:pt x="215" y="319"/>
                  </a:lnTo>
                  <a:lnTo>
                    <a:pt x="215" y="364"/>
                  </a:lnTo>
                  <a:lnTo>
                    <a:pt x="201" y="369"/>
                  </a:lnTo>
                  <a:lnTo>
                    <a:pt x="186" y="375"/>
                  </a:lnTo>
                  <a:lnTo>
                    <a:pt x="171" y="381"/>
                  </a:lnTo>
                  <a:lnTo>
                    <a:pt x="155" y="384"/>
                  </a:lnTo>
                  <a:lnTo>
                    <a:pt x="129" y="393"/>
                  </a:lnTo>
                  <a:lnTo>
                    <a:pt x="106" y="401"/>
                  </a:lnTo>
                  <a:lnTo>
                    <a:pt x="83" y="410"/>
                  </a:lnTo>
                  <a:lnTo>
                    <a:pt x="64" y="419"/>
                  </a:lnTo>
                  <a:lnTo>
                    <a:pt x="46" y="428"/>
                  </a:lnTo>
                  <a:lnTo>
                    <a:pt x="32" y="438"/>
                  </a:lnTo>
                  <a:lnTo>
                    <a:pt x="27" y="444"/>
                  </a:lnTo>
                  <a:lnTo>
                    <a:pt x="22" y="449"/>
                  </a:lnTo>
                  <a:lnTo>
                    <a:pt x="18" y="455"/>
                  </a:lnTo>
                  <a:lnTo>
                    <a:pt x="15" y="460"/>
                  </a:lnTo>
                  <a:lnTo>
                    <a:pt x="10" y="479"/>
                  </a:lnTo>
                  <a:lnTo>
                    <a:pt x="6" y="499"/>
                  </a:lnTo>
                  <a:lnTo>
                    <a:pt x="4" y="521"/>
                  </a:lnTo>
                  <a:lnTo>
                    <a:pt x="2" y="540"/>
                  </a:lnTo>
                  <a:lnTo>
                    <a:pt x="0" y="573"/>
                  </a:lnTo>
                  <a:lnTo>
                    <a:pt x="0" y="589"/>
                  </a:lnTo>
                  <a:lnTo>
                    <a:pt x="1" y="594"/>
                  </a:lnTo>
                  <a:lnTo>
                    <a:pt x="4" y="598"/>
                  </a:lnTo>
                  <a:lnTo>
                    <a:pt x="7" y="600"/>
                  </a:lnTo>
                  <a:lnTo>
                    <a:pt x="11" y="602"/>
                  </a:lnTo>
                  <a:lnTo>
                    <a:pt x="350" y="602"/>
                  </a:lnTo>
                  <a:lnTo>
                    <a:pt x="346" y="594"/>
                  </a:lnTo>
                  <a:lnTo>
                    <a:pt x="345" y="589"/>
                  </a:lnTo>
                  <a:lnTo>
                    <a:pt x="345" y="585"/>
                  </a:lnTo>
                  <a:lnTo>
                    <a:pt x="348" y="581"/>
                  </a:lnTo>
                  <a:lnTo>
                    <a:pt x="352" y="5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674">
              <a:extLst>
                <a:ext uri="{FF2B5EF4-FFF2-40B4-BE49-F238E27FC236}">
                  <a16:creationId xmlns:a16="http://schemas.microsoft.com/office/drawing/2014/main" id="{44A4D0F8-0767-41BC-BE62-0AED99EC8B25}"/>
                </a:ext>
              </a:extLst>
            </p:cNvPr>
            <p:cNvSpPr>
              <a:spLocks noEditPoints="1"/>
            </p:cNvSpPr>
            <p:nvPr/>
          </p:nvSpPr>
          <p:spPr bwMode="auto">
            <a:xfrm>
              <a:off x="6597650" y="5497513"/>
              <a:ext cx="131762" cy="133350"/>
            </a:xfrm>
            <a:custGeom>
              <a:avLst/>
              <a:gdLst>
                <a:gd name="T0" fmla="*/ 151 w 332"/>
                <a:gd name="T1" fmla="*/ 243 h 336"/>
                <a:gd name="T2" fmla="*/ 129 w 332"/>
                <a:gd name="T3" fmla="*/ 235 h 336"/>
                <a:gd name="T4" fmla="*/ 111 w 332"/>
                <a:gd name="T5" fmla="*/ 222 h 336"/>
                <a:gd name="T6" fmla="*/ 97 w 332"/>
                <a:gd name="T7" fmla="*/ 204 h 336"/>
                <a:gd name="T8" fmla="*/ 89 w 332"/>
                <a:gd name="T9" fmla="*/ 182 h 336"/>
                <a:gd name="T10" fmla="*/ 88 w 332"/>
                <a:gd name="T11" fmla="*/ 159 h 336"/>
                <a:gd name="T12" fmla="*/ 94 w 332"/>
                <a:gd name="T13" fmla="*/ 136 h 336"/>
                <a:gd name="T14" fmla="*/ 106 w 332"/>
                <a:gd name="T15" fmla="*/ 117 h 336"/>
                <a:gd name="T16" fmla="*/ 122 w 332"/>
                <a:gd name="T17" fmla="*/ 103 h 336"/>
                <a:gd name="T18" fmla="*/ 143 w 332"/>
                <a:gd name="T19" fmla="*/ 92 h 336"/>
                <a:gd name="T20" fmla="*/ 166 w 332"/>
                <a:gd name="T21" fmla="*/ 89 h 336"/>
                <a:gd name="T22" fmla="*/ 189 w 332"/>
                <a:gd name="T23" fmla="*/ 92 h 336"/>
                <a:gd name="T24" fmla="*/ 210 w 332"/>
                <a:gd name="T25" fmla="*/ 103 h 336"/>
                <a:gd name="T26" fmla="*/ 226 w 332"/>
                <a:gd name="T27" fmla="*/ 117 h 336"/>
                <a:gd name="T28" fmla="*/ 238 w 332"/>
                <a:gd name="T29" fmla="*/ 136 h 336"/>
                <a:gd name="T30" fmla="*/ 243 w 332"/>
                <a:gd name="T31" fmla="*/ 159 h 336"/>
                <a:gd name="T32" fmla="*/ 242 w 332"/>
                <a:gd name="T33" fmla="*/ 182 h 336"/>
                <a:gd name="T34" fmla="*/ 234 w 332"/>
                <a:gd name="T35" fmla="*/ 204 h 336"/>
                <a:gd name="T36" fmla="*/ 221 w 332"/>
                <a:gd name="T37" fmla="*/ 222 h 336"/>
                <a:gd name="T38" fmla="*/ 203 w 332"/>
                <a:gd name="T39" fmla="*/ 235 h 336"/>
                <a:gd name="T40" fmla="*/ 181 w 332"/>
                <a:gd name="T41" fmla="*/ 243 h 336"/>
                <a:gd name="T42" fmla="*/ 306 w 332"/>
                <a:gd name="T43" fmla="*/ 204 h 336"/>
                <a:gd name="T44" fmla="*/ 300 w 332"/>
                <a:gd name="T45" fmla="*/ 195 h 336"/>
                <a:gd name="T46" fmla="*/ 302 w 332"/>
                <a:gd name="T47" fmla="*/ 167 h 336"/>
                <a:gd name="T48" fmla="*/ 300 w 332"/>
                <a:gd name="T49" fmla="*/ 139 h 336"/>
                <a:gd name="T50" fmla="*/ 306 w 332"/>
                <a:gd name="T51" fmla="*/ 130 h 336"/>
                <a:gd name="T52" fmla="*/ 269 w 332"/>
                <a:gd name="T53" fmla="*/ 64 h 336"/>
                <a:gd name="T54" fmla="*/ 257 w 332"/>
                <a:gd name="T55" fmla="*/ 65 h 336"/>
                <a:gd name="T56" fmla="*/ 242 w 332"/>
                <a:gd name="T57" fmla="*/ 53 h 336"/>
                <a:gd name="T58" fmla="*/ 215 w 332"/>
                <a:gd name="T59" fmla="*/ 35 h 336"/>
                <a:gd name="T60" fmla="*/ 207 w 332"/>
                <a:gd name="T61" fmla="*/ 27 h 336"/>
                <a:gd name="T62" fmla="*/ 135 w 332"/>
                <a:gd name="T63" fmla="*/ 0 h 336"/>
                <a:gd name="T64" fmla="*/ 133 w 332"/>
                <a:gd name="T65" fmla="*/ 31 h 336"/>
                <a:gd name="T66" fmla="*/ 113 w 332"/>
                <a:gd name="T67" fmla="*/ 41 h 336"/>
                <a:gd name="T68" fmla="*/ 77 w 332"/>
                <a:gd name="T69" fmla="*/ 63 h 336"/>
                <a:gd name="T70" fmla="*/ 67 w 332"/>
                <a:gd name="T71" fmla="*/ 65 h 336"/>
                <a:gd name="T72" fmla="*/ 0 w 332"/>
                <a:gd name="T73" fmla="*/ 114 h 336"/>
                <a:gd name="T74" fmla="*/ 31 w 332"/>
                <a:gd name="T75" fmla="*/ 135 h 336"/>
                <a:gd name="T76" fmla="*/ 30 w 332"/>
                <a:gd name="T77" fmla="*/ 154 h 336"/>
                <a:gd name="T78" fmla="*/ 31 w 332"/>
                <a:gd name="T79" fmla="*/ 191 h 336"/>
                <a:gd name="T80" fmla="*/ 29 w 332"/>
                <a:gd name="T81" fmla="*/ 202 h 336"/>
                <a:gd name="T82" fmla="*/ 38 w 332"/>
                <a:gd name="T83" fmla="*/ 284 h 336"/>
                <a:gd name="T84" fmla="*/ 71 w 332"/>
                <a:gd name="T85" fmla="*/ 267 h 336"/>
                <a:gd name="T86" fmla="*/ 89 w 332"/>
                <a:gd name="T87" fmla="*/ 279 h 336"/>
                <a:gd name="T88" fmla="*/ 139 w 332"/>
                <a:gd name="T89" fmla="*/ 300 h 336"/>
                <a:gd name="T90" fmla="*/ 146 w 332"/>
                <a:gd name="T91" fmla="*/ 308 h 336"/>
                <a:gd name="T92" fmla="*/ 207 w 332"/>
                <a:gd name="T93" fmla="*/ 336 h 336"/>
                <a:gd name="T94" fmla="*/ 208 w 332"/>
                <a:gd name="T95" fmla="*/ 306 h 336"/>
                <a:gd name="T96" fmla="*/ 223 w 332"/>
                <a:gd name="T97" fmla="*/ 297 h 336"/>
                <a:gd name="T98" fmla="*/ 246 w 332"/>
                <a:gd name="T99" fmla="*/ 279 h 336"/>
                <a:gd name="T100" fmla="*/ 257 w 332"/>
                <a:gd name="T101" fmla="*/ 268 h 336"/>
                <a:gd name="T102" fmla="*/ 269 w 332"/>
                <a:gd name="T103" fmla="*/ 270 h 336"/>
                <a:gd name="T104" fmla="*/ 306 w 332"/>
                <a:gd name="T105" fmla="*/ 204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2" h="336">
                  <a:moveTo>
                    <a:pt x="166" y="245"/>
                  </a:moveTo>
                  <a:lnTo>
                    <a:pt x="158" y="244"/>
                  </a:lnTo>
                  <a:lnTo>
                    <a:pt x="151" y="243"/>
                  </a:lnTo>
                  <a:lnTo>
                    <a:pt x="143" y="241"/>
                  </a:lnTo>
                  <a:lnTo>
                    <a:pt x="135" y="239"/>
                  </a:lnTo>
                  <a:lnTo>
                    <a:pt x="129" y="235"/>
                  </a:lnTo>
                  <a:lnTo>
                    <a:pt x="122" y="231"/>
                  </a:lnTo>
                  <a:lnTo>
                    <a:pt x="116" y="227"/>
                  </a:lnTo>
                  <a:lnTo>
                    <a:pt x="111" y="222"/>
                  </a:lnTo>
                  <a:lnTo>
                    <a:pt x="106" y="217"/>
                  </a:lnTo>
                  <a:lnTo>
                    <a:pt x="101" y="211"/>
                  </a:lnTo>
                  <a:lnTo>
                    <a:pt x="97" y="204"/>
                  </a:lnTo>
                  <a:lnTo>
                    <a:pt x="94" y="198"/>
                  </a:lnTo>
                  <a:lnTo>
                    <a:pt x="92" y="190"/>
                  </a:lnTo>
                  <a:lnTo>
                    <a:pt x="89" y="182"/>
                  </a:lnTo>
                  <a:lnTo>
                    <a:pt x="88" y="175"/>
                  </a:lnTo>
                  <a:lnTo>
                    <a:pt x="88" y="167"/>
                  </a:lnTo>
                  <a:lnTo>
                    <a:pt x="88" y="159"/>
                  </a:lnTo>
                  <a:lnTo>
                    <a:pt x="89" y="151"/>
                  </a:lnTo>
                  <a:lnTo>
                    <a:pt x="92" y="144"/>
                  </a:lnTo>
                  <a:lnTo>
                    <a:pt x="94" y="136"/>
                  </a:lnTo>
                  <a:lnTo>
                    <a:pt x="97" y="130"/>
                  </a:lnTo>
                  <a:lnTo>
                    <a:pt x="101" y="123"/>
                  </a:lnTo>
                  <a:lnTo>
                    <a:pt x="106" y="117"/>
                  </a:lnTo>
                  <a:lnTo>
                    <a:pt x="111" y="112"/>
                  </a:lnTo>
                  <a:lnTo>
                    <a:pt x="116" y="106"/>
                  </a:lnTo>
                  <a:lnTo>
                    <a:pt x="122" y="103"/>
                  </a:lnTo>
                  <a:lnTo>
                    <a:pt x="129" y="99"/>
                  </a:lnTo>
                  <a:lnTo>
                    <a:pt x="135" y="95"/>
                  </a:lnTo>
                  <a:lnTo>
                    <a:pt x="143" y="92"/>
                  </a:lnTo>
                  <a:lnTo>
                    <a:pt x="151" y="90"/>
                  </a:lnTo>
                  <a:lnTo>
                    <a:pt x="158" y="90"/>
                  </a:lnTo>
                  <a:lnTo>
                    <a:pt x="166" y="89"/>
                  </a:lnTo>
                  <a:lnTo>
                    <a:pt x="174" y="90"/>
                  </a:lnTo>
                  <a:lnTo>
                    <a:pt x="181" y="90"/>
                  </a:lnTo>
                  <a:lnTo>
                    <a:pt x="189" y="92"/>
                  </a:lnTo>
                  <a:lnTo>
                    <a:pt x="196" y="95"/>
                  </a:lnTo>
                  <a:lnTo>
                    <a:pt x="203" y="99"/>
                  </a:lnTo>
                  <a:lnTo>
                    <a:pt x="210" y="103"/>
                  </a:lnTo>
                  <a:lnTo>
                    <a:pt x="215" y="106"/>
                  </a:lnTo>
                  <a:lnTo>
                    <a:pt x="221" y="112"/>
                  </a:lnTo>
                  <a:lnTo>
                    <a:pt x="226" y="117"/>
                  </a:lnTo>
                  <a:lnTo>
                    <a:pt x="230" y="123"/>
                  </a:lnTo>
                  <a:lnTo>
                    <a:pt x="234" y="130"/>
                  </a:lnTo>
                  <a:lnTo>
                    <a:pt x="238" y="136"/>
                  </a:lnTo>
                  <a:lnTo>
                    <a:pt x="241" y="144"/>
                  </a:lnTo>
                  <a:lnTo>
                    <a:pt x="242" y="151"/>
                  </a:lnTo>
                  <a:lnTo>
                    <a:pt x="243" y="159"/>
                  </a:lnTo>
                  <a:lnTo>
                    <a:pt x="244" y="167"/>
                  </a:lnTo>
                  <a:lnTo>
                    <a:pt x="243" y="175"/>
                  </a:lnTo>
                  <a:lnTo>
                    <a:pt x="242" y="182"/>
                  </a:lnTo>
                  <a:lnTo>
                    <a:pt x="241" y="190"/>
                  </a:lnTo>
                  <a:lnTo>
                    <a:pt x="238" y="198"/>
                  </a:lnTo>
                  <a:lnTo>
                    <a:pt x="234" y="204"/>
                  </a:lnTo>
                  <a:lnTo>
                    <a:pt x="230" y="211"/>
                  </a:lnTo>
                  <a:lnTo>
                    <a:pt x="226" y="217"/>
                  </a:lnTo>
                  <a:lnTo>
                    <a:pt x="221" y="222"/>
                  </a:lnTo>
                  <a:lnTo>
                    <a:pt x="215" y="227"/>
                  </a:lnTo>
                  <a:lnTo>
                    <a:pt x="210" y="231"/>
                  </a:lnTo>
                  <a:lnTo>
                    <a:pt x="203" y="235"/>
                  </a:lnTo>
                  <a:lnTo>
                    <a:pt x="196" y="239"/>
                  </a:lnTo>
                  <a:lnTo>
                    <a:pt x="189" y="241"/>
                  </a:lnTo>
                  <a:lnTo>
                    <a:pt x="181" y="243"/>
                  </a:lnTo>
                  <a:lnTo>
                    <a:pt x="174" y="244"/>
                  </a:lnTo>
                  <a:lnTo>
                    <a:pt x="166" y="245"/>
                  </a:lnTo>
                  <a:close/>
                  <a:moveTo>
                    <a:pt x="306" y="204"/>
                  </a:moveTo>
                  <a:lnTo>
                    <a:pt x="302" y="202"/>
                  </a:lnTo>
                  <a:lnTo>
                    <a:pt x="301" y="199"/>
                  </a:lnTo>
                  <a:lnTo>
                    <a:pt x="300" y="195"/>
                  </a:lnTo>
                  <a:lnTo>
                    <a:pt x="300" y="191"/>
                  </a:lnTo>
                  <a:lnTo>
                    <a:pt x="302" y="180"/>
                  </a:lnTo>
                  <a:lnTo>
                    <a:pt x="302" y="167"/>
                  </a:lnTo>
                  <a:lnTo>
                    <a:pt x="302" y="154"/>
                  </a:lnTo>
                  <a:lnTo>
                    <a:pt x="300" y="142"/>
                  </a:lnTo>
                  <a:lnTo>
                    <a:pt x="300" y="139"/>
                  </a:lnTo>
                  <a:lnTo>
                    <a:pt x="301" y="135"/>
                  </a:lnTo>
                  <a:lnTo>
                    <a:pt x="302" y="132"/>
                  </a:lnTo>
                  <a:lnTo>
                    <a:pt x="306" y="130"/>
                  </a:lnTo>
                  <a:lnTo>
                    <a:pt x="332" y="114"/>
                  </a:lnTo>
                  <a:lnTo>
                    <a:pt x="293" y="50"/>
                  </a:lnTo>
                  <a:lnTo>
                    <a:pt x="269" y="64"/>
                  </a:lnTo>
                  <a:lnTo>
                    <a:pt x="265" y="65"/>
                  </a:lnTo>
                  <a:lnTo>
                    <a:pt x="261" y="65"/>
                  </a:lnTo>
                  <a:lnTo>
                    <a:pt x="257" y="65"/>
                  </a:lnTo>
                  <a:lnTo>
                    <a:pt x="255" y="63"/>
                  </a:lnTo>
                  <a:lnTo>
                    <a:pt x="251" y="59"/>
                  </a:lnTo>
                  <a:lnTo>
                    <a:pt x="242" y="53"/>
                  </a:lnTo>
                  <a:lnTo>
                    <a:pt x="233" y="45"/>
                  </a:lnTo>
                  <a:lnTo>
                    <a:pt x="224" y="40"/>
                  </a:lnTo>
                  <a:lnTo>
                    <a:pt x="215" y="35"/>
                  </a:lnTo>
                  <a:lnTo>
                    <a:pt x="211" y="33"/>
                  </a:lnTo>
                  <a:lnTo>
                    <a:pt x="208" y="31"/>
                  </a:lnTo>
                  <a:lnTo>
                    <a:pt x="207" y="27"/>
                  </a:lnTo>
                  <a:lnTo>
                    <a:pt x="207" y="24"/>
                  </a:lnTo>
                  <a:lnTo>
                    <a:pt x="207" y="0"/>
                  </a:lnTo>
                  <a:lnTo>
                    <a:pt x="135" y="0"/>
                  </a:lnTo>
                  <a:lnTo>
                    <a:pt x="135" y="24"/>
                  </a:lnTo>
                  <a:lnTo>
                    <a:pt x="134" y="27"/>
                  </a:lnTo>
                  <a:lnTo>
                    <a:pt x="133" y="31"/>
                  </a:lnTo>
                  <a:lnTo>
                    <a:pt x="130" y="33"/>
                  </a:lnTo>
                  <a:lnTo>
                    <a:pt x="126" y="35"/>
                  </a:lnTo>
                  <a:lnTo>
                    <a:pt x="113" y="41"/>
                  </a:lnTo>
                  <a:lnTo>
                    <a:pt x="101" y="47"/>
                  </a:lnTo>
                  <a:lnTo>
                    <a:pt x="88" y="55"/>
                  </a:lnTo>
                  <a:lnTo>
                    <a:pt x="77" y="63"/>
                  </a:lnTo>
                  <a:lnTo>
                    <a:pt x="75" y="65"/>
                  </a:lnTo>
                  <a:lnTo>
                    <a:pt x="71" y="65"/>
                  </a:lnTo>
                  <a:lnTo>
                    <a:pt x="67" y="65"/>
                  </a:lnTo>
                  <a:lnTo>
                    <a:pt x="63" y="64"/>
                  </a:lnTo>
                  <a:lnTo>
                    <a:pt x="38" y="50"/>
                  </a:lnTo>
                  <a:lnTo>
                    <a:pt x="0" y="114"/>
                  </a:lnTo>
                  <a:lnTo>
                    <a:pt x="26" y="130"/>
                  </a:lnTo>
                  <a:lnTo>
                    <a:pt x="29" y="132"/>
                  </a:lnTo>
                  <a:lnTo>
                    <a:pt x="31" y="135"/>
                  </a:lnTo>
                  <a:lnTo>
                    <a:pt x="33" y="139"/>
                  </a:lnTo>
                  <a:lnTo>
                    <a:pt x="31" y="142"/>
                  </a:lnTo>
                  <a:lnTo>
                    <a:pt x="30" y="154"/>
                  </a:lnTo>
                  <a:lnTo>
                    <a:pt x="30" y="167"/>
                  </a:lnTo>
                  <a:lnTo>
                    <a:pt x="30" y="178"/>
                  </a:lnTo>
                  <a:lnTo>
                    <a:pt x="31" y="191"/>
                  </a:lnTo>
                  <a:lnTo>
                    <a:pt x="33" y="195"/>
                  </a:lnTo>
                  <a:lnTo>
                    <a:pt x="31" y="199"/>
                  </a:lnTo>
                  <a:lnTo>
                    <a:pt x="29" y="202"/>
                  </a:lnTo>
                  <a:lnTo>
                    <a:pt x="26" y="204"/>
                  </a:lnTo>
                  <a:lnTo>
                    <a:pt x="0" y="220"/>
                  </a:lnTo>
                  <a:lnTo>
                    <a:pt x="38" y="284"/>
                  </a:lnTo>
                  <a:lnTo>
                    <a:pt x="63" y="270"/>
                  </a:lnTo>
                  <a:lnTo>
                    <a:pt x="67" y="268"/>
                  </a:lnTo>
                  <a:lnTo>
                    <a:pt x="71" y="267"/>
                  </a:lnTo>
                  <a:lnTo>
                    <a:pt x="75" y="268"/>
                  </a:lnTo>
                  <a:lnTo>
                    <a:pt x="77" y="271"/>
                  </a:lnTo>
                  <a:lnTo>
                    <a:pt x="89" y="279"/>
                  </a:lnTo>
                  <a:lnTo>
                    <a:pt x="106" y="286"/>
                  </a:lnTo>
                  <a:lnTo>
                    <a:pt x="124" y="295"/>
                  </a:lnTo>
                  <a:lnTo>
                    <a:pt x="139" y="300"/>
                  </a:lnTo>
                  <a:lnTo>
                    <a:pt x="142" y="303"/>
                  </a:lnTo>
                  <a:lnTo>
                    <a:pt x="144" y="306"/>
                  </a:lnTo>
                  <a:lnTo>
                    <a:pt x="146" y="308"/>
                  </a:lnTo>
                  <a:lnTo>
                    <a:pt x="147" y="312"/>
                  </a:lnTo>
                  <a:lnTo>
                    <a:pt x="147" y="336"/>
                  </a:lnTo>
                  <a:lnTo>
                    <a:pt x="207" y="336"/>
                  </a:lnTo>
                  <a:lnTo>
                    <a:pt x="207" y="312"/>
                  </a:lnTo>
                  <a:lnTo>
                    <a:pt x="207" y="308"/>
                  </a:lnTo>
                  <a:lnTo>
                    <a:pt x="208" y="306"/>
                  </a:lnTo>
                  <a:lnTo>
                    <a:pt x="211" y="303"/>
                  </a:lnTo>
                  <a:lnTo>
                    <a:pt x="215" y="300"/>
                  </a:lnTo>
                  <a:lnTo>
                    <a:pt x="223" y="297"/>
                  </a:lnTo>
                  <a:lnTo>
                    <a:pt x="230" y="291"/>
                  </a:lnTo>
                  <a:lnTo>
                    <a:pt x="238" y="285"/>
                  </a:lnTo>
                  <a:lnTo>
                    <a:pt x="246" y="279"/>
                  </a:lnTo>
                  <a:lnTo>
                    <a:pt x="250" y="275"/>
                  </a:lnTo>
                  <a:lnTo>
                    <a:pt x="255" y="271"/>
                  </a:lnTo>
                  <a:lnTo>
                    <a:pt x="257" y="268"/>
                  </a:lnTo>
                  <a:lnTo>
                    <a:pt x="261" y="267"/>
                  </a:lnTo>
                  <a:lnTo>
                    <a:pt x="265" y="268"/>
                  </a:lnTo>
                  <a:lnTo>
                    <a:pt x="269" y="270"/>
                  </a:lnTo>
                  <a:lnTo>
                    <a:pt x="295" y="284"/>
                  </a:lnTo>
                  <a:lnTo>
                    <a:pt x="332" y="220"/>
                  </a:lnTo>
                  <a:lnTo>
                    <a:pt x="306" y="2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aphicFrame>
        <p:nvGraphicFramePr>
          <p:cNvPr id="9" name="Diagram 8"/>
          <p:cNvGraphicFramePr/>
          <p:nvPr>
            <p:extLst>
              <p:ext uri="{D42A27DB-BD31-4B8C-83A1-F6EECF244321}">
                <p14:modId xmlns:p14="http://schemas.microsoft.com/office/powerpoint/2010/main" val="146527480"/>
              </p:ext>
            </p:extLst>
          </p:nvPr>
        </p:nvGraphicFramePr>
        <p:xfrm>
          <a:off x="1265273" y="1648047"/>
          <a:ext cx="9952075" cy="43487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76923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id="{B5981CF1-BC08-49F8-B0F9-AAF98EC67450}"/>
              </a:ext>
            </a:extLst>
          </p:cNvPr>
          <p:cNvSpPr>
            <a:spLocks noGrp="1"/>
          </p:cNvSpPr>
          <p:nvPr>
            <p:ph type="title" idx="4294967295"/>
          </p:nvPr>
        </p:nvSpPr>
        <p:spPr>
          <a:xfrm>
            <a:off x="0" y="365125"/>
            <a:ext cx="10515600" cy="1325563"/>
          </a:xfrm>
        </p:spPr>
        <p:txBody>
          <a:bodyPr/>
          <a:lstStyle/>
          <a:p>
            <a:r>
              <a:rPr lang="en-US"/>
              <a:t>Project analysis slide 2</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xmlns="" val="1"/>
              </a:ext>
            </a:extLst>
          </p:cNvPr>
          <p:cNvCxnSpPr>
            <a:cxnSpLocks/>
          </p:cNvCxnSpPr>
          <p:nvPr/>
        </p:nvCxnSpPr>
        <p:spPr>
          <a:xfrm>
            <a:off x="8105775" y="644085"/>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441149"/>
            <a:ext cx="11734800" cy="7755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smtClean="0">
                <a:solidFill>
                  <a:schemeClr val="tx1">
                    <a:lumMod val="75000"/>
                    <a:lumOff val="25000"/>
                  </a:schemeClr>
                </a:solidFill>
                <a:latin typeface="Times New Roman" panose="02020603050405020304" pitchFamily="18" charset="0"/>
                <a:cs typeface="Times New Roman" panose="02020603050405020304" pitchFamily="18" charset="0"/>
              </a:rPr>
              <a:t>ĐIỂM KHUYẾN KHÍCH</a:t>
            </a:r>
            <a:r>
              <a:rPr lang="en-US" sz="2800">
                <a:solidFill>
                  <a:schemeClr val="tx1">
                    <a:lumMod val="75000"/>
                    <a:lumOff val="25000"/>
                  </a:schemeClr>
                </a:solidFill>
                <a:latin typeface="Times New Roman" panose="02020603050405020304" pitchFamily="18" charset="0"/>
                <a:cs typeface="Times New Roman" panose="02020603050405020304" pitchFamily="18" charset="0"/>
              </a:rPr>
              <a:t/>
            </a:r>
            <a:br>
              <a:rPr lang="en-US" sz="2800">
                <a:solidFill>
                  <a:schemeClr val="tx1">
                    <a:lumMod val="75000"/>
                    <a:lumOff val="25000"/>
                  </a:schemeClr>
                </a:solidFill>
                <a:latin typeface="Times New Roman" panose="02020603050405020304" pitchFamily="18" charset="0"/>
                <a:cs typeface="Times New Roman" panose="02020603050405020304" pitchFamily="18" charset="0"/>
              </a:rPr>
            </a:br>
            <a:endParaRPr lang="en-US" sz="2800">
              <a:solidFill>
                <a:schemeClr val="tx1">
                  <a:lumMod val="75000"/>
                  <a:lumOff val="25000"/>
                </a:schemeClr>
              </a:solidFill>
              <a:latin typeface="Times New Roman" panose="02020603050405020304" pitchFamily="18"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xmlns="" val="1"/>
              </a:ext>
            </a:extLst>
          </p:cNvPr>
          <p:cNvCxnSpPr>
            <a:cxnSpLocks/>
          </p:cNvCxnSpPr>
          <p:nvPr/>
        </p:nvCxnSpPr>
        <p:spPr>
          <a:xfrm>
            <a:off x="0" y="644085"/>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grpSp>
        <p:nvGrpSpPr>
          <p:cNvPr id="36" name="Group 35" descr="Icon of human being and gear. ">
            <a:extLst>
              <a:ext uri="{FF2B5EF4-FFF2-40B4-BE49-F238E27FC236}">
                <a16:creationId xmlns:a16="http://schemas.microsoft.com/office/drawing/2014/main" id="{ECC5F635-1712-4572-A9EC-F94E2199DDBD}"/>
              </a:ext>
            </a:extLst>
          </p:cNvPr>
          <p:cNvGrpSpPr/>
          <p:nvPr/>
        </p:nvGrpSpPr>
        <p:grpSpPr>
          <a:xfrm>
            <a:off x="7133464" y="5355478"/>
            <a:ext cx="338073" cy="339996"/>
            <a:chOff x="6450013" y="5349875"/>
            <a:chExt cx="279399" cy="280988"/>
          </a:xfrm>
          <a:solidFill>
            <a:schemeClr val="bg1"/>
          </a:solidFill>
        </p:grpSpPr>
        <p:sp>
          <p:nvSpPr>
            <p:cNvPr id="37" name="Freeform 3673">
              <a:extLst>
                <a:ext uri="{FF2B5EF4-FFF2-40B4-BE49-F238E27FC236}">
                  <a16:creationId xmlns:a16="http://schemas.microsoft.com/office/drawing/2014/main" id="{D1391604-D4EC-48A8-AE57-EDF194392FB1}"/>
                </a:ext>
              </a:extLst>
            </p:cNvPr>
            <p:cNvSpPr>
              <a:spLocks/>
            </p:cNvSpPr>
            <p:nvPr/>
          </p:nvSpPr>
          <p:spPr bwMode="auto">
            <a:xfrm>
              <a:off x="6450013" y="5349875"/>
              <a:ext cx="182562" cy="238125"/>
            </a:xfrm>
            <a:custGeom>
              <a:avLst/>
              <a:gdLst>
                <a:gd name="T0" fmla="*/ 379 w 459"/>
                <a:gd name="T1" fmla="*/ 550 h 602"/>
                <a:gd name="T2" fmla="*/ 380 w 459"/>
                <a:gd name="T3" fmla="*/ 519 h 602"/>
                <a:gd name="T4" fmla="*/ 345 w 459"/>
                <a:gd name="T5" fmla="*/ 495 h 602"/>
                <a:gd name="T6" fmla="*/ 397 w 459"/>
                <a:gd name="T7" fmla="*/ 400 h 602"/>
                <a:gd name="T8" fmla="*/ 408 w 459"/>
                <a:gd name="T9" fmla="*/ 395 h 602"/>
                <a:gd name="T10" fmla="*/ 450 w 459"/>
                <a:gd name="T11" fmla="*/ 406 h 602"/>
                <a:gd name="T12" fmla="*/ 412 w 459"/>
                <a:gd name="T13" fmla="*/ 384 h 602"/>
                <a:gd name="T14" fmla="*/ 376 w 459"/>
                <a:gd name="T15" fmla="*/ 370 h 602"/>
                <a:gd name="T16" fmla="*/ 361 w 459"/>
                <a:gd name="T17" fmla="*/ 307 h 602"/>
                <a:gd name="T18" fmla="*/ 379 w 459"/>
                <a:gd name="T19" fmla="*/ 288 h 602"/>
                <a:gd name="T20" fmla="*/ 397 w 459"/>
                <a:gd name="T21" fmla="*/ 252 h 602"/>
                <a:gd name="T22" fmla="*/ 406 w 459"/>
                <a:gd name="T23" fmla="*/ 214 h 602"/>
                <a:gd name="T24" fmla="*/ 415 w 459"/>
                <a:gd name="T25" fmla="*/ 202 h 602"/>
                <a:gd name="T26" fmla="*/ 420 w 459"/>
                <a:gd name="T27" fmla="*/ 183 h 602"/>
                <a:gd name="T28" fmla="*/ 416 w 459"/>
                <a:gd name="T29" fmla="*/ 152 h 602"/>
                <a:gd name="T30" fmla="*/ 412 w 459"/>
                <a:gd name="T31" fmla="*/ 121 h 602"/>
                <a:gd name="T32" fmla="*/ 420 w 459"/>
                <a:gd name="T33" fmla="*/ 78 h 602"/>
                <a:gd name="T34" fmla="*/ 415 w 459"/>
                <a:gd name="T35" fmla="*/ 45 h 602"/>
                <a:gd name="T36" fmla="*/ 403 w 459"/>
                <a:gd name="T37" fmla="*/ 27 h 602"/>
                <a:gd name="T38" fmla="*/ 382 w 459"/>
                <a:gd name="T39" fmla="*/ 15 h 602"/>
                <a:gd name="T40" fmla="*/ 341 w 459"/>
                <a:gd name="T41" fmla="*/ 3 h 602"/>
                <a:gd name="T42" fmla="*/ 291 w 459"/>
                <a:gd name="T43" fmla="*/ 0 h 602"/>
                <a:gd name="T44" fmla="*/ 245 w 459"/>
                <a:gd name="T45" fmla="*/ 9 h 602"/>
                <a:gd name="T46" fmla="*/ 213 w 459"/>
                <a:gd name="T47" fmla="*/ 27 h 602"/>
                <a:gd name="T48" fmla="*/ 201 w 459"/>
                <a:gd name="T49" fmla="*/ 42 h 602"/>
                <a:gd name="T50" fmla="*/ 181 w 459"/>
                <a:gd name="T51" fmla="*/ 44 h 602"/>
                <a:gd name="T52" fmla="*/ 163 w 459"/>
                <a:gd name="T53" fmla="*/ 56 h 602"/>
                <a:gd name="T54" fmla="*/ 155 w 459"/>
                <a:gd name="T55" fmla="*/ 87 h 602"/>
                <a:gd name="T56" fmla="*/ 164 w 459"/>
                <a:gd name="T57" fmla="*/ 138 h 602"/>
                <a:gd name="T58" fmla="*/ 159 w 459"/>
                <a:gd name="T59" fmla="*/ 144 h 602"/>
                <a:gd name="T60" fmla="*/ 150 w 459"/>
                <a:gd name="T61" fmla="*/ 162 h 602"/>
                <a:gd name="T62" fmla="*/ 149 w 459"/>
                <a:gd name="T63" fmla="*/ 184 h 602"/>
                <a:gd name="T64" fmla="*/ 154 w 459"/>
                <a:gd name="T65" fmla="*/ 201 h 602"/>
                <a:gd name="T66" fmla="*/ 163 w 459"/>
                <a:gd name="T67" fmla="*/ 214 h 602"/>
                <a:gd name="T68" fmla="*/ 169 w 459"/>
                <a:gd name="T69" fmla="*/ 237 h 602"/>
                <a:gd name="T70" fmla="*/ 179 w 459"/>
                <a:gd name="T71" fmla="*/ 271 h 602"/>
                <a:gd name="T72" fmla="*/ 203 w 459"/>
                <a:gd name="T73" fmla="*/ 306 h 602"/>
                <a:gd name="T74" fmla="*/ 215 w 459"/>
                <a:gd name="T75" fmla="*/ 364 h 602"/>
                <a:gd name="T76" fmla="*/ 171 w 459"/>
                <a:gd name="T77" fmla="*/ 381 h 602"/>
                <a:gd name="T78" fmla="*/ 106 w 459"/>
                <a:gd name="T79" fmla="*/ 401 h 602"/>
                <a:gd name="T80" fmla="*/ 46 w 459"/>
                <a:gd name="T81" fmla="*/ 428 h 602"/>
                <a:gd name="T82" fmla="*/ 22 w 459"/>
                <a:gd name="T83" fmla="*/ 449 h 602"/>
                <a:gd name="T84" fmla="*/ 10 w 459"/>
                <a:gd name="T85" fmla="*/ 479 h 602"/>
                <a:gd name="T86" fmla="*/ 2 w 459"/>
                <a:gd name="T87" fmla="*/ 540 h 602"/>
                <a:gd name="T88" fmla="*/ 1 w 459"/>
                <a:gd name="T89" fmla="*/ 594 h 602"/>
                <a:gd name="T90" fmla="*/ 11 w 459"/>
                <a:gd name="T91" fmla="*/ 602 h 602"/>
                <a:gd name="T92" fmla="*/ 345 w 459"/>
                <a:gd name="T93" fmla="*/ 589 h 602"/>
                <a:gd name="T94" fmla="*/ 352 w 459"/>
                <a:gd name="T95" fmla="*/ 577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9" h="602">
                  <a:moveTo>
                    <a:pt x="352" y="577"/>
                  </a:moveTo>
                  <a:lnTo>
                    <a:pt x="380" y="560"/>
                  </a:lnTo>
                  <a:lnTo>
                    <a:pt x="379" y="550"/>
                  </a:lnTo>
                  <a:lnTo>
                    <a:pt x="379" y="540"/>
                  </a:lnTo>
                  <a:lnTo>
                    <a:pt x="379" y="530"/>
                  </a:lnTo>
                  <a:lnTo>
                    <a:pt x="380" y="519"/>
                  </a:lnTo>
                  <a:lnTo>
                    <a:pt x="352" y="503"/>
                  </a:lnTo>
                  <a:lnTo>
                    <a:pt x="348" y="499"/>
                  </a:lnTo>
                  <a:lnTo>
                    <a:pt x="345" y="495"/>
                  </a:lnTo>
                  <a:lnTo>
                    <a:pt x="345" y="490"/>
                  </a:lnTo>
                  <a:lnTo>
                    <a:pt x="346" y="486"/>
                  </a:lnTo>
                  <a:lnTo>
                    <a:pt x="397" y="400"/>
                  </a:lnTo>
                  <a:lnTo>
                    <a:pt x="399" y="397"/>
                  </a:lnTo>
                  <a:lnTo>
                    <a:pt x="403" y="395"/>
                  </a:lnTo>
                  <a:lnTo>
                    <a:pt x="408" y="395"/>
                  </a:lnTo>
                  <a:lnTo>
                    <a:pt x="413" y="396"/>
                  </a:lnTo>
                  <a:lnTo>
                    <a:pt x="441" y="413"/>
                  </a:lnTo>
                  <a:lnTo>
                    <a:pt x="450" y="406"/>
                  </a:lnTo>
                  <a:lnTo>
                    <a:pt x="459" y="401"/>
                  </a:lnTo>
                  <a:lnTo>
                    <a:pt x="424" y="388"/>
                  </a:lnTo>
                  <a:lnTo>
                    <a:pt x="412" y="384"/>
                  </a:lnTo>
                  <a:lnTo>
                    <a:pt x="400" y="379"/>
                  </a:lnTo>
                  <a:lnTo>
                    <a:pt x="389" y="375"/>
                  </a:lnTo>
                  <a:lnTo>
                    <a:pt x="376" y="370"/>
                  </a:lnTo>
                  <a:lnTo>
                    <a:pt x="368" y="368"/>
                  </a:lnTo>
                  <a:lnTo>
                    <a:pt x="361" y="364"/>
                  </a:lnTo>
                  <a:lnTo>
                    <a:pt x="361" y="307"/>
                  </a:lnTo>
                  <a:lnTo>
                    <a:pt x="366" y="302"/>
                  </a:lnTo>
                  <a:lnTo>
                    <a:pt x="372" y="297"/>
                  </a:lnTo>
                  <a:lnTo>
                    <a:pt x="379" y="288"/>
                  </a:lnTo>
                  <a:lnTo>
                    <a:pt x="385" y="279"/>
                  </a:lnTo>
                  <a:lnTo>
                    <a:pt x="391" y="266"/>
                  </a:lnTo>
                  <a:lnTo>
                    <a:pt x="397" y="252"/>
                  </a:lnTo>
                  <a:lnTo>
                    <a:pt x="400" y="235"/>
                  </a:lnTo>
                  <a:lnTo>
                    <a:pt x="402" y="216"/>
                  </a:lnTo>
                  <a:lnTo>
                    <a:pt x="406" y="214"/>
                  </a:lnTo>
                  <a:lnTo>
                    <a:pt x="409" y="211"/>
                  </a:lnTo>
                  <a:lnTo>
                    <a:pt x="412" y="207"/>
                  </a:lnTo>
                  <a:lnTo>
                    <a:pt x="415" y="202"/>
                  </a:lnTo>
                  <a:lnTo>
                    <a:pt x="417" y="197"/>
                  </a:lnTo>
                  <a:lnTo>
                    <a:pt x="418" y="191"/>
                  </a:lnTo>
                  <a:lnTo>
                    <a:pt x="420" y="183"/>
                  </a:lnTo>
                  <a:lnTo>
                    <a:pt x="420" y="175"/>
                  </a:lnTo>
                  <a:lnTo>
                    <a:pt x="420" y="164"/>
                  </a:lnTo>
                  <a:lnTo>
                    <a:pt x="416" y="152"/>
                  </a:lnTo>
                  <a:lnTo>
                    <a:pt x="412" y="144"/>
                  </a:lnTo>
                  <a:lnTo>
                    <a:pt x="406" y="137"/>
                  </a:lnTo>
                  <a:lnTo>
                    <a:pt x="412" y="121"/>
                  </a:lnTo>
                  <a:lnTo>
                    <a:pt x="417" y="101"/>
                  </a:lnTo>
                  <a:lnTo>
                    <a:pt x="420" y="89"/>
                  </a:lnTo>
                  <a:lnTo>
                    <a:pt x="420" y="78"/>
                  </a:lnTo>
                  <a:lnTo>
                    <a:pt x="420" y="65"/>
                  </a:lnTo>
                  <a:lnTo>
                    <a:pt x="417" y="53"/>
                  </a:lnTo>
                  <a:lnTo>
                    <a:pt x="415" y="45"/>
                  </a:lnTo>
                  <a:lnTo>
                    <a:pt x="412" y="39"/>
                  </a:lnTo>
                  <a:lnTo>
                    <a:pt x="407" y="34"/>
                  </a:lnTo>
                  <a:lnTo>
                    <a:pt x="403" y="27"/>
                  </a:lnTo>
                  <a:lnTo>
                    <a:pt x="397" y="24"/>
                  </a:lnTo>
                  <a:lnTo>
                    <a:pt x="390" y="18"/>
                  </a:lnTo>
                  <a:lnTo>
                    <a:pt x="382" y="15"/>
                  </a:lnTo>
                  <a:lnTo>
                    <a:pt x="376" y="12"/>
                  </a:lnTo>
                  <a:lnTo>
                    <a:pt x="359" y="7"/>
                  </a:lnTo>
                  <a:lnTo>
                    <a:pt x="341" y="3"/>
                  </a:lnTo>
                  <a:lnTo>
                    <a:pt x="325" y="0"/>
                  </a:lnTo>
                  <a:lnTo>
                    <a:pt x="307" y="0"/>
                  </a:lnTo>
                  <a:lnTo>
                    <a:pt x="291" y="0"/>
                  </a:lnTo>
                  <a:lnTo>
                    <a:pt x="276" y="2"/>
                  </a:lnTo>
                  <a:lnTo>
                    <a:pt x="260" y="6"/>
                  </a:lnTo>
                  <a:lnTo>
                    <a:pt x="245" y="9"/>
                  </a:lnTo>
                  <a:lnTo>
                    <a:pt x="231" y="16"/>
                  </a:lnTo>
                  <a:lnTo>
                    <a:pt x="218" y="22"/>
                  </a:lnTo>
                  <a:lnTo>
                    <a:pt x="213" y="27"/>
                  </a:lnTo>
                  <a:lnTo>
                    <a:pt x="209" y="31"/>
                  </a:lnTo>
                  <a:lnTo>
                    <a:pt x="204" y="36"/>
                  </a:lnTo>
                  <a:lnTo>
                    <a:pt x="201" y="42"/>
                  </a:lnTo>
                  <a:lnTo>
                    <a:pt x="194" y="42"/>
                  </a:lnTo>
                  <a:lnTo>
                    <a:pt x="187" y="43"/>
                  </a:lnTo>
                  <a:lnTo>
                    <a:pt x="181" y="44"/>
                  </a:lnTo>
                  <a:lnTo>
                    <a:pt x="176" y="45"/>
                  </a:lnTo>
                  <a:lnTo>
                    <a:pt x="168" y="51"/>
                  </a:lnTo>
                  <a:lnTo>
                    <a:pt x="163" y="56"/>
                  </a:lnTo>
                  <a:lnTo>
                    <a:pt x="158" y="65"/>
                  </a:lnTo>
                  <a:lnTo>
                    <a:pt x="155" y="75"/>
                  </a:lnTo>
                  <a:lnTo>
                    <a:pt x="155" y="87"/>
                  </a:lnTo>
                  <a:lnTo>
                    <a:pt x="155" y="98"/>
                  </a:lnTo>
                  <a:lnTo>
                    <a:pt x="159" y="120"/>
                  </a:lnTo>
                  <a:lnTo>
                    <a:pt x="164" y="138"/>
                  </a:lnTo>
                  <a:lnTo>
                    <a:pt x="164" y="139"/>
                  </a:lnTo>
                  <a:lnTo>
                    <a:pt x="164" y="139"/>
                  </a:lnTo>
                  <a:lnTo>
                    <a:pt x="159" y="144"/>
                  </a:lnTo>
                  <a:lnTo>
                    <a:pt x="154" y="151"/>
                  </a:lnTo>
                  <a:lnTo>
                    <a:pt x="151" y="156"/>
                  </a:lnTo>
                  <a:lnTo>
                    <a:pt x="150" y="162"/>
                  </a:lnTo>
                  <a:lnTo>
                    <a:pt x="149" y="170"/>
                  </a:lnTo>
                  <a:lnTo>
                    <a:pt x="149" y="176"/>
                  </a:lnTo>
                  <a:lnTo>
                    <a:pt x="149" y="184"/>
                  </a:lnTo>
                  <a:lnTo>
                    <a:pt x="150" y="191"/>
                  </a:lnTo>
                  <a:lnTo>
                    <a:pt x="151" y="196"/>
                  </a:lnTo>
                  <a:lnTo>
                    <a:pt x="154" y="201"/>
                  </a:lnTo>
                  <a:lnTo>
                    <a:pt x="156" y="206"/>
                  </a:lnTo>
                  <a:lnTo>
                    <a:pt x="159" y="210"/>
                  </a:lnTo>
                  <a:lnTo>
                    <a:pt x="163" y="214"/>
                  </a:lnTo>
                  <a:lnTo>
                    <a:pt x="167" y="216"/>
                  </a:lnTo>
                  <a:lnTo>
                    <a:pt x="168" y="227"/>
                  </a:lnTo>
                  <a:lnTo>
                    <a:pt x="169" y="237"/>
                  </a:lnTo>
                  <a:lnTo>
                    <a:pt x="172" y="246"/>
                  </a:lnTo>
                  <a:lnTo>
                    <a:pt x="174" y="255"/>
                  </a:lnTo>
                  <a:lnTo>
                    <a:pt x="179" y="271"/>
                  </a:lnTo>
                  <a:lnTo>
                    <a:pt x="187" y="286"/>
                  </a:lnTo>
                  <a:lnTo>
                    <a:pt x="195" y="297"/>
                  </a:lnTo>
                  <a:lnTo>
                    <a:pt x="203" y="306"/>
                  </a:lnTo>
                  <a:lnTo>
                    <a:pt x="210" y="314"/>
                  </a:lnTo>
                  <a:lnTo>
                    <a:pt x="215" y="319"/>
                  </a:lnTo>
                  <a:lnTo>
                    <a:pt x="215" y="364"/>
                  </a:lnTo>
                  <a:lnTo>
                    <a:pt x="201" y="369"/>
                  </a:lnTo>
                  <a:lnTo>
                    <a:pt x="186" y="375"/>
                  </a:lnTo>
                  <a:lnTo>
                    <a:pt x="171" y="381"/>
                  </a:lnTo>
                  <a:lnTo>
                    <a:pt x="155" y="384"/>
                  </a:lnTo>
                  <a:lnTo>
                    <a:pt x="129" y="393"/>
                  </a:lnTo>
                  <a:lnTo>
                    <a:pt x="106" y="401"/>
                  </a:lnTo>
                  <a:lnTo>
                    <a:pt x="83" y="410"/>
                  </a:lnTo>
                  <a:lnTo>
                    <a:pt x="64" y="419"/>
                  </a:lnTo>
                  <a:lnTo>
                    <a:pt x="46" y="428"/>
                  </a:lnTo>
                  <a:lnTo>
                    <a:pt x="32" y="438"/>
                  </a:lnTo>
                  <a:lnTo>
                    <a:pt x="27" y="444"/>
                  </a:lnTo>
                  <a:lnTo>
                    <a:pt x="22" y="449"/>
                  </a:lnTo>
                  <a:lnTo>
                    <a:pt x="18" y="455"/>
                  </a:lnTo>
                  <a:lnTo>
                    <a:pt x="15" y="460"/>
                  </a:lnTo>
                  <a:lnTo>
                    <a:pt x="10" y="479"/>
                  </a:lnTo>
                  <a:lnTo>
                    <a:pt x="6" y="499"/>
                  </a:lnTo>
                  <a:lnTo>
                    <a:pt x="4" y="521"/>
                  </a:lnTo>
                  <a:lnTo>
                    <a:pt x="2" y="540"/>
                  </a:lnTo>
                  <a:lnTo>
                    <a:pt x="0" y="573"/>
                  </a:lnTo>
                  <a:lnTo>
                    <a:pt x="0" y="589"/>
                  </a:lnTo>
                  <a:lnTo>
                    <a:pt x="1" y="594"/>
                  </a:lnTo>
                  <a:lnTo>
                    <a:pt x="4" y="598"/>
                  </a:lnTo>
                  <a:lnTo>
                    <a:pt x="7" y="600"/>
                  </a:lnTo>
                  <a:lnTo>
                    <a:pt x="11" y="602"/>
                  </a:lnTo>
                  <a:lnTo>
                    <a:pt x="350" y="602"/>
                  </a:lnTo>
                  <a:lnTo>
                    <a:pt x="346" y="594"/>
                  </a:lnTo>
                  <a:lnTo>
                    <a:pt x="345" y="589"/>
                  </a:lnTo>
                  <a:lnTo>
                    <a:pt x="345" y="585"/>
                  </a:lnTo>
                  <a:lnTo>
                    <a:pt x="348" y="581"/>
                  </a:lnTo>
                  <a:lnTo>
                    <a:pt x="352" y="5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674">
              <a:extLst>
                <a:ext uri="{FF2B5EF4-FFF2-40B4-BE49-F238E27FC236}">
                  <a16:creationId xmlns:a16="http://schemas.microsoft.com/office/drawing/2014/main" id="{44A4D0F8-0767-41BC-BE62-0AED99EC8B25}"/>
                </a:ext>
              </a:extLst>
            </p:cNvPr>
            <p:cNvSpPr>
              <a:spLocks noEditPoints="1"/>
            </p:cNvSpPr>
            <p:nvPr/>
          </p:nvSpPr>
          <p:spPr bwMode="auto">
            <a:xfrm>
              <a:off x="6597650" y="5497513"/>
              <a:ext cx="131762" cy="133350"/>
            </a:xfrm>
            <a:custGeom>
              <a:avLst/>
              <a:gdLst>
                <a:gd name="T0" fmla="*/ 151 w 332"/>
                <a:gd name="T1" fmla="*/ 243 h 336"/>
                <a:gd name="T2" fmla="*/ 129 w 332"/>
                <a:gd name="T3" fmla="*/ 235 h 336"/>
                <a:gd name="T4" fmla="*/ 111 w 332"/>
                <a:gd name="T5" fmla="*/ 222 h 336"/>
                <a:gd name="T6" fmla="*/ 97 w 332"/>
                <a:gd name="T7" fmla="*/ 204 h 336"/>
                <a:gd name="T8" fmla="*/ 89 w 332"/>
                <a:gd name="T9" fmla="*/ 182 h 336"/>
                <a:gd name="T10" fmla="*/ 88 w 332"/>
                <a:gd name="T11" fmla="*/ 159 h 336"/>
                <a:gd name="T12" fmla="*/ 94 w 332"/>
                <a:gd name="T13" fmla="*/ 136 h 336"/>
                <a:gd name="T14" fmla="*/ 106 w 332"/>
                <a:gd name="T15" fmla="*/ 117 h 336"/>
                <a:gd name="T16" fmla="*/ 122 w 332"/>
                <a:gd name="T17" fmla="*/ 103 h 336"/>
                <a:gd name="T18" fmla="*/ 143 w 332"/>
                <a:gd name="T19" fmla="*/ 92 h 336"/>
                <a:gd name="T20" fmla="*/ 166 w 332"/>
                <a:gd name="T21" fmla="*/ 89 h 336"/>
                <a:gd name="T22" fmla="*/ 189 w 332"/>
                <a:gd name="T23" fmla="*/ 92 h 336"/>
                <a:gd name="T24" fmla="*/ 210 w 332"/>
                <a:gd name="T25" fmla="*/ 103 h 336"/>
                <a:gd name="T26" fmla="*/ 226 w 332"/>
                <a:gd name="T27" fmla="*/ 117 h 336"/>
                <a:gd name="T28" fmla="*/ 238 w 332"/>
                <a:gd name="T29" fmla="*/ 136 h 336"/>
                <a:gd name="T30" fmla="*/ 243 w 332"/>
                <a:gd name="T31" fmla="*/ 159 h 336"/>
                <a:gd name="T32" fmla="*/ 242 w 332"/>
                <a:gd name="T33" fmla="*/ 182 h 336"/>
                <a:gd name="T34" fmla="*/ 234 w 332"/>
                <a:gd name="T35" fmla="*/ 204 h 336"/>
                <a:gd name="T36" fmla="*/ 221 w 332"/>
                <a:gd name="T37" fmla="*/ 222 h 336"/>
                <a:gd name="T38" fmla="*/ 203 w 332"/>
                <a:gd name="T39" fmla="*/ 235 h 336"/>
                <a:gd name="T40" fmla="*/ 181 w 332"/>
                <a:gd name="T41" fmla="*/ 243 h 336"/>
                <a:gd name="T42" fmla="*/ 306 w 332"/>
                <a:gd name="T43" fmla="*/ 204 h 336"/>
                <a:gd name="T44" fmla="*/ 300 w 332"/>
                <a:gd name="T45" fmla="*/ 195 h 336"/>
                <a:gd name="T46" fmla="*/ 302 w 332"/>
                <a:gd name="T47" fmla="*/ 167 h 336"/>
                <a:gd name="T48" fmla="*/ 300 w 332"/>
                <a:gd name="T49" fmla="*/ 139 h 336"/>
                <a:gd name="T50" fmla="*/ 306 w 332"/>
                <a:gd name="T51" fmla="*/ 130 h 336"/>
                <a:gd name="T52" fmla="*/ 269 w 332"/>
                <a:gd name="T53" fmla="*/ 64 h 336"/>
                <a:gd name="T54" fmla="*/ 257 w 332"/>
                <a:gd name="T55" fmla="*/ 65 h 336"/>
                <a:gd name="T56" fmla="*/ 242 w 332"/>
                <a:gd name="T57" fmla="*/ 53 h 336"/>
                <a:gd name="T58" fmla="*/ 215 w 332"/>
                <a:gd name="T59" fmla="*/ 35 h 336"/>
                <a:gd name="T60" fmla="*/ 207 w 332"/>
                <a:gd name="T61" fmla="*/ 27 h 336"/>
                <a:gd name="T62" fmla="*/ 135 w 332"/>
                <a:gd name="T63" fmla="*/ 0 h 336"/>
                <a:gd name="T64" fmla="*/ 133 w 332"/>
                <a:gd name="T65" fmla="*/ 31 h 336"/>
                <a:gd name="T66" fmla="*/ 113 w 332"/>
                <a:gd name="T67" fmla="*/ 41 h 336"/>
                <a:gd name="T68" fmla="*/ 77 w 332"/>
                <a:gd name="T69" fmla="*/ 63 h 336"/>
                <a:gd name="T70" fmla="*/ 67 w 332"/>
                <a:gd name="T71" fmla="*/ 65 h 336"/>
                <a:gd name="T72" fmla="*/ 0 w 332"/>
                <a:gd name="T73" fmla="*/ 114 h 336"/>
                <a:gd name="T74" fmla="*/ 31 w 332"/>
                <a:gd name="T75" fmla="*/ 135 h 336"/>
                <a:gd name="T76" fmla="*/ 30 w 332"/>
                <a:gd name="T77" fmla="*/ 154 h 336"/>
                <a:gd name="T78" fmla="*/ 31 w 332"/>
                <a:gd name="T79" fmla="*/ 191 h 336"/>
                <a:gd name="T80" fmla="*/ 29 w 332"/>
                <a:gd name="T81" fmla="*/ 202 h 336"/>
                <a:gd name="T82" fmla="*/ 38 w 332"/>
                <a:gd name="T83" fmla="*/ 284 h 336"/>
                <a:gd name="T84" fmla="*/ 71 w 332"/>
                <a:gd name="T85" fmla="*/ 267 h 336"/>
                <a:gd name="T86" fmla="*/ 89 w 332"/>
                <a:gd name="T87" fmla="*/ 279 h 336"/>
                <a:gd name="T88" fmla="*/ 139 w 332"/>
                <a:gd name="T89" fmla="*/ 300 h 336"/>
                <a:gd name="T90" fmla="*/ 146 w 332"/>
                <a:gd name="T91" fmla="*/ 308 h 336"/>
                <a:gd name="T92" fmla="*/ 207 w 332"/>
                <a:gd name="T93" fmla="*/ 336 h 336"/>
                <a:gd name="T94" fmla="*/ 208 w 332"/>
                <a:gd name="T95" fmla="*/ 306 h 336"/>
                <a:gd name="T96" fmla="*/ 223 w 332"/>
                <a:gd name="T97" fmla="*/ 297 h 336"/>
                <a:gd name="T98" fmla="*/ 246 w 332"/>
                <a:gd name="T99" fmla="*/ 279 h 336"/>
                <a:gd name="T100" fmla="*/ 257 w 332"/>
                <a:gd name="T101" fmla="*/ 268 h 336"/>
                <a:gd name="T102" fmla="*/ 269 w 332"/>
                <a:gd name="T103" fmla="*/ 270 h 336"/>
                <a:gd name="T104" fmla="*/ 306 w 332"/>
                <a:gd name="T105" fmla="*/ 204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2" h="336">
                  <a:moveTo>
                    <a:pt x="166" y="245"/>
                  </a:moveTo>
                  <a:lnTo>
                    <a:pt x="158" y="244"/>
                  </a:lnTo>
                  <a:lnTo>
                    <a:pt x="151" y="243"/>
                  </a:lnTo>
                  <a:lnTo>
                    <a:pt x="143" y="241"/>
                  </a:lnTo>
                  <a:lnTo>
                    <a:pt x="135" y="239"/>
                  </a:lnTo>
                  <a:lnTo>
                    <a:pt x="129" y="235"/>
                  </a:lnTo>
                  <a:lnTo>
                    <a:pt x="122" y="231"/>
                  </a:lnTo>
                  <a:lnTo>
                    <a:pt x="116" y="227"/>
                  </a:lnTo>
                  <a:lnTo>
                    <a:pt x="111" y="222"/>
                  </a:lnTo>
                  <a:lnTo>
                    <a:pt x="106" y="217"/>
                  </a:lnTo>
                  <a:lnTo>
                    <a:pt x="101" y="211"/>
                  </a:lnTo>
                  <a:lnTo>
                    <a:pt x="97" y="204"/>
                  </a:lnTo>
                  <a:lnTo>
                    <a:pt x="94" y="198"/>
                  </a:lnTo>
                  <a:lnTo>
                    <a:pt x="92" y="190"/>
                  </a:lnTo>
                  <a:lnTo>
                    <a:pt x="89" y="182"/>
                  </a:lnTo>
                  <a:lnTo>
                    <a:pt x="88" y="175"/>
                  </a:lnTo>
                  <a:lnTo>
                    <a:pt x="88" y="167"/>
                  </a:lnTo>
                  <a:lnTo>
                    <a:pt x="88" y="159"/>
                  </a:lnTo>
                  <a:lnTo>
                    <a:pt x="89" y="151"/>
                  </a:lnTo>
                  <a:lnTo>
                    <a:pt x="92" y="144"/>
                  </a:lnTo>
                  <a:lnTo>
                    <a:pt x="94" y="136"/>
                  </a:lnTo>
                  <a:lnTo>
                    <a:pt x="97" y="130"/>
                  </a:lnTo>
                  <a:lnTo>
                    <a:pt x="101" y="123"/>
                  </a:lnTo>
                  <a:lnTo>
                    <a:pt x="106" y="117"/>
                  </a:lnTo>
                  <a:lnTo>
                    <a:pt x="111" y="112"/>
                  </a:lnTo>
                  <a:lnTo>
                    <a:pt x="116" y="106"/>
                  </a:lnTo>
                  <a:lnTo>
                    <a:pt x="122" y="103"/>
                  </a:lnTo>
                  <a:lnTo>
                    <a:pt x="129" y="99"/>
                  </a:lnTo>
                  <a:lnTo>
                    <a:pt x="135" y="95"/>
                  </a:lnTo>
                  <a:lnTo>
                    <a:pt x="143" y="92"/>
                  </a:lnTo>
                  <a:lnTo>
                    <a:pt x="151" y="90"/>
                  </a:lnTo>
                  <a:lnTo>
                    <a:pt x="158" y="90"/>
                  </a:lnTo>
                  <a:lnTo>
                    <a:pt x="166" y="89"/>
                  </a:lnTo>
                  <a:lnTo>
                    <a:pt x="174" y="90"/>
                  </a:lnTo>
                  <a:lnTo>
                    <a:pt x="181" y="90"/>
                  </a:lnTo>
                  <a:lnTo>
                    <a:pt x="189" y="92"/>
                  </a:lnTo>
                  <a:lnTo>
                    <a:pt x="196" y="95"/>
                  </a:lnTo>
                  <a:lnTo>
                    <a:pt x="203" y="99"/>
                  </a:lnTo>
                  <a:lnTo>
                    <a:pt x="210" y="103"/>
                  </a:lnTo>
                  <a:lnTo>
                    <a:pt x="215" y="106"/>
                  </a:lnTo>
                  <a:lnTo>
                    <a:pt x="221" y="112"/>
                  </a:lnTo>
                  <a:lnTo>
                    <a:pt x="226" y="117"/>
                  </a:lnTo>
                  <a:lnTo>
                    <a:pt x="230" y="123"/>
                  </a:lnTo>
                  <a:lnTo>
                    <a:pt x="234" y="130"/>
                  </a:lnTo>
                  <a:lnTo>
                    <a:pt x="238" y="136"/>
                  </a:lnTo>
                  <a:lnTo>
                    <a:pt x="241" y="144"/>
                  </a:lnTo>
                  <a:lnTo>
                    <a:pt x="242" y="151"/>
                  </a:lnTo>
                  <a:lnTo>
                    <a:pt x="243" y="159"/>
                  </a:lnTo>
                  <a:lnTo>
                    <a:pt x="244" y="167"/>
                  </a:lnTo>
                  <a:lnTo>
                    <a:pt x="243" y="175"/>
                  </a:lnTo>
                  <a:lnTo>
                    <a:pt x="242" y="182"/>
                  </a:lnTo>
                  <a:lnTo>
                    <a:pt x="241" y="190"/>
                  </a:lnTo>
                  <a:lnTo>
                    <a:pt x="238" y="198"/>
                  </a:lnTo>
                  <a:lnTo>
                    <a:pt x="234" y="204"/>
                  </a:lnTo>
                  <a:lnTo>
                    <a:pt x="230" y="211"/>
                  </a:lnTo>
                  <a:lnTo>
                    <a:pt x="226" y="217"/>
                  </a:lnTo>
                  <a:lnTo>
                    <a:pt x="221" y="222"/>
                  </a:lnTo>
                  <a:lnTo>
                    <a:pt x="215" y="227"/>
                  </a:lnTo>
                  <a:lnTo>
                    <a:pt x="210" y="231"/>
                  </a:lnTo>
                  <a:lnTo>
                    <a:pt x="203" y="235"/>
                  </a:lnTo>
                  <a:lnTo>
                    <a:pt x="196" y="239"/>
                  </a:lnTo>
                  <a:lnTo>
                    <a:pt x="189" y="241"/>
                  </a:lnTo>
                  <a:lnTo>
                    <a:pt x="181" y="243"/>
                  </a:lnTo>
                  <a:lnTo>
                    <a:pt x="174" y="244"/>
                  </a:lnTo>
                  <a:lnTo>
                    <a:pt x="166" y="245"/>
                  </a:lnTo>
                  <a:close/>
                  <a:moveTo>
                    <a:pt x="306" y="204"/>
                  </a:moveTo>
                  <a:lnTo>
                    <a:pt x="302" y="202"/>
                  </a:lnTo>
                  <a:lnTo>
                    <a:pt x="301" y="199"/>
                  </a:lnTo>
                  <a:lnTo>
                    <a:pt x="300" y="195"/>
                  </a:lnTo>
                  <a:lnTo>
                    <a:pt x="300" y="191"/>
                  </a:lnTo>
                  <a:lnTo>
                    <a:pt x="302" y="180"/>
                  </a:lnTo>
                  <a:lnTo>
                    <a:pt x="302" y="167"/>
                  </a:lnTo>
                  <a:lnTo>
                    <a:pt x="302" y="154"/>
                  </a:lnTo>
                  <a:lnTo>
                    <a:pt x="300" y="142"/>
                  </a:lnTo>
                  <a:lnTo>
                    <a:pt x="300" y="139"/>
                  </a:lnTo>
                  <a:lnTo>
                    <a:pt x="301" y="135"/>
                  </a:lnTo>
                  <a:lnTo>
                    <a:pt x="302" y="132"/>
                  </a:lnTo>
                  <a:lnTo>
                    <a:pt x="306" y="130"/>
                  </a:lnTo>
                  <a:lnTo>
                    <a:pt x="332" y="114"/>
                  </a:lnTo>
                  <a:lnTo>
                    <a:pt x="293" y="50"/>
                  </a:lnTo>
                  <a:lnTo>
                    <a:pt x="269" y="64"/>
                  </a:lnTo>
                  <a:lnTo>
                    <a:pt x="265" y="65"/>
                  </a:lnTo>
                  <a:lnTo>
                    <a:pt x="261" y="65"/>
                  </a:lnTo>
                  <a:lnTo>
                    <a:pt x="257" y="65"/>
                  </a:lnTo>
                  <a:lnTo>
                    <a:pt x="255" y="63"/>
                  </a:lnTo>
                  <a:lnTo>
                    <a:pt x="251" y="59"/>
                  </a:lnTo>
                  <a:lnTo>
                    <a:pt x="242" y="53"/>
                  </a:lnTo>
                  <a:lnTo>
                    <a:pt x="233" y="45"/>
                  </a:lnTo>
                  <a:lnTo>
                    <a:pt x="224" y="40"/>
                  </a:lnTo>
                  <a:lnTo>
                    <a:pt x="215" y="35"/>
                  </a:lnTo>
                  <a:lnTo>
                    <a:pt x="211" y="33"/>
                  </a:lnTo>
                  <a:lnTo>
                    <a:pt x="208" y="31"/>
                  </a:lnTo>
                  <a:lnTo>
                    <a:pt x="207" y="27"/>
                  </a:lnTo>
                  <a:lnTo>
                    <a:pt x="207" y="24"/>
                  </a:lnTo>
                  <a:lnTo>
                    <a:pt x="207" y="0"/>
                  </a:lnTo>
                  <a:lnTo>
                    <a:pt x="135" y="0"/>
                  </a:lnTo>
                  <a:lnTo>
                    <a:pt x="135" y="24"/>
                  </a:lnTo>
                  <a:lnTo>
                    <a:pt x="134" y="27"/>
                  </a:lnTo>
                  <a:lnTo>
                    <a:pt x="133" y="31"/>
                  </a:lnTo>
                  <a:lnTo>
                    <a:pt x="130" y="33"/>
                  </a:lnTo>
                  <a:lnTo>
                    <a:pt x="126" y="35"/>
                  </a:lnTo>
                  <a:lnTo>
                    <a:pt x="113" y="41"/>
                  </a:lnTo>
                  <a:lnTo>
                    <a:pt x="101" y="47"/>
                  </a:lnTo>
                  <a:lnTo>
                    <a:pt x="88" y="55"/>
                  </a:lnTo>
                  <a:lnTo>
                    <a:pt x="77" y="63"/>
                  </a:lnTo>
                  <a:lnTo>
                    <a:pt x="75" y="65"/>
                  </a:lnTo>
                  <a:lnTo>
                    <a:pt x="71" y="65"/>
                  </a:lnTo>
                  <a:lnTo>
                    <a:pt x="67" y="65"/>
                  </a:lnTo>
                  <a:lnTo>
                    <a:pt x="63" y="64"/>
                  </a:lnTo>
                  <a:lnTo>
                    <a:pt x="38" y="50"/>
                  </a:lnTo>
                  <a:lnTo>
                    <a:pt x="0" y="114"/>
                  </a:lnTo>
                  <a:lnTo>
                    <a:pt x="26" y="130"/>
                  </a:lnTo>
                  <a:lnTo>
                    <a:pt x="29" y="132"/>
                  </a:lnTo>
                  <a:lnTo>
                    <a:pt x="31" y="135"/>
                  </a:lnTo>
                  <a:lnTo>
                    <a:pt x="33" y="139"/>
                  </a:lnTo>
                  <a:lnTo>
                    <a:pt x="31" y="142"/>
                  </a:lnTo>
                  <a:lnTo>
                    <a:pt x="30" y="154"/>
                  </a:lnTo>
                  <a:lnTo>
                    <a:pt x="30" y="167"/>
                  </a:lnTo>
                  <a:lnTo>
                    <a:pt x="30" y="178"/>
                  </a:lnTo>
                  <a:lnTo>
                    <a:pt x="31" y="191"/>
                  </a:lnTo>
                  <a:lnTo>
                    <a:pt x="33" y="195"/>
                  </a:lnTo>
                  <a:lnTo>
                    <a:pt x="31" y="199"/>
                  </a:lnTo>
                  <a:lnTo>
                    <a:pt x="29" y="202"/>
                  </a:lnTo>
                  <a:lnTo>
                    <a:pt x="26" y="204"/>
                  </a:lnTo>
                  <a:lnTo>
                    <a:pt x="0" y="220"/>
                  </a:lnTo>
                  <a:lnTo>
                    <a:pt x="38" y="284"/>
                  </a:lnTo>
                  <a:lnTo>
                    <a:pt x="63" y="270"/>
                  </a:lnTo>
                  <a:lnTo>
                    <a:pt x="67" y="268"/>
                  </a:lnTo>
                  <a:lnTo>
                    <a:pt x="71" y="267"/>
                  </a:lnTo>
                  <a:lnTo>
                    <a:pt x="75" y="268"/>
                  </a:lnTo>
                  <a:lnTo>
                    <a:pt x="77" y="271"/>
                  </a:lnTo>
                  <a:lnTo>
                    <a:pt x="89" y="279"/>
                  </a:lnTo>
                  <a:lnTo>
                    <a:pt x="106" y="286"/>
                  </a:lnTo>
                  <a:lnTo>
                    <a:pt x="124" y="295"/>
                  </a:lnTo>
                  <a:lnTo>
                    <a:pt x="139" y="300"/>
                  </a:lnTo>
                  <a:lnTo>
                    <a:pt x="142" y="303"/>
                  </a:lnTo>
                  <a:lnTo>
                    <a:pt x="144" y="306"/>
                  </a:lnTo>
                  <a:lnTo>
                    <a:pt x="146" y="308"/>
                  </a:lnTo>
                  <a:lnTo>
                    <a:pt x="147" y="312"/>
                  </a:lnTo>
                  <a:lnTo>
                    <a:pt x="147" y="336"/>
                  </a:lnTo>
                  <a:lnTo>
                    <a:pt x="207" y="336"/>
                  </a:lnTo>
                  <a:lnTo>
                    <a:pt x="207" y="312"/>
                  </a:lnTo>
                  <a:lnTo>
                    <a:pt x="207" y="308"/>
                  </a:lnTo>
                  <a:lnTo>
                    <a:pt x="208" y="306"/>
                  </a:lnTo>
                  <a:lnTo>
                    <a:pt x="211" y="303"/>
                  </a:lnTo>
                  <a:lnTo>
                    <a:pt x="215" y="300"/>
                  </a:lnTo>
                  <a:lnTo>
                    <a:pt x="223" y="297"/>
                  </a:lnTo>
                  <a:lnTo>
                    <a:pt x="230" y="291"/>
                  </a:lnTo>
                  <a:lnTo>
                    <a:pt x="238" y="285"/>
                  </a:lnTo>
                  <a:lnTo>
                    <a:pt x="246" y="279"/>
                  </a:lnTo>
                  <a:lnTo>
                    <a:pt x="250" y="275"/>
                  </a:lnTo>
                  <a:lnTo>
                    <a:pt x="255" y="271"/>
                  </a:lnTo>
                  <a:lnTo>
                    <a:pt x="257" y="268"/>
                  </a:lnTo>
                  <a:lnTo>
                    <a:pt x="261" y="267"/>
                  </a:lnTo>
                  <a:lnTo>
                    <a:pt x="265" y="268"/>
                  </a:lnTo>
                  <a:lnTo>
                    <a:pt x="269" y="270"/>
                  </a:lnTo>
                  <a:lnTo>
                    <a:pt x="295" y="284"/>
                  </a:lnTo>
                  <a:lnTo>
                    <a:pt x="332" y="220"/>
                  </a:lnTo>
                  <a:lnTo>
                    <a:pt x="306" y="2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aphicFrame>
        <p:nvGraphicFramePr>
          <p:cNvPr id="2" name="Table 1"/>
          <p:cNvGraphicFramePr>
            <a:graphicFrameLocks noGrp="1"/>
          </p:cNvGraphicFramePr>
          <p:nvPr>
            <p:extLst>
              <p:ext uri="{D42A27DB-BD31-4B8C-83A1-F6EECF244321}">
                <p14:modId xmlns:p14="http://schemas.microsoft.com/office/powerpoint/2010/main" val="1054538693"/>
              </p:ext>
            </p:extLst>
          </p:nvPr>
        </p:nvGraphicFramePr>
        <p:xfrm>
          <a:off x="606055" y="883554"/>
          <a:ext cx="11004698" cy="5892240"/>
        </p:xfrm>
        <a:graphic>
          <a:graphicData uri="http://schemas.openxmlformats.org/drawingml/2006/table">
            <a:tbl>
              <a:tblPr firstRow="1" firstCol="1" bandRow="1">
                <a:tableStyleId>{F5AB1C69-6EDB-4FF4-983F-18BD219EF322}</a:tableStyleId>
              </a:tblPr>
              <a:tblGrid>
                <a:gridCol w="1035899">
                  <a:extLst>
                    <a:ext uri="{9D8B030D-6E8A-4147-A177-3AD203B41FA5}">
                      <a16:colId xmlns:a16="http://schemas.microsoft.com/office/drawing/2014/main" val="1877042772"/>
                    </a:ext>
                  </a:extLst>
                </a:gridCol>
                <a:gridCol w="979570">
                  <a:extLst>
                    <a:ext uri="{9D8B030D-6E8A-4147-A177-3AD203B41FA5}">
                      <a16:colId xmlns:a16="http://schemas.microsoft.com/office/drawing/2014/main" val="2844605021"/>
                    </a:ext>
                  </a:extLst>
                </a:gridCol>
                <a:gridCol w="1481031">
                  <a:extLst>
                    <a:ext uri="{9D8B030D-6E8A-4147-A177-3AD203B41FA5}">
                      <a16:colId xmlns:a16="http://schemas.microsoft.com/office/drawing/2014/main" val="3398476801"/>
                    </a:ext>
                  </a:extLst>
                </a:gridCol>
                <a:gridCol w="1035899">
                  <a:extLst>
                    <a:ext uri="{9D8B030D-6E8A-4147-A177-3AD203B41FA5}">
                      <a16:colId xmlns:a16="http://schemas.microsoft.com/office/drawing/2014/main" val="2100949380"/>
                    </a:ext>
                  </a:extLst>
                </a:gridCol>
                <a:gridCol w="1481031">
                  <a:extLst>
                    <a:ext uri="{9D8B030D-6E8A-4147-A177-3AD203B41FA5}">
                      <a16:colId xmlns:a16="http://schemas.microsoft.com/office/drawing/2014/main" val="4256029486"/>
                    </a:ext>
                  </a:extLst>
                </a:gridCol>
                <a:gridCol w="1345017">
                  <a:extLst>
                    <a:ext uri="{9D8B030D-6E8A-4147-A177-3AD203B41FA5}">
                      <a16:colId xmlns:a16="http://schemas.microsoft.com/office/drawing/2014/main" val="2280231917"/>
                    </a:ext>
                  </a:extLst>
                </a:gridCol>
                <a:gridCol w="1035899">
                  <a:extLst>
                    <a:ext uri="{9D8B030D-6E8A-4147-A177-3AD203B41FA5}">
                      <a16:colId xmlns:a16="http://schemas.microsoft.com/office/drawing/2014/main" val="2851742835"/>
                    </a:ext>
                  </a:extLst>
                </a:gridCol>
                <a:gridCol w="1336774">
                  <a:extLst>
                    <a:ext uri="{9D8B030D-6E8A-4147-A177-3AD203B41FA5}">
                      <a16:colId xmlns:a16="http://schemas.microsoft.com/office/drawing/2014/main" val="1506349139"/>
                    </a:ext>
                  </a:extLst>
                </a:gridCol>
                <a:gridCol w="1273578">
                  <a:extLst>
                    <a:ext uri="{9D8B030D-6E8A-4147-A177-3AD203B41FA5}">
                      <a16:colId xmlns:a16="http://schemas.microsoft.com/office/drawing/2014/main" val="2345052642"/>
                    </a:ext>
                  </a:extLst>
                </a:gridCol>
              </a:tblGrid>
              <a:tr h="1468062">
                <a:tc>
                  <a:txBody>
                    <a:bodyPr/>
                    <a:lstStyle/>
                    <a:p>
                      <a:pPr marL="0" marR="0" algn="ctr">
                        <a:spcBef>
                          <a:spcPts val="0"/>
                        </a:spcBef>
                        <a:spcAft>
                          <a:spcPts val="0"/>
                        </a:spcAft>
                      </a:pPr>
                      <a:r>
                        <a:rPr lang="en-US" sz="1600">
                          <a:effectLst/>
                          <a:latin typeface="Times New Roman" panose="02020603050405020304" pitchFamily="18" charset="0"/>
                          <a:cs typeface="Times New Roman" panose="02020603050405020304" pitchFamily="18" charset="0"/>
                        </a:rPr>
                        <a:t>Khung 6 bậc Việt Nam</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Times New Roman" panose="02020603050405020304" pitchFamily="18" charset="0"/>
                          <a:cs typeface="Times New Roman" panose="02020603050405020304" pitchFamily="18" charset="0"/>
                        </a:rPr>
                        <a:t>Khung tham chiểu châu Âu</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Times New Roman" panose="02020603050405020304" pitchFamily="18" charset="0"/>
                          <a:cs typeface="Times New Roman" panose="02020603050405020304" pitchFamily="18" charset="0"/>
                        </a:rPr>
                        <a:t>IELTS (British Council và IDP cấp)</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smtClean="0">
                          <a:effectLst/>
                          <a:latin typeface="Times New Roman" panose="02020603050405020304" pitchFamily="18" charset="0"/>
                          <a:cs typeface="Times New Roman" panose="02020603050405020304" pitchFamily="18" charset="0"/>
                        </a:rPr>
                        <a:t>TOEIC </a:t>
                      </a:r>
                      <a:r>
                        <a:rPr lang="en-US" sz="1600" strike="noStrike" smtClean="0">
                          <a:effectLst/>
                          <a:latin typeface="Times New Roman" panose="02020603050405020304" pitchFamily="18" charset="0"/>
                          <a:cs typeface="Times New Roman" panose="02020603050405020304" pitchFamily="18" charset="0"/>
                        </a:rPr>
                        <a:t>(</a:t>
                      </a:r>
                      <a:r>
                        <a:rPr lang="en-US" sz="1600" strike="noStrike" kern="1200" smtClean="0">
                          <a:effectLst/>
                          <a:latin typeface="Times New Roman" panose="02020603050405020304" pitchFamily="18" charset="0"/>
                          <a:cs typeface="Times New Roman" panose="02020603050405020304" pitchFamily="18" charset="0"/>
                        </a:rPr>
                        <a:t>ETS</a:t>
                      </a:r>
                      <a:r>
                        <a:rPr lang="en-US" sz="1600" strike="noStrike" smtClean="0">
                          <a:effectLst/>
                          <a:latin typeface="Times New Roman" panose="02020603050405020304" pitchFamily="18" charset="0"/>
                          <a:cs typeface="Times New Roman" panose="02020603050405020304" pitchFamily="18" charset="0"/>
                        </a:rPr>
                        <a:t> </a:t>
                      </a:r>
                      <a:r>
                        <a:rPr lang="en-US" sz="1600" strike="noStrike" kern="1200" smtClean="0">
                          <a:effectLst/>
                          <a:latin typeface="Times New Roman" panose="02020603050405020304" pitchFamily="18" charset="0"/>
                          <a:cs typeface="Times New Roman" panose="02020603050405020304" pitchFamily="18" charset="0"/>
                        </a:rPr>
                        <a:t>cấp</a:t>
                      </a:r>
                      <a:r>
                        <a:rPr lang="en-US" sz="1600" strike="noStrike" smtClean="0">
                          <a:effectLst/>
                          <a:latin typeface="Times New Roman" panose="02020603050405020304" pitchFamily="18" charset="0"/>
                          <a:cs typeface="Times New Roman" panose="02020603050405020304" pitchFamily="18" charset="0"/>
                        </a:rPr>
                        <a:t>)</a:t>
                      </a:r>
                    </a:p>
                    <a:p>
                      <a:pPr marL="0" marR="0" algn="ctr">
                        <a:spcBef>
                          <a:spcPts val="0"/>
                        </a:spcBef>
                        <a:spcAft>
                          <a:spcPts val="0"/>
                        </a:spcAft>
                      </a:pP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Times New Roman" panose="02020603050405020304" pitchFamily="18" charset="0"/>
                          <a:cs typeface="Times New Roman" panose="02020603050405020304" pitchFamily="18" charset="0"/>
                        </a:rPr>
                        <a:t>TOEFL Junior (ETS cấp)</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Times New Roman" panose="02020603050405020304" pitchFamily="18" charset="0"/>
                          <a:cs typeface="Times New Roman" panose="02020603050405020304" pitchFamily="18" charset="0"/>
                        </a:rPr>
                        <a:t>TOEFL ITP (ETS cấp)</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Times New Roman" panose="02020603050405020304" pitchFamily="18" charset="0"/>
                          <a:cs typeface="Times New Roman" panose="02020603050405020304" pitchFamily="18" charset="0"/>
                        </a:rPr>
                        <a:t>TOEFL IBT (ETS cấp)</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a:effectLst/>
                          <a:latin typeface="Times New Roman" panose="02020603050405020304" pitchFamily="18" charset="0"/>
                          <a:cs typeface="Times New Roman" panose="02020603050405020304" pitchFamily="18" charset="0"/>
                        </a:rPr>
                        <a:t>Cambridge</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Times New Roman" panose="02020603050405020304" pitchFamily="18" charset="0"/>
                          <a:cs typeface="Times New Roman" panose="02020603050405020304" pitchFamily="18" charset="0"/>
                        </a:rPr>
                        <a:t>Điểm</a:t>
                      </a:r>
                    </a:p>
                    <a:p>
                      <a:pPr marL="0" marR="0" algn="ctr">
                        <a:spcBef>
                          <a:spcPts val="0"/>
                        </a:spcBef>
                        <a:spcAft>
                          <a:spcPts val="0"/>
                        </a:spcAft>
                      </a:pPr>
                      <a:r>
                        <a:rPr lang="en-US" sz="1600">
                          <a:effectLst/>
                          <a:latin typeface="Times New Roman" panose="02020603050405020304" pitchFamily="18" charset="0"/>
                          <a:cs typeface="Times New Roman" panose="02020603050405020304" pitchFamily="18" charset="0"/>
                        </a:rPr>
                        <a:t>cộng/Điểm quy đổi</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8468739"/>
                  </a:ext>
                </a:extLst>
              </a:tr>
              <a:tr h="1441877">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Bậc 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B1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4.0-5.0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smtClean="0">
                          <a:effectLst/>
                          <a:latin typeface="Times New Roman" panose="02020603050405020304" pitchFamily="18" charset="0"/>
                          <a:cs typeface="Times New Roman" panose="02020603050405020304" pitchFamily="18" charset="0"/>
                        </a:rPr>
                        <a:t>550-780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745-835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460-540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42-71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Bl Preliminary for Schools (PET)</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b="1" smtClean="0">
                          <a:solidFill>
                            <a:srgbClr val="FF0000"/>
                          </a:solidFill>
                          <a:effectLst/>
                          <a:latin typeface="Times New Roman" panose="02020603050405020304" pitchFamily="18" charset="0"/>
                          <a:cs typeface="Times New Roman" panose="02020603050405020304" pitchFamily="18" charset="0"/>
                        </a:rPr>
                        <a:t>1 </a:t>
                      </a:r>
                      <a:r>
                        <a:rPr lang="en-US" sz="2000" b="1">
                          <a:solidFill>
                            <a:srgbClr val="FF0000"/>
                          </a:solidFill>
                          <a:effectLst/>
                          <a:latin typeface="Times New Roman" panose="02020603050405020304" pitchFamily="18" charset="0"/>
                          <a:cs typeface="Times New Roman" panose="02020603050405020304" pitchFamily="18" charset="0"/>
                        </a:rPr>
                        <a:t>điểm</a:t>
                      </a:r>
                      <a:endParaRPr lang="en-US" sz="2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1678127"/>
                  </a:ext>
                </a:extLst>
              </a:tr>
              <a:tr h="1153501">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Bậc 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B2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5.5-6.5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smtClean="0">
                          <a:effectLst/>
                          <a:latin typeface="Times New Roman" panose="02020603050405020304" pitchFamily="18" charset="0"/>
                          <a:cs typeface="Times New Roman" panose="02020603050405020304" pitchFamily="18" charset="0"/>
                        </a:rPr>
                        <a:t>785-940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850-900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543-623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72-94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B2 First for Schools (FCE)</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b="1">
                          <a:solidFill>
                            <a:srgbClr val="FF0000"/>
                          </a:solidFill>
                          <a:effectLst/>
                          <a:latin typeface="Times New Roman" panose="02020603050405020304" pitchFamily="18" charset="0"/>
                          <a:cs typeface="Times New Roman" panose="02020603050405020304" pitchFamily="18" charset="0"/>
                        </a:rPr>
                        <a:t>10 điểm</a:t>
                      </a:r>
                      <a:endParaRPr lang="en-US" sz="2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3361899"/>
                  </a:ext>
                </a:extLst>
              </a:tr>
              <a:tr h="865126">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Bậc 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Cl</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7.0-8.0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smtClean="0">
                          <a:effectLst/>
                          <a:latin typeface="Times New Roman" panose="02020603050405020304" pitchFamily="18" charset="0"/>
                          <a:cs typeface="Times New Roman" panose="02020603050405020304" pitchFamily="18" charset="0"/>
                        </a:rPr>
                        <a:t>945-990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X</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627-677</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95-113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Cl Advanced (CAE)</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b="1">
                          <a:solidFill>
                            <a:srgbClr val="FF0000"/>
                          </a:solidFill>
                          <a:effectLst/>
                          <a:latin typeface="Times New Roman" panose="02020603050405020304" pitchFamily="18" charset="0"/>
                          <a:cs typeface="Times New Roman" panose="02020603050405020304" pitchFamily="18" charset="0"/>
                        </a:rPr>
                        <a:t>10 điểm</a:t>
                      </a:r>
                      <a:endParaRPr lang="en-US" sz="2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4197729"/>
                  </a:ext>
                </a:extLst>
              </a:tr>
              <a:tr h="865126">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Bậc 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C2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8.5-9.0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X</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X</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X</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114-120</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cs typeface="Times New Roman" panose="02020603050405020304" pitchFamily="18" charset="0"/>
                        </a:rPr>
                        <a:t>C2 Proficiency (CPE)</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000" b="1">
                          <a:solidFill>
                            <a:srgbClr val="FF0000"/>
                          </a:solidFill>
                          <a:effectLst/>
                          <a:latin typeface="Times New Roman" panose="02020603050405020304" pitchFamily="18" charset="0"/>
                          <a:cs typeface="Times New Roman" panose="02020603050405020304" pitchFamily="18" charset="0"/>
                        </a:rPr>
                        <a:t>10 điểm</a:t>
                      </a:r>
                      <a:endParaRPr lang="en-US" sz="2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0519256"/>
                  </a:ext>
                </a:extLst>
              </a:tr>
            </a:tbl>
          </a:graphicData>
        </a:graphic>
      </p:graphicFrame>
    </p:spTree>
    <p:extLst>
      <p:ext uri="{BB962C8B-B14F-4D97-AF65-F5344CB8AC3E}">
        <p14:creationId xmlns:p14="http://schemas.microsoft.com/office/powerpoint/2010/main" val="17752848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4178"/>
            <a:ext cx="11731843" cy="6992178"/>
          </a:xfrm>
          <a:prstGeom prst="rect">
            <a:avLst/>
          </a:prstGeom>
        </p:spPr>
      </p:pic>
      <p:sp>
        <p:nvSpPr>
          <p:cNvPr id="3" name="Rectangle 2"/>
          <p:cNvSpPr/>
          <p:nvPr/>
        </p:nvSpPr>
        <p:spPr>
          <a:xfrm>
            <a:off x="2798285" y="506777"/>
            <a:ext cx="2456762" cy="5387248"/>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952521" y="3361911"/>
            <a:ext cx="540533" cy="369332"/>
          </a:xfrm>
          <a:prstGeom prst="rect">
            <a:avLst/>
          </a:prstGeom>
          <a:solidFill>
            <a:srgbClr val="FFFF00"/>
          </a:solidFill>
        </p:spPr>
        <p:style>
          <a:lnRef idx="2">
            <a:schemeClr val="accent6"/>
          </a:lnRef>
          <a:fillRef idx="1">
            <a:schemeClr val="lt1"/>
          </a:fillRef>
          <a:effectRef idx="0">
            <a:schemeClr val="accent6"/>
          </a:effectRef>
          <a:fontRef idx="minor">
            <a:schemeClr val="dk1"/>
          </a:fontRef>
        </p:style>
        <p:txBody>
          <a:bodyPr wrap="none" rtlCol="0">
            <a:spAutoFit/>
          </a:bodyPr>
          <a:lstStyle/>
          <a:p>
            <a:r>
              <a:rPr lang="en-US" b="1" smtClean="0">
                <a:solidFill>
                  <a:schemeClr val="accent1"/>
                </a:solidFill>
              </a:rPr>
              <a:t>KET</a:t>
            </a:r>
            <a:endParaRPr lang="en-US" b="1">
              <a:solidFill>
                <a:schemeClr val="accent1"/>
              </a:solidFill>
            </a:endParaRPr>
          </a:p>
        </p:txBody>
      </p:sp>
      <p:sp>
        <p:nvSpPr>
          <p:cNvPr id="5" name="TextBox 4"/>
          <p:cNvSpPr txBox="1"/>
          <p:nvPr/>
        </p:nvSpPr>
        <p:spPr>
          <a:xfrm>
            <a:off x="3756399" y="2831069"/>
            <a:ext cx="543739" cy="369332"/>
          </a:xfrm>
          <a:prstGeom prst="rect">
            <a:avLst/>
          </a:prstGeom>
          <a:solidFill>
            <a:srgbClr val="FFFF00"/>
          </a:solidFill>
        </p:spPr>
        <p:style>
          <a:lnRef idx="2">
            <a:schemeClr val="accent6"/>
          </a:lnRef>
          <a:fillRef idx="1">
            <a:schemeClr val="lt1"/>
          </a:fillRef>
          <a:effectRef idx="0">
            <a:schemeClr val="accent6"/>
          </a:effectRef>
          <a:fontRef idx="minor">
            <a:schemeClr val="dk1"/>
          </a:fontRef>
        </p:style>
        <p:txBody>
          <a:bodyPr wrap="none" rtlCol="0">
            <a:spAutoFit/>
          </a:bodyPr>
          <a:lstStyle>
            <a:defPPr>
              <a:defRPr lang="en-US"/>
            </a:defPPr>
            <a:lvl1pPr>
              <a:defRPr b="1">
                <a:solidFill>
                  <a:schemeClr val="accent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t>PET</a:t>
            </a:r>
          </a:p>
        </p:txBody>
      </p:sp>
      <p:sp>
        <p:nvSpPr>
          <p:cNvPr id="6" name="TextBox 5"/>
          <p:cNvSpPr txBox="1"/>
          <p:nvPr/>
        </p:nvSpPr>
        <p:spPr>
          <a:xfrm>
            <a:off x="4558794" y="2234322"/>
            <a:ext cx="551754" cy="369332"/>
          </a:xfrm>
          <a:prstGeom prst="rect">
            <a:avLst/>
          </a:prstGeom>
          <a:solidFill>
            <a:srgbClr val="FFFF00"/>
          </a:solidFill>
        </p:spPr>
        <p:style>
          <a:lnRef idx="2">
            <a:schemeClr val="accent6"/>
          </a:lnRef>
          <a:fillRef idx="1">
            <a:schemeClr val="lt1"/>
          </a:fillRef>
          <a:effectRef idx="0">
            <a:schemeClr val="accent6"/>
          </a:effectRef>
          <a:fontRef idx="minor">
            <a:schemeClr val="dk1"/>
          </a:fontRef>
        </p:style>
        <p:txBody>
          <a:bodyPr wrap="none" rtlCol="0">
            <a:spAutoFit/>
          </a:bodyPr>
          <a:lstStyle>
            <a:defPPr>
              <a:defRPr lang="en-US"/>
            </a:defPPr>
            <a:lvl1pPr>
              <a:defRPr b="1">
                <a:solidFill>
                  <a:schemeClr val="accent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t>FCE</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1716" y="3053140"/>
            <a:ext cx="6933333" cy="3895238"/>
          </a:xfrm>
          <a:prstGeom prst="rect">
            <a:avLst/>
          </a:prstGeom>
        </p:spPr>
      </p:pic>
    </p:spTree>
    <p:extLst>
      <p:ext uri="{BB962C8B-B14F-4D97-AF65-F5344CB8AC3E}">
        <p14:creationId xmlns:p14="http://schemas.microsoft.com/office/powerpoint/2010/main" val="332856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0"/>
            <a:ext cx="4938233"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1955" y="0"/>
            <a:ext cx="4716862" cy="6858000"/>
          </a:xfrm>
          <a:prstGeom prst="rect">
            <a:avLst/>
          </a:prstGeom>
        </p:spPr>
      </p:pic>
      <p:sp>
        <p:nvSpPr>
          <p:cNvPr id="4" name="Rectangle 3"/>
          <p:cNvSpPr/>
          <p:nvPr/>
        </p:nvSpPr>
        <p:spPr>
          <a:xfrm>
            <a:off x="2203373" y="1872867"/>
            <a:ext cx="947451" cy="19830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8965894" y="1795749"/>
            <a:ext cx="519630" cy="18728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2677099" y="2798284"/>
            <a:ext cx="1134738" cy="771181"/>
          </a:xfrm>
          <a:prstGeom prst="roundRect">
            <a:avLst/>
          </a:prstGeom>
          <a:solidFill>
            <a:srgbClr val="FFFF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rgbClr val="FF0000"/>
                </a:solidFill>
              </a:rPr>
              <a:t>Cộng </a:t>
            </a:r>
          </a:p>
          <a:p>
            <a:pPr algn="ctr"/>
            <a:r>
              <a:rPr lang="en-US" b="1" smtClean="0">
                <a:solidFill>
                  <a:srgbClr val="FF0000"/>
                </a:solidFill>
              </a:rPr>
              <a:t>1 điểm</a:t>
            </a:r>
            <a:endParaRPr lang="en-US" b="1">
              <a:solidFill>
                <a:srgbClr val="FF0000"/>
              </a:solidFill>
            </a:endParaRPr>
          </a:p>
        </p:txBody>
      </p:sp>
      <p:sp>
        <p:nvSpPr>
          <p:cNvPr id="8" name="Rounded Rectangle 7"/>
          <p:cNvSpPr/>
          <p:nvPr/>
        </p:nvSpPr>
        <p:spPr>
          <a:xfrm>
            <a:off x="4594034" y="181778"/>
            <a:ext cx="2258458" cy="583894"/>
          </a:xfrm>
          <a:prstGeom prst="roundRect">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smtClean="0">
                <a:solidFill>
                  <a:srgbClr val="FF0000"/>
                </a:solidFill>
              </a:rPr>
              <a:t>Tuyển sinh lớp 10</a:t>
            </a:r>
            <a:endParaRPr lang="en-US" b="1">
              <a:solidFill>
                <a:srgbClr val="FF0000"/>
              </a:solidFill>
            </a:endParaRPr>
          </a:p>
        </p:txBody>
      </p:sp>
      <p:sp>
        <p:nvSpPr>
          <p:cNvPr id="9" name="Rounded Rectangle 8"/>
          <p:cNvSpPr/>
          <p:nvPr/>
        </p:nvSpPr>
        <p:spPr>
          <a:xfrm>
            <a:off x="9715041" y="2412693"/>
            <a:ext cx="1134738" cy="771181"/>
          </a:xfrm>
          <a:prstGeom prst="roundRect">
            <a:avLst/>
          </a:prstGeom>
          <a:solidFill>
            <a:srgbClr val="FFFF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rgbClr val="FF0000"/>
                </a:solidFill>
              </a:rPr>
              <a:t>Cộng </a:t>
            </a:r>
          </a:p>
          <a:p>
            <a:pPr algn="ctr"/>
            <a:r>
              <a:rPr lang="en-US" b="1" smtClean="0">
                <a:solidFill>
                  <a:srgbClr val="FF0000"/>
                </a:solidFill>
              </a:rPr>
              <a:t>1 điểm</a:t>
            </a:r>
            <a:endParaRPr lang="en-US" b="1">
              <a:solidFill>
                <a:srgbClr val="FF0000"/>
              </a:solidFill>
            </a:endParaRPr>
          </a:p>
        </p:txBody>
      </p:sp>
      <p:sp>
        <p:nvSpPr>
          <p:cNvPr id="10" name="Rectangle 9"/>
          <p:cNvSpPr/>
          <p:nvPr/>
        </p:nvSpPr>
        <p:spPr>
          <a:xfrm>
            <a:off x="7127913" y="3773275"/>
            <a:ext cx="1430357" cy="21115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83755" y="3813669"/>
            <a:ext cx="1430357" cy="21115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269508" y="1222407"/>
            <a:ext cx="837398" cy="279133"/>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accent1"/>
                </a:solidFill>
              </a:rPr>
              <a:t>P</a:t>
            </a:r>
            <a:r>
              <a:rPr lang="en-US" b="1" smtClean="0">
                <a:solidFill>
                  <a:schemeClr val="accent1"/>
                </a:solidFill>
              </a:rPr>
              <a:t>ET</a:t>
            </a:r>
            <a:endParaRPr lang="en-US" b="1">
              <a:solidFill>
                <a:schemeClr val="accent1"/>
              </a:solidFill>
            </a:endParaRPr>
          </a:p>
        </p:txBody>
      </p:sp>
      <p:sp>
        <p:nvSpPr>
          <p:cNvPr id="12" name="Rounded Rectangle 11"/>
          <p:cNvSpPr/>
          <p:nvPr/>
        </p:nvSpPr>
        <p:spPr>
          <a:xfrm>
            <a:off x="4685899" y="1227218"/>
            <a:ext cx="837398" cy="279133"/>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chemeClr val="accent1"/>
                </a:solidFill>
              </a:rPr>
              <a:t>KET</a:t>
            </a:r>
            <a:endParaRPr lang="en-US" b="1">
              <a:solidFill>
                <a:schemeClr val="accent1"/>
              </a:solidFill>
            </a:endParaRPr>
          </a:p>
        </p:txBody>
      </p:sp>
      <p:sp>
        <p:nvSpPr>
          <p:cNvPr id="13" name="Rectangle 12"/>
          <p:cNvSpPr/>
          <p:nvPr/>
        </p:nvSpPr>
        <p:spPr>
          <a:xfrm>
            <a:off x="383755" y="2311400"/>
            <a:ext cx="1430357" cy="203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7186140" y="2272993"/>
            <a:ext cx="1602260" cy="139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6092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circle(in)">
                                      <p:cBhvr>
                                        <p:cTn id="20" dur="2000"/>
                                        <p:tgtEl>
                                          <p:spTgt spid="9"/>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circle(in)">
                                      <p:cBhvr>
                                        <p:cTn id="23" dur="2000"/>
                                        <p:tgtEl>
                                          <p:spTgt spid="10"/>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circle(in)">
                                      <p:cBhvr>
                                        <p:cTn id="2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9" grpId="0" animBg="1"/>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id="{B5981CF1-BC08-49F8-B0F9-AAF98EC67450}"/>
              </a:ext>
            </a:extLst>
          </p:cNvPr>
          <p:cNvSpPr>
            <a:spLocks noGrp="1"/>
          </p:cNvSpPr>
          <p:nvPr>
            <p:ph type="title" idx="4294967295"/>
          </p:nvPr>
        </p:nvSpPr>
        <p:spPr>
          <a:xfrm>
            <a:off x="0" y="365125"/>
            <a:ext cx="10515600" cy="1325563"/>
          </a:xfrm>
        </p:spPr>
        <p:txBody>
          <a:bodyPr/>
          <a:lstStyle/>
          <a:p>
            <a:r>
              <a:rPr lang="en-US"/>
              <a:t>Project analysis slide 2</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xmlns="" val="1"/>
              </a:ext>
            </a:extLst>
          </p:cNvPr>
          <p:cNvCxnSpPr>
            <a:cxnSpLocks/>
          </p:cNvCxnSpPr>
          <p:nvPr/>
        </p:nvCxnSpPr>
        <p:spPr>
          <a:xfrm>
            <a:off x="8105775" y="644085"/>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441149"/>
            <a:ext cx="11734800" cy="7755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smtClean="0">
                <a:solidFill>
                  <a:schemeClr val="accent5">
                    <a:lumMod val="75000"/>
                  </a:schemeClr>
                </a:solidFill>
                <a:latin typeface="Times New Roman" panose="02020603050405020304" pitchFamily="18" charset="0"/>
                <a:cs typeface="Times New Roman" panose="02020603050405020304" pitchFamily="18" charset="0"/>
              </a:rPr>
              <a:t>MỘT SỐ ĐIỂM LƯU Ý</a:t>
            </a:r>
            <a:r>
              <a:rPr lang="en-US" sz="2800">
                <a:solidFill>
                  <a:schemeClr val="accent5">
                    <a:lumMod val="75000"/>
                  </a:schemeClr>
                </a:solidFill>
                <a:latin typeface="Times New Roman" panose="02020603050405020304" pitchFamily="18" charset="0"/>
                <a:cs typeface="Times New Roman" panose="02020603050405020304" pitchFamily="18" charset="0"/>
              </a:rPr>
              <a:t/>
            </a:r>
            <a:br>
              <a:rPr lang="en-US" sz="2800">
                <a:solidFill>
                  <a:schemeClr val="accent5">
                    <a:lumMod val="75000"/>
                  </a:schemeClr>
                </a:solidFill>
                <a:latin typeface="Times New Roman" panose="02020603050405020304" pitchFamily="18" charset="0"/>
                <a:cs typeface="Times New Roman" panose="02020603050405020304" pitchFamily="18" charset="0"/>
              </a:rPr>
            </a:br>
            <a:endParaRPr lang="en-US" sz="2800">
              <a:solidFill>
                <a:schemeClr val="accent5">
                  <a:lumMod val="75000"/>
                </a:schemeClr>
              </a:solidFill>
              <a:latin typeface="Times New Roman" panose="02020603050405020304" pitchFamily="18"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xmlns="" val="1"/>
              </a:ext>
            </a:extLst>
          </p:cNvPr>
          <p:cNvCxnSpPr>
            <a:cxnSpLocks/>
          </p:cNvCxnSpPr>
          <p:nvPr/>
        </p:nvCxnSpPr>
        <p:spPr>
          <a:xfrm>
            <a:off x="0" y="644085"/>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grpSp>
        <p:nvGrpSpPr>
          <p:cNvPr id="36" name="Group 35" descr="Icon of human being and gear. ">
            <a:extLst>
              <a:ext uri="{FF2B5EF4-FFF2-40B4-BE49-F238E27FC236}">
                <a16:creationId xmlns:a16="http://schemas.microsoft.com/office/drawing/2014/main" id="{ECC5F635-1712-4572-A9EC-F94E2199DDBD}"/>
              </a:ext>
            </a:extLst>
          </p:cNvPr>
          <p:cNvGrpSpPr/>
          <p:nvPr/>
        </p:nvGrpSpPr>
        <p:grpSpPr>
          <a:xfrm>
            <a:off x="7133464" y="5355478"/>
            <a:ext cx="338073" cy="339996"/>
            <a:chOff x="6450013" y="5349875"/>
            <a:chExt cx="279399" cy="280988"/>
          </a:xfrm>
          <a:solidFill>
            <a:schemeClr val="bg1"/>
          </a:solidFill>
        </p:grpSpPr>
        <p:sp>
          <p:nvSpPr>
            <p:cNvPr id="37" name="Freeform 3673">
              <a:extLst>
                <a:ext uri="{FF2B5EF4-FFF2-40B4-BE49-F238E27FC236}">
                  <a16:creationId xmlns:a16="http://schemas.microsoft.com/office/drawing/2014/main" id="{D1391604-D4EC-48A8-AE57-EDF194392FB1}"/>
                </a:ext>
              </a:extLst>
            </p:cNvPr>
            <p:cNvSpPr>
              <a:spLocks/>
            </p:cNvSpPr>
            <p:nvPr/>
          </p:nvSpPr>
          <p:spPr bwMode="auto">
            <a:xfrm>
              <a:off x="6450013" y="5349875"/>
              <a:ext cx="182562" cy="238125"/>
            </a:xfrm>
            <a:custGeom>
              <a:avLst/>
              <a:gdLst>
                <a:gd name="T0" fmla="*/ 379 w 459"/>
                <a:gd name="T1" fmla="*/ 550 h 602"/>
                <a:gd name="T2" fmla="*/ 380 w 459"/>
                <a:gd name="T3" fmla="*/ 519 h 602"/>
                <a:gd name="T4" fmla="*/ 345 w 459"/>
                <a:gd name="T5" fmla="*/ 495 h 602"/>
                <a:gd name="T6" fmla="*/ 397 w 459"/>
                <a:gd name="T7" fmla="*/ 400 h 602"/>
                <a:gd name="T8" fmla="*/ 408 w 459"/>
                <a:gd name="T9" fmla="*/ 395 h 602"/>
                <a:gd name="T10" fmla="*/ 450 w 459"/>
                <a:gd name="T11" fmla="*/ 406 h 602"/>
                <a:gd name="T12" fmla="*/ 412 w 459"/>
                <a:gd name="T13" fmla="*/ 384 h 602"/>
                <a:gd name="T14" fmla="*/ 376 w 459"/>
                <a:gd name="T15" fmla="*/ 370 h 602"/>
                <a:gd name="T16" fmla="*/ 361 w 459"/>
                <a:gd name="T17" fmla="*/ 307 h 602"/>
                <a:gd name="T18" fmla="*/ 379 w 459"/>
                <a:gd name="T19" fmla="*/ 288 h 602"/>
                <a:gd name="T20" fmla="*/ 397 w 459"/>
                <a:gd name="T21" fmla="*/ 252 h 602"/>
                <a:gd name="T22" fmla="*/ 406 w 459"/>
                <a:gd name="T23" fmla="*/ 214 h 602"/>
                <a:gd name="T24" fmla="*/ 415 w 459"/>
                <a:gd name="T25" fmla="*/ 202 h 602"/>
                <a:gd name="T26" fmla="*/ 420 w 459"/>
                <a:gd name="T27" fmla="*/ 183 h 602"/>
                <a:gd name="T28" fmla="*/ 416 w 459"/>
                <a:gd name="T29" fmla="*/ 152 h 602"/>
                <a:gd name="T30" fmla="*/ 412 w 459"/>
                <a:gd name="T31" fmla="*/ 121 h 602"/>
                <a:gd name="T32" fmla="*/ 420 w 459"/>
                <a:gd name="T33" fmla="*/ 78 h 602"/>
                <a:gd name="T34" fmla="*/ 415 w 459"/>
                <a:gd name="T35" fmla="*/ 45 h 602"/>
                <a:gd name="T36" fmla="*/ 403 w 459"/>
                <a:gd name="T37" fmla="*/ 27 h 602"/>
                <a:gd name="T38" fmla="*/ 382 w 459"/>
                <a:gd name="T39" fmla="*/ 15 h 602"/>
                <a:gd name="T40" fmla="*/ 341 w 459"/>
                <a:gd name="T41" fmla="*/ 3 h 602"/>
                <a:gd name="T42" fmla="*/ 291 w 459"/>
                <a:gd name="T43" fmla="*/ 0 h 602"/>
                <a:gd name="T44" fmla="*/ 245 w 459"/>
                <a:gd name="T45" fmla="*/ 9 h 602"/>
                <a:gd name="T46" fmla="*/ 213 w 459"/>
                <a:gd name="T47" fmla="*/ 27 h 602"/>
                <a:gd name="T48" fmla="*/ 201 w 459"/>
                <a:gd name="T49" fmla="*/ 42 h 602"/>
                <a:gd name="T50" fmla="*/ 181 w 459"/>
                <a:gd name="T51" fmla="*/ 44 h 602"/>
                <a:gd name="T52" fmla="*/ 163 w 459"/>
                <a:gd name="T53" fmla="*/ 56 h 602"/>
                <a:gd name="T54" fmla="*/ 155 w 459"/>
                <a:gd name="T55" fmla="*/ 87 h 602"/>
                <a:gd name="T56" fmla="*/ 164 w 459"/>
                <a:gd name="T57" fmla="*/ 138 h 602"/>
                <a:gd name="T58" fmla="*/ 159 w 459"/>
                <a:gd name="T59" fmla="*/ 144 h 602"/>
                <a:gd name="T60" fmla="*/ 150 w 459"/>
                <a:gd name="T61" fmla="*/ 162 h 602"/>
                <a:gd name="T62" fmla="*/ 149 w 459"/>
                <a:gd name="T63" fmla="*/ 184 h 602"/>
                <a:gd name="T64" fmla="*/ 154 w 459"/>
                <a:gd name="T65" fmla="*/ 201 h 602"/>
                <a:gd name="T66" fmla="*/ 163 w 459"/>
                <a:gd name="T67" fmla="*/ 214 h 602"/>
                <a:gd name="T68" fmla="*/ 169 w 459"/>
                <a:gd name="T69" fmla="*/ 237 h 602"/>
                <a:gd name="T70" fmla="*/ 179 w 459"/>
                <a:gd name="T71" fmla="*/ 271 h 602"/>
                <a:gd name="T72" fmla="*/ 203 w 459"/>
                <a:gd name="T73" fmla="*/ 306 h 602"/>
                <a:gd name="T74" fmla="*/ 215 w 459"/>
                <a:gd name="T75" fmla="*/ 364 h 602"/>
                <a:gd name="T76" fmla="*/ 171 w 459"/>
                <a:gd name="T77" fmla="*/ 381 h 602"/>
                <a:gd name="T78" fmla="*/ 106 w 459"/>
                <a:gd name="T79" fmla="*/ 401 h 602"/>
                <a:gd name="T80" fmla="*/ 46 w 459"/>
                <a:gd name="T81" fmla="*/ 428 h 602"/>
                <a:gd name="T82" fmla="*/ 22 w 459"/>
                <a:gd name="T83" fmla="*/ 449 h 602"/>
                <a:gd name="T84" fmla="*/ 10 w 459"/>
                <a:gd name="T85" fmla="*/ 479 h 602"/>
                <a:gd name="T86" fmla="*/ 2 w 459"/>
                <a:gd name="T87" fmla="*/ 540 h 602"/>
                <a:gd name="T88" fmla="*/ 1 w 459"/>
                <a:gd name="T89" fmla="*/ 594 h 602"/>
                <a:gd name="T90" fmla="*/ 11 w 459"/>
                <a:gd name="T91" fmla="*/ 602 h 602"/>
                <a:gd name="T92" fmla="*/ 345 w 459"/>
                <a:gd name="T93" fmla="*/ 589 h 602"/>
                <a:gd name="T94" fmla="*/ 352 w 459"/>
                <a:gd name="T95" fmla="*/ 577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9" h="602">
                  <a:moveTo>
                    <a:pt x="352" y="577"/>
                  </a:moveTo>
                  <a:lnTo>
                    <a:pt x="380" y="560"/>
                  </a:lnTo>
                  <a:lnTo>
                    <a:pt x="379" y="550"/>
                  </a:lnTo>
                  <a:lnTo>
                    <a:pt x="379" y="540"/>
                  </a:lnTo>
                  <a:lnTo>
                    <a:pt x="379" y="530"/>
                  </a:lnTo>
                  <a:lnTo>
                    <a:pt x="380" y="519"/>
                  </a:lnTo>
                  <a:lnTo>
                    <a:pt x="352" y="503"/>
                  </a:lnTo>
                  <a:lnTo>
                    <a:pt x="348" y="499"/>
                  </a:lnTo>
                  <a:lnTo>
                    <a:pt x="345" y="495"/>
                  </a:lnTo>
                  <a:lnTo>
                    <a:pt x="345" y="490"/>
                  </a:lnTo>
                  <a:lnTo>
                    <a:pt x="346" y="486"/>
                  </a:lnTo>
                  <a:lnTo>
                    <a:pt x="397" y="400"/>
                  </a:lnTo>
                  <a:lnTo>
                    <a:pt x="399" y="397"/>
                  </a:lnTo>
                  <a:lnTo>
                    <a:pt x="403" y="395"/>
                  </a:lnTo>
                  <a:lnTo>
                    <a:pt x="408" y="395"/>
                  </a:lnTo>
                  <a:lnTo>
                    <a:pt x="413" y="396"/>
                  </a:lnTo>
                  <a:lnTo>
                    <a:pt x="441" y="413"/>
                  </a:lnTo>
                  <a:lnTo>
                    <a:pt x="450" y="406"/>
                  </a:lnTo>
                  <a:lnTo>
                    <a:pt x="459" y="401"/>
                  </a:lnTo>
                  <a:lnTo>
                    <a:pt x="424" y="388"/>
                  </a:lnTo>
                  <a:lnTo>
                    <a:pt x="412" y="384"/>
                  </a:lnTo>
                  <a:lnTo>
                    <a:pt x="400" y="379"/>
                  </a:lnTo>
                  <a:lnTo>
                    <a:pt x="389" y="375"/>
                  </a:lnTo>
                  <a:lnTo>
                    <a:pt x="376" y="370"/>
                  </a:lnTo>
                  <a:lnTo>
                    <a:pt x="368" y="368"/>
                  </a:lnTo>
                  <a:lnTo>
                    <a:pt x="361" y="364"/>
                  </a:lnTo>
                  <a:lnTo>
                    <a:pt x="361" y="307"/>
                  </a:lnTo>
                  <a:lnTo>
                    <a:pt x="366" y="302"/>
                  </a:lnTo>
                  <a:lnTo>
                    <a:pt x="372" y="297"/>
                  </a:lnTo>
                  <a:lnTo>
                    <a:pt x="379" y="288"/>
                  </a:lnTo>
                  <a:lnTo>
                    <a:pt x="385" y="279"/>
                  </a:lnTo>
                  <a:lnTo>
                    <a:pt x="391" y="266"/>
                  </a:lnTo>
                  <a:lnTo>
                    <a:pt x="397" y="252"/>
                  </a:lnTo>
                  <a:lnTo>
                    <a:pt x="400" y="235"/>
                  </a:lnTo>
                  <a:lnTo>
                    <a:pt x="402" y="216"/>
                  </a:lnTo>
                  <a:lnTo>
                    <a:pt x="406" y="214"/>
                  </a:lnTo>
                  <a:lnTo>
                    <a:pt x="409" y="211"/>
                  </a:lnTo>
                  <a:lnTo>
                    <a:pt x="412" y="207"/>
                  </a:lnTo>
                  <a:lnTo>
                    <a:pt x="415" y="202"/>
                  </a:lnTo>
                  <a:lnTo>
                    <a:pt x="417" y="197"/>
                  </a:lnTo>
                  <a:lnTo>
                    <a:pt x="418" y="191"/>
                  </a:lnTo>
                  <a:lnTo>
                    <a:pt x="420" y="183"/>
                  </a:lnTo>
                  <a:lnTo>
                    <a:pt x="420" y="175"/>
                  </a:lnTo>
                  <a:lnTo>
                    <a:pt x="420" y="164"/>
                  </a:lnTo>
                  <a:lnTo>
                    <a:pt x="416" y="152"/>
                  </a:lnTo>
                  <a:lnTo>
                    <a:pt x="412" y="144"/>
                  </a:lnTo>
                  <a:lnTo>
                    <a:pt x="406" y="137"/>
                  </a:lnTo>
                  <a:lnTo>
                    <a:pt x="412" y="121"/>
                  </a:lnTo>
                  <a:lnTo>
                    <a:pt x="417" y="101"/>
                  </a:lnTo>
                  <a:lnTo>
                    <a:pt x="420" y="89"/>
                  </a:lnTo>
                  <a:lnTo>
                    <a:pt x="420" y="78"/>
                  </a:lnTo>
                  <a:lnTo>
                    <a:pt x="420" y="65"/>
                  </a:lnTo>
                  <a:lnTo>
                    <a:pt x="417" y="53"/>
                  </a:lnTo>
                  <a:lnTo>
                    <a:pt x="415" y="45"/>
                  </a:lnTo>
                  <a:lnTo>
                    <a:pt x="412" y="39"/>
                  </a:lnTo>
                  <a:lnTo>
                    <a:pt x="407" y="34"/>
                  </a:lnTo>
                  <a:lnTo>
                    <a:pt x="403" y="27"/>
                  </a:lnTo>
                  <a:lnTo>
                    <a:pt x="397" y="24"/>
                  </a:lnTo>
                  <a:lnTo>
                    <a:pt x="390" y="18"/>
                  </a:lnTo>
                  <a:lnTo>
                    <a:pt x="382" y="15"/>
                  </a:lnTo>
                  <a:lnTo>
                    <a:pt x="376" y="12"/>
                  </a:lnTo>
                  <a:lnTo>
                    <a:pt x="359" y="7"/>
                  </a:lnTo>
                  <a:lnTo>
                    <a:pt x="341" y="3"/>
                  </a:lnTo>
                  <a:lnTo>
                    <a:pt x="325" y="0"/>
                  </a:lnTo>
                  <a:lnTo>
                    <a:pt x="307" y="0"/>
                  </a:lnTo>
                  <a:lnTo>
                    <a:pt x="291" y="0"/>
                  </a:lnTo>
                  <a:lnTo>
                    <a:pt x="276" y="2"/>
                  </a:lnTo>
                  <a:lnTo>
                    <a:pt x="260" y="6"/>
                  </a:lnTo>
                  <a:lnTo>
                    <a:pt x="245" y="9"/>
                  </a:lnTo>
                  <a:lnTo>
                    <a:pt x="231" y="16"/>
                  </a:lnTo>
                  <a:lnTo>
                    <a:pt x="218" y="22"/>
                  </a:lnTo>
                  <a:lnTo>
                    <a:pt x="213" y="27"/>
                  </a:lnTo>
                  <a:lnTo>
                    <a:pt x="209" y="31"/>
                  </a:lnTo>
                  <a:lnTo>
                    <a:pt x="204" y="36"/>
                  </a:lnTo>
                  <a:lnTo>
                    <a:pt x="201" y="42"/>
                  </a:lnTo>
                  <a:lnTo>
                    <a:pt x="194" y="42"/>
                  </a:lnTo>
                  <a:lnTo>
                    <a:pt x="187" y="43"/>
                  </a:lnTo>
                  <a:lnTo>
                    <a:pt x="181" y="44"/>
                  </a:lnTo>
                  <a:lnTo>
                    <a:pt x="176" y="45"/>
                  </a:lnTo>
                  <a:lnTo>
                    <a:pt x="168" y="51"/>
                  </a:lnTo>
                  <a:lnTo>
                    <a:pt x="163" y="56"/>
                  </a:lnTo>
                  <a:lnTo>
                    <a:pt x="158" y="65"/>
                  </a:lnTo>
                  <a:lnTo>
                    <a:pt x="155" y="75"/>
                  </a:lnTo>
                  <a:lnTo>
                    <a:pt x="155" y="87"/>
                  </a:lnTo>
                  <a:lnTo>
                    <a:pt x="155" y="98"/>
                  </a:lnTo>
                  <a:lnTo>
                    <a:pt x="159" y="120"/>
                  </a:lnTo>
                  <a:lnTo>
                    <a:pt x="164" y="138"/>
                  </a:lnTo>
                  <a:lnTo>
                    <a:pt x="164" y="139"/>
                  </a:lnTo>
                  <a:lnTo>
                    <a:pt x="164" y="139"/>
                  </a:lnTo>
                  <a:lnTo>
                    <a:pt x="159" y="144"/>
                  </a:lnTo>
                  <a:lnTo>
                    <a:pt x="154" y="151"/>
                  </a:lnTo>
                  <a:lnTo>
                    <a:pt x="151" y="156"/>
                  </a:lnTo>
                  <a:lnTo>
                    <a:pt x="150" y="162"/>
                  </a:lnTo>
                  <a:lnTo>
                    <a:pt x="149" y="170"/>
                  </a:lnTo>
                  <a:lnTo>
                    <a:pt x="149" y="176"/>
                  </a:lnTo>
                  <a:lnTo>
                    <a:pt x="149" y="184"/>
                  </a:lnTo>
                  <a:lnTo>
                    <a:pt x="150" y="191"/>
                  </a:lnTo>
                  <a:lnTo>
                    <a:pt x="151" y="196"/>
                  </a:lnTo>
                  <a:lnTo>
                    <a:pt x="154" y="201"/>
                  </a:lnTo>
                  <a:lnTo>
                    <a:pt x="156" y="206"/>
                  </a:lnTo>
                  <a:lnTo>
                    <a:pt x="159" y="210"/>
                  </a:lnTo>
                  <a:lnTo>
                    <a:pt x="163" y="214"/>
                  </a:lnTo>
                  <a:lnTo>
                    <a:pt x="167" y="216"/>
                  </a:lnTo>
                  <a:lnTo>
                    <a:pt x="168" y="227"/>
                  </a:lnTo>
                  <a:lnTo>
                    <a:pt x="169" y="237"/>
                  </a:lnTo>
                  <a:lnTo>
                    <a:pt x="172" y="246"/>
                  </a:lnTo>
                  <a:lnTo>
                    <a:pt x="174" y="255"/>
                  </a:lnTo>
                  <a:lnTo>
                    <a:pt x="179" y="271"/>
                  </a:lnTo>
                  <a:lnTo>
                    <a:pt x="187" y="286"/>
                  </a:lnTo>
                  <a:lnTo>
                    <a:pt x="195" y="297"/>
                  </a:lnTo>
                  <a:lnTo>
                    <a:pt x="203" y="306"/>
                  </a:lnTo>
                  <a:lnTo>
                    <a:pt x="210" y="314"/>
                  </a:lnTo>
                  <a:lnTo>
                    <a:pt x="215" y="319"/>
                  </a:lnTo>
                  <a:lnTo>
                    <a:pt x="215" y="364"/>
                  </a:lnTo>
                  <a:lnTo>
                    <a:pt x="201" y="369"/>
                  </a:lnTo>
                  <a:lnTo>
                    <a:pt x="186" y="375"/>
                  </a:lnTo>
                  <a:lnTo>
                    <a:pt x="171" y="381"/>
                  </a:lnTo>
                  <a:lnTo>
                    <a:pt x="155" y="384"/>
                  </a:lnTo>
                  <a:lnTo>
                    <a:pt x="129" y="393"/>
                  </a:lnTo>
                  <a:lnTo>
                    <a:pt x="106" y="401"/>
                  </a:lnTo>
                  <a:lnTo>
                    <a:pt x="83" y="410"/>
                  </a:lnTo>
                  <a:lnTo>
                    <a:pt x="64" y="419"/>
                  </a:lnTo>
                  <a:lnTo>
                    <a:pt x="46" y="428"/>
                  </a:lnTo>
                  <a:lnTo>
                    <a:pt x="32" y="438"/>
                  </a:lnTo>
                  <a:lnTo>
                    <a:pt x="27" y="444"/>
                  </a:lnTo>
                  <a:lnTo>
                    <a:pt x="22" y="449"/>
                  </a:lnTo>
                  <a:lnTo>
                    <a:pt x="18" y="455"/>
                  </a:lnTo>
                  <a:lnTo>
                    <a:pt x="15" y="460"/>
                  </a:lnTo>
                  <a:lnTo>
                    <a:pt x="10" y="479"/>
                  </a:lnTo>
                  <a:lnTo>
                    <a:pt x="6" y="499"/>
                  </a:lnTo>
                  <a:lnTo>
                    <a:pt x="4" y="521"/>
                  </a:lnTo>
                  <a:lnTo>
                    <a:pt x="2" y="540"/>
                  </a:lnTo>
                  <a:lnTo>
                    <a:pt x="0" y="573"/>
                  </a:lnTo>
                  <a:lnTo>
                    <a:pt x="0" y="589"/>
                  </a:lnTo>
                  <a:lnTo>
                    <a:pt x="1" y="594"/>
                  </a:lnTo>
                  <a:lnTo>
                    <a:pt x="4" y="598"/>
                  </a:lnTo>
                  <a:lnTo>
                    <a:pt x="7" y="600"/>
                  </a:lnTo>
                  <a:lnTo>
                    <a:pt x="11" y="602"/>
                  </a:lnTo>
                  <a:lnTo>
                    <a:pt x="350" y="602"/>
                  </a:lnTo>
                  <a:lnTo>
                    <a:pt x="346" y="594"/>
                  </a:lnTo>
                  <a:lnTo>
                    <a:pt x="345" y="589"/>
                  </a:lnTo>
                  <a:lnTo>
                    <a:pt x="345" y="585"/>
                  </a:lnTo>
                  <a:lnTo>
                    <a:pt x="348" y="581"/>
                  </a:lnTo>
                  <a:lnTo>
                    <a:pt x="352" y="5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674">
              <a:extLst>
                <a:ext uri="{FF2B5EF4-FFF2-40B4-BE49-F238E27FC236}">
                  <a16:creationId xmlns:a16="http://schemas.microsoft.com/office/drawing/2014/main" id="{44A4D0F8-0767-41BC-BE62-0AED99EC8B25}"/>
                </a:ext>
              </a:extLst>
            </p:cNvPr>
            <p:cNvSpPr>
              <a:spLocks noEditPoints="1"/>
            </p:cNvSpPr>
            <p:nvPr/>
          </p:nvSpPr>
          <p:spPr bwMode="auto">
            <a:xfrm>
              <a:off x="6597650" y="5497513"/>
              <a:ext cx="131762" cy="133350"/>
            </a:xfrm>
            <a:custGeom>
              <a:avLst/>
              <a:gdLst>
                <a:gd name="T0" fmla="*/ 151 w 332"/>
                <a:gd name="T1" fmla="*/ 243 h 336"/>
                <a:gd name="T2" fmla="*/ 129 w 332"/>
                <a:gd name="T3" fmla="*/ 235 h 336"/>
                <a:gd name="T4" fmla="*/ 111 w 332"/>
                <a:gd name="T5" fmla="*/ 222 h 336"/>
                <a:gd name="T6" fmla="*/ 97 w 332"/>
                <a:gd name="T7" fmla="*/ 204 h 336"/>
                <a:gd name="T8" fmla="*/ 89 w 332"/>
                <a:gd name="T9" fmla="*/ 182 h 336"/>
                <a:gd name="T10" fmla="*/ 88 w 332"/>
                <a:gd name="T11" fmla="*/ 159 h 336"/>
                <a:gd name="T12" fmla="*/ 94 w 332"/>
                <a:gd name="T13" fmla="*/ 136 h 336"/>
                <a:gd name="T14" fmla="*/ 106 w 332"/>
                <a:gd name="T15" fmla="*/ 117 h 336"/>
                <a:gd name="T16" fmla="*/ 122 w 332"/>
                <a:gd name="T17" fmla="*/ 103 h 336"/>
                <a:gd name="T18" fmla="*/ 143 w 332"/>
                <a:gd name="T19" fmla="*/ 92 h 336"/>
                <a:gd name="T20" fmla="*/ 166 w 332"/>
                <a:gd name="T21" fmla="*/ 89 h 336"/>
                <a:gd name="T22" fmla="*/ 189 w 332"/>
                <a:gd name="T23" fmla="*/ 92 h 336"/>
                <a:gd name="T24" fmla="*/ 210 w 332"/>
                <a:gd name="T25" fmla="*/ 103 h 336"/>
                <a:gd name="T26" fmla="*/ 226 w 332"/>
                <a:gd name="T27" fmla="*/ 117 h 336"/>
                <a:gd name="T28" fmla="*/ 238 w 332"/>
                <a:gd name="T29" fmla="*/ 136 h 336"/>
                <a:gd name="T30" fmla="*/ 243 w 332"/>
                <a:gd name="T31" fmla="*/ 159 h 336"/>
                <a:gd name="T32" fmla="*/ 242 w 332"/>
                <a:gd name="T33" fmla="*/ 182 h 336"/>
                <a:gd name="T34" fmla="*/ 234 w 332"/>
                <a:gd name="T35" fmla="*/ 204 h 336"/>
                <a:gd name="T36" fmla="*/ 221 w 332"/>
                <a:gd name="T37" fmla="*/ 222 h 336"/>
                <a:gd name="T38" fmla="*/ 203 w 332"/>
                <a:gd name="T39" fmla="*/ 235 h 336"/>
                <a:gd name="T40" fmla="*/ 181 w 332"/>
                <a:gd name="T41" fmla="*/ 243 h 336"/>
                <a:gd name="T42" fmla="*/ 306 w 332"/>
                <a:gd name="T43" fmla="*/ 204 h 336"/>
                <a:gd name="T44" fmla="*/ 300 w 332"/>
                <a:gd name="T45" fmla="*/ 195 h 336"/>
                <a:gd name="T46" fmla="*/ 302 w 332"/>
                <a:gd name="T47" fmla="*/ 167 h 336"/>
                <a:gd name="T48" fmla="*/ 300 w 332"/>
                <a:gd name="T49" fmla="*/ 139 h 336"/>
                <a:gd name="T50" fmla="*/ 306 w 332"/>
                <a:gd name="T51" fmla="*/ 130 h 336"/>
                <a:gd name="T52" fmla="*/ 269 w 332"/>
                <a:gd name="T53" fmla="*/ 64 h 336"/>
                <a:gd name="T54" fmla="*/ 257 w 332"/>
                <a:gd name="T55" fmla="*/ 65 h 336"/>
                <a:gd name="T56" fmla="*/ 242 w 332"/>
                <a:gd name="T57" fmla="*/ 53 h 336"/>
                <a:gd name="T58" fmla="*/ 215 w 332"/>
                <a:gd name="T59" fmla="*/ 35 h 336"/>
                <a:gd name="T60" fmla="*/ 207 w 332"/>
                <a:gd name="T61" fmla="*/ 27 h 336"/>
                <a:gd name="T62" fmla="*/ 135 w 332"/>
                <a:gd name="T63" fmla="*/ 0 h 336"/>
                <a:gd name="T64" fmla="*/ 133 w 332"/>
                <a:gd name="T65" fmla="*/ 31 h 336"/>
                <a:gd name="T66" fmla="*/ 113 w 332"/>
                <a:gd name="T67" fmla="*/ 41 h 336"/>
                <a:gd name="T68" fmla="*/ 77 w 332"/>
                <a:gd name="T69" fmla="*/ 63 h 336"/>
                <a:gd name="T70" fmla="*/ 67 w 332"/>
                <a:gd name="T71" fmla="*/ 65 h 336"/>
                <a:gd name="T72" fmla="*/ 0 w 332"/>
                <a:gd name="T73" fmla="*/ 114 h 336"/>
                <a:gd name="T74" fmla="*/ 31 w 332"/>
                <a:gd name="T75" fmla="*/ 135 h 336"/>
                <a:gd name="T76" fmla="*/ 30 w 332"/>
                <a:gd name="T77" fmla="*/ 154 h 336"/>
                <a:gd name="T78" fmla="*/ 31 w 332"/>
                <a:gd name="T79" fmla="*/ 191 h 336"/>
                <a:gd name="T80" fmla="*/ 29 w 332"/>
                <a:gd name="T81" fmla="*/ 202 h 336"/>
                <a:gd name="T82" fmla="*/ 38 w 332"/>
                <a:gd name="T83" fmla="*/ 284 h 336"/>
                <a:gd name="T84" fmla="*/ 71 w 332"/>
                <a:gd name="T85" fmla="*/ 267 h 336"/>
                <a:gd name="T86" fmla="*/ 89 w 332"/>
                <a:gd name="T87" fmla="*/ 279 h 336"/>
                <a:gd name="T88" fmla="*/ 139 w 332"/>
                <a:gd name="T89" fmla="*/ 300 h 336"/>
                <a:gd name="T90" fmla="*/ 146 w 332"/>
                <a:gd name="T91" fmla="*/ 308 h 336"/>
                <a:gd name="T92" fmla="*/ 207 w 332"/>
                <a:gd name="T93" fmla="*/ 336 h 336"/>
                <a:gd name="T94" fmla="*/ 208 w 332"/>
                <a:gd name="T95" fmla="*/ 306 h 336"/>
                <a:gd name="T96" fmla="*/ 223 w 332"/>
                <a:gd name="T97" fmla="*/ 297 h 336"/>
                <a:gd name="T98" fmla="*/ 246 w 332"/>
                <a:gd name="T99" fmla="*/ 279 h 336"/>
                <a:gd name="T100" fmla="*/ 257 w 332"/>
                <a:gd name="T101" fmla="*/ 268 h 336"/>
                <a:gd name="T102" fmla="*/ 269 w 332"/>
                <a:gd name="T103" fmla="*/ 270 h 336"/>
                <a:gd name="T104" fmla="*/ 306 w 332"/>
                <a:gd name="T105" fmla="*/ 204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2" h="336">
                  <a:moveTo>
                    <a:pt x="166" y="245"/>
                  </a:moveTo>
                  <a:lnTo>
                    <a:pt x="158" y="244"/>
                  </a:lnTo>
                  <a:lnTo>
                    <a:pt x="151" y="243"/>
                  </a:lnTo>
                  <a:lnTo>
                    <a:pt x="143" y="241"/>
                  </a:lnTo>
                  <a:lnTo>
                    <a:pt x="135" y="239"/>
                  </a:lnTo>
                  <a:lnTo>
                    <a:pt x="129" y="235"/>
                  </a:lnTo>
                  <a:lnTo>
                    <a:pt x="122" y="231"/>
                  </a:lnTo>
                  <a:lnTo>
                    <a:pt x="116" y="227"/>
                  </a:lnTo>
                  <a:lnTo>
                    <a:pt x="111" y="222"/>
                  </a:lnTo>
                  <a:lnTo>
                    <a:pt x="106" y="217"/>
                  </a:lnTo>
                  <a:lnTo>
                    <a:pt x="101" y="211"/>
                  </a:lnTo>
                  <a:lnTo>
                    <a:pt x="97" y="204"/>
                  </a:lnTo>
                  <a:lnTo>
                    <a:pt x="94" y="198"/>
                  </a:lnTo>
                  <a:lnTo>
                    <a:pt x="92" y="190"/>
                  </a:lnTo>
                  <a:lnTo>
                    <a:pt x="89" y="182"/>
                  </a:lnTo>
                  <a:lnTo>
                    <a:pt x="88" y="175"/>
                  </a:lnTo>
                  <a:lnTo>
                    <a:pt x="88" y="167"/>
                  </a:lnTo>
                  <a:lnTo>
                    <a:pt x="88" y="159"/>
                  </a:lnTo>
                  <a:lnTo>
                    <a:pt x="89" y="151"/>
                  </a:lnTo>
                  <a:lnTo>
                    <a:pt x="92" y="144"/>
                  </a:lnTo>
                  <a:lnTo>
                    <a:pt x="94" y="136"/>
                  </a:lnTo>
                  <a:lnTo>
                    <a:pt x="97" y="130"/>
                  </a:lnTo>
                  <a:lnTo>
                    <a:pt x="101" y="123"/>
                  </a:lnTo>
                  <a:lnTo>
                    <a:pt x="106" y="117"/>
                  </a:lnTo>
                  <a:lnTo>
                    <a:pt x="111" y="112"/>
                  </a:lnTo>
                  <a:lnTo>
                    <a:pt x="116" y="106"/>
                  </a:lnTo>
                  <a:lnTo>
                    <a:pt x="122" y="103"/>
                  </a:lnTo>
                  <a:lnTo>
                    <a:pt x="129" y="99"/>
                  </a:lnTo>
                  <a:lnTo>
                    <a:pt x="135" y="95"/>
                  </a:lnTo>
                  <a:lnTo>
                    <a:pt x="143" y="92"/>
                  </a:lnTo>
                  <a:lnTo>
                    <a:pt x="151" y="90"/>
                  </a:lnTo>
                  <a:lnTo>
                    <a:pt x="158" y="90"/>
                  </a:lnTo>
                  <a:lnTo>
                    <a:pt x="166" y="89"/>
                  </a:lnTo>
                  <a:lnTo>
                    <a:pt x="174" y="90"/>
                  </a:lnTo>
                  <a:lnTo>
                    <a:pt x="181" y="90"/>
                  </a:lnTo>
                  <a:lnTo>
                    <a:pt x="189" y="92"/>
                  </a:lnTo>
                  <a:lnTo>
                    <a:pt x="196" y="95"/>
                  </a:lnTo>
                  <a:lnTo>
                    <a:pt x="203" y="99"/>
                  </a:lnTo>
                  <a:lnTo>
                    <a:pt x="210" y="103"/>
                  </a:lnTo>
                  <a:lnTo>
                    <a:pt x="215" y="106"/>
                  </a:lnTo>
                  <a:lnTo>
                    <a:pt x="221" y="112"/>
                  </a:lnTo>
                  <a:lnTo>
                    <a:pt x="226" y="117"/>
                  </a:lnTo>
                  <a:lnTo>
                    <a:pt x="230" y="123"/>
                  </a:lnTo>
                  <a:lnTo>
                    <a:pt x="234" y="130"/>
                  </a:lnTo>
                  <a:lnTo>
                    <a:pt x="238" y="136"/>
                  </a:lnTo>
                  <a:lnTo>
                    <a:pt x="241" y="144"/>
                  </a:lnTo>
                  <a:lnTo>
                    <a:pt x="242" y="151"/>
                  </a:lnTo>
                  <a:lnTo>
                    <a:pt x="243" y="159"/>
                  </a:lnTo>
                  <a:lnTo>
                    <a:pt x="244" y="167"/>
                  </a:lnTo>
                  <a:lnTo>
                    <a:pt x="243" y="175"/>
                  </a:lnTo>
                  <a:lnTo>
                    <a:pt x="242" y="182"/>
                  </a:lnTo>
                  <a:lnTo>
                    <a:pt x="241" y="190"/>
                  </a:lnTo>
                  <a:lnTo>
                    <a:pt x="238" y="198"/>
                  </a:lnTo>
                  <a:lnTo>
                    <a:pt x="234" y="204"/>
                  </a:lnTo>
                  <a:lnTo>
                    <a:pt x="230" y="211"/>
                  </a:lnTo>
                  <a:lnTo>
                    <a:pt x="226" y="217"/>
                  </a:lnTo>
                  <a:lnTo>
                    <a:pt x="221" y="222"/>
                  </a:lnTo>
                  <a:lnTo>
                    <a:pt x="215" y="227"/>
                  </a:lnTo>
                  <a:lnTo>
                    <a:pt x="210" y="231"/>
                  </a:lnTo>
                  <a:lnTo>
                    <a:pt x="203" y="235"/>
                  </a:lnTo>
                  <a:lnTo>
                    <a:pt x="196" y="239"/>
                  </a:lnTo>
                  <a:lnTo>
                    <a:pt x="189" y="241"/>
                  </a:lnTo>
                  <a:lnTo>
                    <a:pt x="181" y="243"/>
                  </a:lnTo>
                  <a:lnTo>
                    <a:pt x="174" y="244"/>
                  </a:lnTo>
                  <a:lnTo>
                    <a:pt x="166" y="245"/>
                  </a:lnTo>
                  <a:close/>
                  <a:moveTo>
                    <a:pt x="306" y="204"/>
                  </a:moveTo>
                  <a:lnTo>
                    <a:pt x="302" y="202"/>
                  </a:lnTo>
                  <a:lnTo>
                    <a:pt x="301" y="199"/>
                  </a:lnTo>
                  <a:lnTo>
                    <a:pt x="300" y="195"/>
                  </a:lnTo>
                  <a:lnTo>
                    <a:pt x="300" y="191"/>
                  </a:lnTo>
                  <a:lnTo>
                    <a:pt x="302" y="180"/>
                  </a:lnTo>
                  <a:lnTo>
                    <a:pt x="302" y="167"/>
                  </a:lnTo>
                  <a:lnTo>
                    <a:pt x="302" y="154"/>
                  </a:lnTo>
                  <a:lnTo>
                    <a:pt x="300" y="142"/>
                  </a:lnTo>
                  <a:lnTo>
                    <a:pt x="300" y="139"/>
                  </a:lnTo>
                  <a:lnTo>
                    <a:pt x="301" y="135"/>
                  </a:lnTo>
                  <a:lnTo>
                    <a:pt x="302" y="132"/>
                  </a:lnTo>
                  <a:lnTo>
                    <a:pt x="306" y="130"/>
                  </a:lnTo>
                  <a:lnTo>
                    <a:pt x="332" y="114"/>
                  </a:lnTo>
                  <a:lnTo>
                    <a:pt x="293" y="50"/>
                  </a:lnTo>
                  <a:lnTo>
                    <a:pt x="269" y="64"/>
                  </a:lnTo>
                  <a:lnTo>
                    <a:pt x="265" y="65"/>
                  </a:lnTo>
                  <a:lnTo>
                    <a:pt x="261" y="65"/>
                  </a:lnTo>
                  <a:lnTo>
                    <a:pt x="257" y="65"/>
                  </a:lnTo>
                  <a:lnTo>
                    <a:pt x="255" y="63"/>
                  </a:lnTo>
                  <a:lnTo>
                    <a:pt x="251" y="59"/>
                  </a:lnTo>
                  <a:lnTo>
                    <a:pt x="242" y="53"/>
                  </a:lnTo>
                  <a:lnTo>
                    <a:pt x="233" y="45"/>
                  </a:lnTo>
                  <a:lnTo>
                    <a:pt x="224" y="40"/>
                  </a:lnTo>
                  <a:lnTo>
                    <a:pt x="215" y="35"/>
                  </a:lnTo>
                  <a:lnTo>
                    <a:pt x="211" y="33"/>
                  </a:lnTo>
                  <a:lnTo>
                    <a:pt x="208" y="31"/>
                  </a:lnTo>
                  <a:lnTo>
                    <a:pt x="207" y="27"/>
                  </a:lnTo>
                  <a:lnTo>
                    <a:pt x="207" y="24"/>
                  </a:lnTo>
                  <a:lnTo>
                    <a:pt x="207" y="0"/>
                  </a:lnTo>
                  <a:lnTo>
                    <a:pt x="135" y="0"/>
                  </a:lnTo>
                  <a:lnTo>
                    <a:pt x="135" y="24"/>
                  </a:lnTo>
                  <a:lnTo>
                    <a:pt x="134" y="27"/>
                  </a:lnTo>
                  <a:lnTo>
                    <a:pt x="133" y="31"/>
                  </a:lnTo>
                  <a:lnTo>
                    <a:pt x="130" y="33"/>
                  </a:lnTo>
                  <a:lnTo>
                    <a:pt x="126" y="35"/>
                  </a:lnTo>
                  <a:lnTo>
                    <a:pt x="113" y="41"/>
                  </a:lnTo>
                  <a:lnTo>
                    <a:pt x="101" y="47"/>
                  </a:lnTo>
                  <a:lnTo>
                    <a:pt x="88" y="55"/>
                  </a:lnTo>
                  <a:lnTo>
                    <a:pt x="77" y="63"/>
                  </a:lnTo>
                  <a:lnTo>
                    <a:pt x="75" y="65"/>
                  </a:lnTo>
                  <a:lnTo>
                    <a:pt x="71" y="65"/>
                  </a:lnTo>
                  <a:lnTo>
                    <a:pt x="67" y="65"/>
                  </a:lnTo>
                  <a:lnTo>
                    <a:pt x="63" y="64"/>
                  </a:lnTo>
                  <a:lnTo>
                    <a:pt x="38" y="50"/>
                  </a:lnTo>
                  <a:lnTo>
                    <a:pt x="0" y="114"/>
                  </a:lnTo>
                  <a:lnTo>
                    <a:pt x="26" y="130"/>
                  </a:lnTo>
                  <a:lnTo>
                    <a:pt x="29" y="132"/>
                  </a:lnTo>
                  <a:lnTo>
                    <a:pt x="31" y="135"/>
                  </a:lnTo>
                  <a:lnTo>
                    <a:pt x="33" y="139"/>
                  </a:lnTo>
                  <a:lnTo>
                    <a:pt x="31" y="142"/>
                  </a:lnTo>
                  <a:lnTo>
                    <a:pt x="30" y="154"/>
                  </a:lnTo>
                  <a:lnTo>
                    <a:pt x="30" y="167"/>
                  </a:lnTo>
                  <a:lnTo>
                    <a:pt x="30" y="178"/>
                  </a:lnTo>
                  <a:lnTo>
                    <a:pt x="31" y="191"/>
                  </a:lnTo>
                  <a:lnTo>
                    <a:pt x="33" y="195"/>
                  </a:lnTo>
                  <a:lnTo>
                    <a:pt x="31" y="199"/>
                  </a:lnTo>
                  <a:lnTo>
                    <a:pt x="29" y="202"/>
                  </a:lnTo>
                  <a:lnTo>
                    <a:pt x="26" y="204"/>
                  </a:lnTo>
                  <a:lnTo>
                    <a:pt x="0" y="220"/>
                  </a:lnTo>
                  <a:lnTo>
                    <a:pt x="38" y="284"/>
                  </a:lnTo>
                  <a:lnTo>
                    <a:pt x="63" y="270"/>
                  </a:lnTo>
                  <a:lnTo>
                    <a:pt x="67" y="268"/>
                  </a:lnTo>
                  <a:lnTo>
                    <a:pt x="71" y="267"/>
                  </a:lnTo>
                  <a:lnTo>
                    <a:pt x="75" y="268"/>
                  </a:lnTo>
                  <a:lnTo>
                    <a:pt x="77" y="271"/>
                  </a:lnTo>
                  <a:lnTo>
                    <a:pt x="89" y="279"/>
                  </a:lnTo>
                  <a:lnTo>
                    <a:pt x="106" y="286"/>
                  </a:lnTo>
                  <a:lnTo>
                    <a:pt x="124" y="295"/>
                  </a:lnTo>
                  <a:lnTo>
                    <a:pt x="139" y="300"/>
                  </a:lnTo>
                  <a:lnTo>
                    <a:pt x="142" y="303"/>
                  </a:lnTo>
                  <a:lnTo>
                    <a:pt x="144" y="306"/>
                  </a:lnTo>
                  <a:lnTo>
                    <a:pt x="146" y="308"/>
                  </a:lnTo>
                  <a:lnTo>
                    <a:pt x="147" y="312"/>
                  </a:lnTo>
                  <a:lnTo>
                    <a:pt x="147" y="336"/>
                  </a:lnTo>
                  <a:lnTo>
                    <a:pt x="207" y="336"/>
                  </a:lnTo>
                  <a:lnTo>
                    <a:pt x="207" y="312"/>
                  </a:lnTo>
                  <a:lnTo>
                    <a:pt x="207" y="308"/>
                  </a:lnTo>
                  <a:lnTo>
                    <a:pt x="208" y="306"/>
                  </a:lnTo>
                  <a:lnTo>
                    <a:pt x="211" y="303"/>
                  </a:lnTo>
                  <a:lnTo>
                    <a:pt x="215" y="300"/>
                  </a:lnTo>
                  <a:lnTo>
                    <a:pt x="223" y="297"/>
                  </a:lnTo>
                  <a:lnTo>
                    <a:pt x="230" y="291"/>
                  </a:lnTo>
                  <a:lnTo>
                    <a:pt x="238" y="285"/>
                  </a:lnTo>
                  <a:lnTo>
                    <a:pt x="246" y="279"/>
                  </a:lnTo>
                  <a:lnTo>
                    <a:pt x="250" y="275"/>
                  </a:lnTo>
                  <a:lnTo>
                    <a:pt x="255" y="271"/>
                  </a:lnTo>
                  <a:lnTo>
                    <a:pt x="257" y="268"/>
                  </a:lnTo>
                  <a:lnTo>
                    <a:pt x="261" y="267"/>
                  </a:lnTo>
                  <a:lnTo>
                    <a:pt x="265" y="268"/>
                  </a:lnTo>
                  <a:lnTo>
                    <a:pt x="269" y="270"/>
                  </a:lnTo>
                  <a:lnTo>
                    <a:pt x="295" y="284"/>
                  </a:lnTo>
                  <a:lnTo>
                    <a:pt x="332" y="220"/>
                  </a:lnTo>
                  <a:lnTo>
                    <a:pt x="306" y="2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aphicFrame>
        <p:nvGraphicFramePr>
          <p:cNvPr id="5" name="Diagram 4"/>
          <p:cNvGraphicFramePr/>
          <p:nvPr>
            <p:extLst>
              <p:ext uri="{D42A27DB-BD31-4B8C-83A1-F6EECF244321}">
                <p14:modId xmlns:p14="http://schemas.microsoft.com/office/powerpoint/2010/main" val="197317729"/>
              </p:ext>
            </p:extLst>
          </p:nvPr>
        </p:nvGraphicFramePr>
        <p:xfrm>
          <a:off x="808075" y="644085"/>
          <a:ext cx="10749515" cy="567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ounded Rectangle 8"/>
          <p:cNvSpPr/>
          <p:nvPr/>
        </p:nvSpPr>
        <p:spPr>
          <a:xfrm>
            <a:off x="4625273" y="2086189"/>
            <a:ext cx="3288783" cy="526893"/>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accent5">
                    <a:lumMod val="75000"/>
                  </a:schemeClr>
                </a:solidFill>
                <a:latin typeface="Times New Roman" panose="02020603050405020304" pitchFamily="18" charset="0"/>
                <a:cs typeface="Times New Roman" panose="02020603050405020304" pitchFamily="18" charset="0"/>
              </a:rPr>
              <a:t>PHÒNG GDĐT</a:t>
            </a:r>
            <a:endParaRPr lang="en-US" sz="2000" b="1">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15" name="Rounded Rectangle 14"/>
          <p:cNvSpPr/>
          <p:nvPr/>
        </p:nvSpPr>
        <p:spPr>
          <a:xfrm>
            <a:off x="8442471" y="2086188"/>
            <a:ext cx="3132068" cy="526893"/>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accent5">
                    <a:lumMod val="75000"/>
                  </a:schemeClr>
                </a:solidFill>
                <a:latin typeface="Times New Roman" panose="02020603050405020304" pitchFamily="18" charset="0"/>
                <a:cs typeface="Times New Roman" panose="02020603050405020304" pitchFamily="18" charset="0"/>
              </a:rPr>
              <a:t>TRƯỜNG THCS</a:t>
            </a:r>
            <a:endParaRPr lang="en-US" sz="2000" b="1">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16" name="Rounded Rectangle 15"/>
          <p:cNvSpPr/>
          <p:nvPr/>
        </p:nvSpPr>
        <p:spPr>
          <a:xfrm>
            <a:off x="825024" y="2086189"/>
            <a:ext cx="3288783" cy="526893"/>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accent5">
                    <a:lumMod val="75000"/>
                  </a:schemeClr>
                </a:solidFill>
                <a:latin typeface="Times New Roman" panose="02020603050405020304" pitchFamily="18" charset="0"/>
                <a:cs typeface="Times New Roman" panose="02020603050405020304" pitchFamily="18" charset="0"/>
              </a:rPr>
              <a:t>TRƯỜNG THPT</a:t>
            </a:r>
            <a:endParaRPr lang="en-US" sz="2000" b="1">
              <a:solidFill>
                <a:schemeClr val="accent5">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7414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693699470"/>
              </p:ext>
            </p:extLst>
          </p:nvPr>
        </p:nvGraphicFramePr>
        <p:xfrm>
          <a:off x="180754" y="2200940"/>
          <a:ext cx="11600120" cy="27644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ounded Rectangle 3"/>
          <p:cNvSpPr/>
          <p:nvPr/>
        </p:nvSpPr>
        <p:spPr>
          <a:xfrm>
            <a:off x="839972" y="470296"/>
            <a:ext cx="10281684" cy="752448"/>
          </a:xfrm>
          <a:prstGeom prst="roundRect">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Times New Roman" panose="02020603050405020304" pitchFamily="18" charset="0"/>
                <a:cs typeface="Times New Roman" panose="02020603050405020304" pitchFamily="18" charset="0"/>
              </a:rPr>
              <a:t>HỒ SƠ </a:t>
            </a:r>
            <a:r>
              <a:rPr lang="en-US" sz="2400" b="1" smtClean="0">
                <a:latin typeface="Times New Roman" panose="02020603050405020304" pitchFamily="18" charset="0"/>
                <a:cs typeface="Times New Roman" panose="02020603050405020304" pitchFamily="18" charset="0"/>
              </a:rPr>
              <a:t>NỘP </a:t>
            </a:r>
            <a:r>
              <a:rPr lang="vi-VN" sz="2400" b="1" smtClean="0">
                <a:latin typeface="Times New Roman" panose="02020603050405020304" pitchFamily="18" charset="0"/>
                <a:cs typeface="Times New Roman" panose="02020603050405020304" pitchFamily="18" charset="0"/>
              </a:rPr>
              <a:t>VỀ PHÒNG KHẢO THÍ VÀ QLCLGD</a:t>
            </a:r>
            <a:r>
              <a:rPr lang="en-US" sz="2400" b="1">
                <a:latin typeface="Times New Roman" panose="02020603050405020304" pitchFamily="18" charset="0"/>
                <a:cs typeface="Times New Roman" panose="02020603050405020304" pitchFamily="18" charset="0"/>
              </a:rPr>
              <a:t/>
            </a:r>
            <a:br>
              <a:rPr lang="en-US" sz="2400" b="1">
                <a:latin typeface="Times New Roman" panose="02020603050405020304" pitchFamily="18" charset="0"/>
                <a:cs typeface="Times New Roman" panose="02020603050405020304" pitchFamily="18" charset="0"/>
              </a:rPr>
            </a:br>
            <a:r>
              <a:rPr lang="en-US" sz="2400" b="1" smtClean="0">
                <a:latin typeface="Times New Roman" panose="02020603050405020304" pitchFamily="18" charset="0"/>
                <a:cs typeface="Times New Roman" panose="02020603050405020304" pitchFamily="18" charset="0"/>
              </a:rPr>
              <a:t>(KHI KẾT THÚC ĐĂNG KÝ DỰ THI 17 GIỜ 00 NGÀY 20/5/2023)</a:t>
            </a:r>
            <a:endParaRPr lang="vi-VN" sz="24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10446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32155"/>
          </a:xfrm>
        </p:spPr>
        <p:txBody>
          <a:bodyPr/>
          <a:lstStyle/>
          <a:p>
            <a:pPr algn="ctr"/>
            <a:r>
              <a:rPr lang="en-US" b="1" smtClean="0">
                <a:latin typeface="Times New Roman" panose="02020603050405020304" pitchFamily="18" charset="0"/>
                <a:cs typeface="Times New Roman" panose="02020603050405020304" pitchFamily="18" charset="0"/>
              </a:rPr>
              <a:t>NỘI DUNG</a:t>
            </a:r>
            <a:endParaRPr lang="en-US" b="1">
              <a:latin typeface="Times New Roman" panose="02020603050405020304" pitchFamily="18" charset="0"/>
              <a:cs typeface="Times New Roman" panose="02020603050405020304" pitchFamily="18" charset="0"/>
            </a:endParaRPr>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2996246138"/>
              </p:ext>
            </p:extLst>
          </p:nvPr>
        </p:nvGraphicFramePr>
        <p:xfrm>
          <a:off x="838200" y="1209608"/>
          <a:ext cx="10904621" cy="50949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8655" y="3076519"/>
            <a:ext cx="1371600" cy="1371600"/>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7077" y="1542992"/>
            <a:ext cx="1371776" cy="1371776"/>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7077" y="4600245"/>
            <a:ext cx="1371776" cy="1371776"/>
          </a:xfrm>
          <a:prstGeom prst="rect">
            <a:avLst/>
          </a:prstGeom>
        </p:spPr>
      </p:pic>
    </p:spTree>
    <p:extLst>
      <p:ext uri="{BB962C8B-B14F-4D97-AF65-F5344CB8AC3E}">
        <p14:creationId xmlns:p14="http://schemas.microsoft.com/office/powerpoint/2010/main" val="4242508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80753" y="180755"/>
            <a:ext cx="11897833" cy="1031357"/>
          </a:xfrm>
          <a:prstGeom prst="roundRect">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Times New Roman" panose="02020603050405020304" pitchFamily="18" charset="0"/>
                <a:cs typeface="Times New Roman" panose="02020603050405020304" pitchFamily="18" charset="0"/>
              </a:rPr>
              <a:t>HỒ SƠ </a:t>
            </a:r>
            <a:r>
              <a:rPr lang="en-US" sz="2400" b="1" smtClean="0">
                <a:latin typeface="Times New Roman" panose="02020603050405020304" pitchFamily="18" charset="0"/>
                <a:cs typeface="Times New Roman" panose="02020603050405020304" pitchFamily="18" charset="0"/>
              </a:rPr>
              <a:t>NỘP </a:t>
            </a:r>
            <a:r>
              <a:rPr lang="vi-VN" sz="2400" b="1" smtClean="0">
                <a:latin typeface="Times New Roman" panose="02020603050405020304" pitchFamily="18" charset="0"/>
                <a:cs typeface="Times New Roman" panose="02020603050405020304" pitchFamily="18" charset="0"/>
              </a:rPr>
              <a:t>VỀ PHÒNG KHẢO THÍ VÀ QLCLGD</a:t>
            </a:r>
            <a:r>
              <a:rPr lang="en-US" sz="2400" b="1">
                <a:latin typeface="Times New Roman" panose="02020603050405020304" pitchFamily="18" charset="0"/>
                <a:cs typeface="Times New Roman" panose="02020603050405020304" pitchFamily="18" charset="0"/>
              </a:rPr>
              <a:t/>
            </a:r>
            <a:br>
              <a:rPr lang="en-US" sz="2400" b="1">
                <a:latin typeface="Times New Roman" panose="02020603050405020304" pitchFamily="18" charset="0"/>
                <a:cs typeface="Times New Roman" panose="02020603050405020304" pitchFamily="18" charset="0"/>
              </a:rPr>
            </a:br>
            <a:r>
              <a:rPr lang="en-US" sz="2200" b="1" smtClean="0">
                <a:latin typeface="Times New Roman" panose="02020603050405020304" pitchFamily="18" charset="0"/>
                <a:cs typeface="Times New Roman" panose="02020603050405020304" pitchFamily="18" charset="0"/>
              </a:rPr>
              <a:t>(KHI KẾT THÚC THỜI GIAN NHẬN ĐƠN PHÚC KHẢO VÀ RÚT HỒ SƠ XÉT TUYỂN)</a:t>
            </a:r>
            <a:endParaRPr lang="vi-VN" sz="2200" b="1">
              <a:latin typeface="Times New Roman" panose="02020603050405020304" pitchFamily="18" charset="0"/>
              <a:cs typeface="Times New Roman" panose="02020603050405020304" pitchFamily="18" charset="0"/>
            </a:endParaRPr>
          </a:p>
        </p:txBody>
      </p:sp>
      <p:graphicFrame>
        <p:nvGraphicFramePr>
          <p:cNvPr id="4" name="Diagram 3"/>
          <p:cNvGraphicFramePr/>
          <p:nvPr>
            <p:extLst>
              <p:ext uri="{D42A27DB-BD31-4B8C-83A1-F6EECF244321}">
                <p14:modId xmlns:p14="http://schemas.microsoft.com/office/powerpoint/2010/main" val="1743798018"/>
              </p:ext>
            </p:extLst>
          </p:nvPr>
        </p:nvGraphicFramePr>
        <p:xfrm>
          <a:off x="2254693" y="1604884"/>
          <a:ext cx="7749951" cy="4620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316019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80753" y="180756"/>
            <a:ext cx="11897833" cy="861236"/>
          </a:xfrm>
          <a:prstGeom prst="roundRect">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Times New Roman" panose="02020603050405020304" pitchFamily="18" charset="0"/>
                <a:cs typeface="Times New Roman" panose="02020603050405020304" pitchFamily="18" charset="0"/>
              </a:rPr>
              <a:t>SAU KHI CÓ THÔNG BÁO ĐIỂM CHUẨN VÀO LỚP 10 THPT</a:t>
            </a:r>
            <a:endParaRPr lang="vi-VN" sz="2200" b="1">
              <a:latin typeface="Times New Roman" panose="02020603050405020304" pitchFamily="18" charset="0"/>
              <a:cs typeface="Times New Roman" panose="02020603050405020304" pitchFamily="18" charset="0"/>
            </a:endParaRPr>
          </a:p>
        </p:txBody>
      </p:sp>
      <p:graphicFrame>
        <p:nvGraphicFramePr>
          <p:cNvPr id="5" name="Diagram 4"/>
          <p:cNvGraphicFramePr/>
          <p:nvPr>
            <p:extLst>
              <p:ext uri="{D42A27DB-BD31-4B8C-83A1-F6EECF244321}">
                <p14:modId xmlns:p14="http://schemas.microsoft.com/office/powerpoint/2010/main" val="3485789044"/>
              </p:ext>
            </p:extLst>
          </p:nvPr>
        </p:nvGraphicFramePr>
        <p:xfrm>
          <a:off x="-882502" y="984239"/>
          <a:ext cx="13173740" cy="60818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oup 8"/>
          <p:cNvGrpSpPr/>
          <p:nvPr/>
        </p:nvGrpSpPr>
        <p:grpSpPr>
          <a:xfrm>
            <a:off x="4417995" y="1126156"/>
            <a:ext cx="2839452" cy="972152"/>
            <a:chOff x="1915427" y="1126156"/>
            <a:chExt cx="2839452" cy="972152"/>
          </a:xfrm>
        </p:grpSpPr>
        <p:sp>
          <p:nvSpPr>
            <p:cNvPr id="8" name="Rounded Rectangle 7"/>
            <p:cNvSpPr/>
            <p:nvPr/>
          </p:nvSpPr>
          <p:spPr>
            <a:xfrm>
              <a:off x="2791326" y="1323474"/>
              <a:ext cx="1963553" cy="577516"/>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latin typeface="Times New Roman" panose="02020603050405020304" pitchFamily="18" charset="0"/>
                  <a:cs typeface="Times New Roman" panose="02020603050405020304" pitchFamily="18" charset="0"/>
                </a:rPr>
                <a:t>TRƯỜNG THPT</a:t>
              </a:r>
              <a:endParaRPr lang="en-US">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rotWithShape="1">
            <a:blip r:embed="rId8">
              <a:extLst>
                <a:ext uri="{28A0092B-C50C-407E-A947-70E740481C1C}">
                  <a14:useLocalDpi xmlns:a14="http://schemas.microsoft.com/office/drawing/2010/main" val="0"/>
                </a:ext>
              </a:extLst>
            </a:blip>
            <a:srcRect l="8134" t="8362" r="8351" b="7289"/>
            <a:stretch/>
          </p:blipFill>
          <p:spPr>
            <a:xfrm>
              <a:off x="1915427" y="1126156"/>
              <a:ext cx="962527" cy="972152"/>
            </a:xfrm>
            <a:prstGeom prst="rect">
              <a:avLst/>
            </a:prstGeom>
          </p:spPr>
        </p:pic>
      </p:grpSp>
    </p:spTree>
    <p:extLst>
      <p:ext uri="{BB962C8B-B14F-4D97-AF65-F5344CB8AC3E}">
        <p14:creationId xmlns:p14="http://schemas.microsoft.com/office/powerpoint/2010/main" val="1727004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id="{B5981CF1-BC08-49F8-B0F9-AAF98EC67450}"/>
              </a:ext>
            </a:extLst>
          </p:cNvPr>
          <p:cNvSpPr>
            <a:spLocks noGrp="1"/>
          </p:cNvSpPr>
          <p:nvPr>
            <p:ph type="title" idx="4294967295"/>
          </p:nvPr>
        </p:nvSpPr>
        <p:spPr>
          <a:xfrm>
            <a:off x="0" y="365125"/>
            <a:ext cx="10515600" cy="1325563"/>
          </a:xfrm>
        </p:spPr>
        <p:txBody>
          <a:bodyPr/>
          <a:lstStyle/>
          <a:p>
            <a:r>
              <a:rPr lang="en-US"/>
              <a:t>Project analysis slide 2</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xmlns="" val="1"/>
              </a:ext>
            </a:extLst>
          </p:cNvPr>
          <p:cNvCxnSpPr>
            <a:cxnSpLocks/>
          </p:cNvCxnSpPr>
          <p:nvPr/>
        </p:nvCxnSpPr>
        <p:spPr>
          <a:xfrm>
            <a:off x="8105775" y="644085"/>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441149"/>
            <a:ext cx="11734800" cy="1163395"/>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smtClean="0">
                <a:solidFill>
                  <a:schemeClr val="tx1">
                    <a:lumMod val="75000"/>
                    <a:lumOff val="25000"/>
                  </a:schemeClr>
                </a:solidFill>
                <a:latin typeface="Times New Roman" panose="02020603050405020304" pitchFamily="18" charset="0"/>
                <a:cs typeface="Times New Roman" panose="02020603050405020304" pitchFamily="18" charset="0"/>
              </a:rPr>
              <a:t>HẬU KIỂM </a:t>
            </a:r>
          </a:p>
          <a:p>
            <a:pPr algn="ctr"/>
            <a:r>
              <a:rPr lang="en-US" sz="2800" b="1" smtClean="0">
                <a:solidFill>
                  <a:schemeClr val="tx1">
                    <a:lumMod val="75000"/>
                    <a:lumOff val="25000"/>
                  </a:schemeClr>
                </a:solidFill>
                <a:latin typeface="Times New Roman" panose="02020603050405020304" pitchFamily="18" charset="0"/>
                <a:cs typeface="Times New Roman" panose="02020603050405020304" pitchFamily="18" charset="0"/>
              </a:rPr>
              <a:t>CHỨNG CHỈ TIẾNG ANH</a:t>
            </a:r>
            <a:r>
              <a:rPr lang="en-US" sz="2800">
                <a:solidFill>
                  <a:schemeClr val="tx1">
                    <a:lumMod val="75000"/>
                    <a:lumOff val="25000"/>
                  </a:schemeClr>
                </a:solidFill>
                <a:latin typeface="Times New Roman" panose="02020603050405020304" pitchFamily="18" charset="0"/>
                <a:cs typeface="Times New Roman" panose="02020603050405020304" pitchFamily="18" charset="0"/>
              </a:rPr>
              <a:t/>
            </a:r>
            <a:br>
              <a:rPr lang="en-US" sz="2800">
                <a:solidFill>
                  <a:schemeClr val="tx1">
                    <a:lumMod val="75000"/>
                    <a:lumOff val="25000"/>
                  </a:schemeClr>
                </a:solidFill>
                <a:latin typeface="Times New Roman" panose="02020603050405020304" pitchFamily="18" charset="0"/>
                <a:cs typeface="Times New Roman" panose="02020603050405020304" pitchFamily="18" charset="0"/>
              </a:rPr>
            </a:br>
            <a:endParaRPr lang="en-US" sz="2800">
              <a:solidFill>
                <a:schemeClr val="tx1">
                  <a:lumMod val="75000"/>
                  <a:lumOff val="25000"/>
                </a:schemeClr>
              </a:solidFill>
              <a:latin typeface="Times New Roman" panose="02020603050405020304" pitchFamily="18"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xmlns="" val="1"/>
              </a:ext>
            </a:extLst>
          </p:cNvPr>
          <p:cNvCxnSpPr>
            <a:cxnSpLocks/>
          </p:cNvCxnSpPr>
          <p:nvPr/>
        </p:nvCxnSpPr>
        <p:spPr>
          <a:xfrm>
            <a:off x="0" y="644085"/>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232229" y="1733480"/>
            <a:ext cx="11460903" cy="2951573"/>
            <a:chOff x="232229" y="1733480"/>
            <a:chExt cx="11460903" cy="2951573"/>
          </a:xfrm>
        </p:grpSpPr>
        <p:sp>
          <p:nvSpPr>
            <p:cNvPr id="5" name="Freeform 4"/>
            <p:cNvSpPr/>
            <p:nvPr/>
          </p:nvSpPr>
          <p:spPr>
            <a:xfrm>
              <a:off x="232229" y="2810577"/>
              <a:ext cx="3646752" cy="998577"/>
            </a:xfrm>
            <a:custGeom>
              <a:avLst/>
              <a:gdLst>
                <a:gd name="connsiteX0" fmla="*/ 0 w 3254165"/>
                <a:gd name="connsiteY0" fmla="*/ 0 h 825103"/>
                <a:gd name="connsiteX1" fmla="*/ 2841614 w 3254165"/>
                <a:gd name="connsiteY1" fmla="*/ 0 h 825103"/>
                <a:gd name="connsiteX2" fmla="*/ 3254165 w 3254165"/>
                <a:gd name="connsiteY2" fmla="*/ 412552 h 825103"/>
                <a:gd name="connsiteX3" fmla="*/ 2841614 w 3254165"/>
                <a:gd name="connsiteY3" fmla="*/ 825103 h 825103"/>
                <a:gd name="connsiteX4" fmla="*/ 0 w 3254165"/>
                <a:gd name="connsiteY4" fmla="*/ 825103 h 825103"/>
                <a:gd name="connsiteX5" fmla="*/ 412552 w 3254165"/>
                <a:gd name="connsiteY5" fmla="*/ 412552 h 825103"/>
                <a:gd name="connsiteX6" fmla="*/ 0 w 3254165"/>
                <a:gd name="connsiteY6" fmla="*/ 0 h 825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4165" h="825103">
                  <a:moveTo>
                    <a:pt x="0" y="0"/>
                  </a:moveTo>
                  <a:lnTo>
                    <a:pt x="2841614" y="0"/>
                  </a:lnTo>
                  <a:lnTo>
                    <a:pt x="3254165" y="412552"/>
                  </a:lnTo>
                  <a:lnTo>
                    <a:pt x="2841614" y="825103"/>
                  </a:lnTo>
                  <a:lnTo>
                    <a:pt x="0" y="825103"/>
                  </a:lnTo>
                  <a:lnTo>
                    <a:pt x="412552" y="41255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08564" tIns="32004" rIns="444555" bIns="32004" numCol="1" spcCol="1270" anchor="ctr" anchorCtr="0">
              <a:noAutofit/>
            </a:bodyPr>
            <a:lstStyle/>
            <a:p>
              <a:pPr lvl="0" algn="ctr" defTabSz="1066800">
                <a:lnSpc>
                  <a:spcPct val="90000"/>
                </a:lnSpc>
                <a:spcBef>
                  <a:spcPct val="0"/>
                </a:spcBef>
                <a:spcAft>
                  <a:spcPct val="35000"/>
                </a:spcAft>
              </a:pPr>
              <a:r>
                <a:rPr lang="en-US" sz="2400" kern="1200" smtClean="0">
                  <a:latin typeface="Times New Roman" panose="02020603050405020304" pitchFamily="18" charset="0"/>
                  <a:cs typeface="Times New Roman" panose="02020603050405020304" pitchFamily="18" charset="0"/>
                </a:rPr>
                <a:t>Nhận bản photo chứng chỉ/bảng điểm kết quả Tiếng Anh</a:t>
              </a:r>
              <a:endParaRPr lang="en-US" sz="2400" kern="1200">
                <a:latin typeface="Times New Roman" panose="02020603050405020304" pitchFamily="18" charset="0"/>
                <a:cs typeface="Times New Roman" panose="02020603050405020304" pitchFamily="18" charset="0"/>
              </a:endParaRPr>
            </a:p>
          </p:txBody>
        </p:sp>
        <p:sp>
          <p:nvSpPr>
            <p:cNvPr id="6" name="Freeform 5"/>
            <p:cNvSpPr/>
            <p:nvPr/>
          </p:nvSpPr>
          <p:spPr>
            <a:xfrm>
              <a:off x="3719785" y="2791327"/>
              <a:ext cx="3592320" cy="998577"/>
            </a:xfrm>
            <a:custGeom>
              <a:avLst/>
              <a:gdLst>
                <a:gd name="connsiteX0" fmla="*/ 0 w 2980395"/>
                <a:gd name="connsiteY0" fmla="*/ 0 h 825103"/>
                <a:gd name="connsiteX1" fmla="*/ 2567844 w 2980395"/>
                <a:gd name="connsiteY1" fmla="*/ 0 h 825103"/>
                <a:gd name="connsiteX2" fmla="*/ 2980395 w 2980395"/>
                <a:gd name="connsiteY2" fmla="*/ 412552 h 825103"/>
                <a:gd name="connsiteX3" fmla="*/ 2567844 w 2980395"/>
                <a:gd name="connsiteY3" fmla="*/ 825103 h 825103"/>
                <a:gd name="connsiteX4" fmla="*/ 0 w 2980395"/>
                <a:gd name="connsiteY4" fmla="*/ 825103 h 825103"/>
                <a:gd name="connsiteX5" fmla="*/ 412552 w 2980395"/>
                <a:gd name="connsiteY5" fmla="*/ 412552 h 825103"/>
                <a:gd name="connsiteX6" fmla="*/ 0 w 2980395"/>
                <a:gd name="connsiteY6" fmla="*/ 0 h 825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80395" h="825103">
                  <a:moveTo>
                    <a:pt x="0" y="0"/>
                  </a:moveTo>
                  <a:lnTo>
                    <a:pt x="2567844" y="0"/>
                  </a:lnTo>
                  <a:lnTo>
                    <a:pt x="2980395" y="412552"/>
                  </a:lnTo>
                  <a:lnTo>
                    <a:pt x="2567844" y="825103"/>
                  </a:lnTo>
                  <a:lnTo>
                    <a:pt x="0" y="825103"/>
                  </a:lnTo>
                  <a:lnTo>
                    <a:pt x="412552" y="41255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08564" tIns="32004" rIns="444555" bIns="32004" numCol="1" spcCol="1270" anchor="ctr" anchorCtr="0">
              <a:noAutofit/>
            </a:bodyPr>
            <a:lstStyle/>
            <a:p>
              <a:pPr lvl="0" algn="ctr" defTabSz="1066800">
                <a:lnSpc>
                  <a:spcPct val="90000"/>
                </a:lnSpc>
                <a:spcBef>
                  <a:spcPct val="0"/>
                </a:spcBef>
                <a:spcAft>
                  <a:spcPct val="35000"/>
                </a:spcAft>
              </a:pPr>
              <a:r>
                <a:rPr lang="en-US" sz="2400" b="0" kern="1200" smtClean="0">
                  <a:latin typeface="Times New Roman" panose="02020603050405020304" pitchFamily="18" charset="0"/>
                  <a:cs typeface="Times New Roman" panose="02020603050405020304" pitchFamily="18" charset="0"/>
                </a:rPr>
                <a:t>Xác thực chứng chỉ bằng các tài khoản được cấp</a:t>
              </a:r>
              <a:endParaRPr lang="en-US" sz="2400" b="0" kern="1200">
                <a:latin typeface="Times New Roman" panose="02020603050405020304" pitchFamily="18" charset="0"/>
                <a:cs typeface="Times New Roman" panose="02020603050405020304" pitchFamily="18" charset="0"/>
              </a:endParaRPr>
            </a:p>
          </p:txBody>
        </p:sp>
        <p:sp>
          <p:nvSpPr>
            <p:cNvPr id="7" name="Freeform 6"/>
            <p:cNvSpPr/>
            <p:nvPr/>
          </p:nvSpPr>
          <p:spPr>
            <a:xfrm>
              <a:off x="8003173" y="1733480"/>
              <a:ext cx="3689958" cy="925323"/>
            </a:xfrm>
            <a:custGeom>
              <a:avLst/>
              <a:gdLst>
                <a:gd name="connsiteX0" fmla="*/ 0 w 4049048"/>
                <a:gd name="connsiteY0" fmla="*/ 0 h 1053887"/>
                <a:gd name="connsiteX1" fmla="*/ 3522105 w 4049048"/>
                <a:gd name="connsiteY1" fmla="*/ 0 h 1053887"/>
                <a:gd name="connsiteX2" fmla="*/ 4049048 w 4049048"/>
                <a:gd name="connsiteY2" fmla="*/ 526944 h 1053887"/>
                <a:gd name="connsiteX3" fmla="*/ 3522105 w 4049048"/>
                <a:gd name="connsiteY3" fmla="*/ 1053887 h 1053887"/>
                <a:gd name="connsiteX4" fmla="*/ 0 w 4049048"/>
                <a:gd name="connsiteY4" fmla="*/ 1053887 h 1053887"/>
                <a:gd name="connsiteX5" fmla="*/ 526944 w 4049048"/>
                <a:gd name="connsiteY5" fmla="*/ 526944 h 1053887"/>
                <a:gd name="connsiteX6" fmla="*/ 0 w 4049048"/>
                <a:gd name="connsiteY6" fmla="*/ 0 h 105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49048" h="1053887">
                  <a:moveTo>
                    <a:pt x="0" y="0"/>
                  </a:moveTo>
                  <a:lnTo>
                    <a:pt x="3522105" y="0"/>
                  </a:lnTo>
                  <a:lnTo>
                    <a:pt x="4049048" y="526944"/>
                  </a:lnTo>
                  <a:lnTo>
                    <a:pt x="3522105" y="1053887"/>
                  </a:lnTo>
                  <a:lnTo>
                    <a:pt x="0" y="1053887"/>
                  </a:lnTo>
                  <a:lnTo>
                    <a:pt x="526944" y="526944"/>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622956" tIns="32004" rIns="558947" bIns="32004" numCol="1" spcCol="1270" anchor="ctr" anchorCtr="0">
              <a:noAutofit/>
            </a:bodyPr>
            <a:lstStyle/>
            <a:p>
              <a:pPr lvl="0" algn="ctr" defTabSz="1066800">
                <a:lnSpc>
                  <a:spcPct val="90000"/>
                </a:lnSpc>
                <a:spcBef>
                  <a:spcPct val="0"/>
                </a:spcBef>
                <a:spcAft>
                  <a:spcPct val="35000"/>
                </a:spcAft>
              </a:pPr>
              <a:r>
                <a:rPr lang="en-US" sz="2000" kern="1200" smtClean="0">
                  <a:latin typeface="Times New Roman" panose="02020603050405020304" pitchFamily="18" charset="0"/>
                  <a:cs typeface="Times New Roman" panose="02020603050405020304" pitchFamily="18" charset="0"/>
                </a:rPr>
                <a:t>Phản hồi cho thí sinh</a:t>
              </a:r>
              <a:endParaRPr lang="en-US" sz="2000" kern="1200">
                <a:latin typeface="Times New Roman" panose="02020603050405020304" pitchFamily="18" charset="0"/>
                <a:cs typeface="Times New Roman" panose="02020603050405020304" pitchFamily="18" charset="0"/>
              </a:endParaRPr>
            </a:p>
          </p:txBody>
        </p:sp>
        <p:sp>
          <p:nvSpPr>
            <p:cNvPr id="9" name="Freeform 8"/>
            <p:cNvSpPr/>
            <p:nvPr/>
          </p:nvSpPr>
          <p:spPr>
            <a:xfrm>
              <a:off x="8003174" y="3715352"/>
              <a:ext cx="3689958" cy="969701"/>
            </a:xfrm>
            <a:custGeom>
              <a:avLst/>
              <a:gdLst>
                <a:gd name="connsiteX0" fmla="*/ 0 w 2062757"/>
                <a:gd name="connsiteY0" fmla="*/ 0 h 545079"/>
                <a:gd name="connsiteX1" fmla="*/ 1790218 w 2062757"/>
                <a:gd name="connsiteY1" fmla="*/ 0 h 545079"/>
                <a:gd name="connsiteX2" fmla="*/ 2062757 w 2062757"/>
                <a:gd name="connsiteY2" fmla="*/ 272540 h 545079"/>
                <a:gd name="connsiteX3" fmla="*/ 1790218 w 2062757"/>
                <a:gd name="connsiteY3" fmla="*/ 545079 h 545079"/>
                <a:gd name="connsiteX4" fmla="*/ 0 w 2062757"/>
                <a:gd name="connsiteY4" fmla="*/ 545079 h 545079"/>
                <a:gd name="connsiteX5" fmla="*/ 272540 w 2062757"/>
                <a:gd name="connsiteY5" fmla="*/ 272540 h 545079"/>
                <a:gd name="connsiteX6" fmla="*/ 0 w 2062757"/>
                <a:gd name="connsiteY6" fmla="*/ 0 h 545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2757" h="545079">
                  <a:moveTo>
                    <a:pt x="0" y="0"/>
                  </a:moveTo>
                  <a:lnTo>
                    <a:pt x="1790218" y="0"/>
                  </a:lnTo>
                  <a:lnTo>
                    <a:pt x="2062757" y="272540"/>
                  </a:lnTo>
                  <a:lnTo>
                    <a:pt x="1790218" y="545079"/>
                  </a:lnTo>
                  <a:lnTo>
                    <a:pt x="0" y="545079"/>
                  </a:lnTo>
                  <a:lnTo>
                    <a:pt x="272540" y="272540"/>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320546" tIns="16002" rIns="288541" bIns="16002" numCol="1" spcCol="1270" anchor="ctr" anchorCtr="0">
              <a:noAutofit/>
            </a:bodyPr>
            <a:lstStyle/>
            <a:p>
              <a:pPr marL="288925" lvl="0" indent="-288925" algn="ctr" defTabSz="533400">
                <a:lnSpc>
                  <a:spcPct val="90000"/>
                </a:lnSpc>
                <a:spcBef>
                  <a:spcPct val="0"/>
                </a:spcBef>
                <a:spcAft>
                  <a:spcPct val="35000"/>
                </a:spcAft>
              </a:pPr>
              <a:r>
                <a:rPr lang="en-US" sz="1950" kern="1200" smtClean="0">
                  <a:latin typeface="Times New Roman" panose="02020603050405020304" pitchFamily="18" charset="0"/>
                  <a:cs typeface="Times New Roman" panose="02020603050405020304" pitchFamily="18" charset="0"/>
                </a:rPr>
                <a:t>Xác nhận, Tập hợp chứng chỉ theo File mức điểm quy đổi, cộng điểm KK</a:t>
              </a:r>
              <a:endParaRPr lang="en-US" sz="1950" kern="1200">
                <a:latin typeface="Times New Roman" panose="02020603050405020304" pitchFamily="18" charset="0"/>
                <a:cs typeface="Times New Roman" panose="02020603050405020304" pitchFamily="18" charset="0"/>
              </a:endParaRPr>
            </a:p>
          </p:txBody>
        </p:sp>
      </p:grpSp>
      <p:cxnSp>
        <p:nvCxnSpPr>
          <p:cNvPr id="12" name="Elbow Connector 11"/>
          <p:cNvCxnSpPr>
            <a:stCxn id="7" idx="5"/>
            <a:endCxn id="9" idx="5"/>
          </p:cNvCxnSpPr>
          <p:nvPr/>
        </p:nvCxnSpPr>
        <p:spPr>
          <a:xfrm>
            <a:off x="8483385" y="2196142"/>
            <a:ext cx="7322" cy="2004061"/>
          </a:xfrm>
          <a:prstGeom prst="bentConnector3">
            <a:avLst>
              <a:gd name="adj1" fmla="val -15745753"/>
            </a:avLst>
          </a:prstGeom>
          <a:ln w="38100">
            <a:headEnd type="triangle"/>
            <a:tailEnd type="triangle"/>
          </a:ln>
        </p:spPr>
        <p:style>
          <a:lnRef idx="3">
            <a:schemeClr val="accent3"/>
          </a:lnRef>
          <a:fillRef idx="0">
            <a:schemeClr val="accent3"/>
          </a:fillRef>
          <a:effectRef idx="2">
            <a:schemeClr val="accent3"/>
          </a:effectRef>
          <a:fontRef idx="minor">
            <a:schemeClr val="tx1"/>
          </a:fontRef>
        </p:style>
      </p:cxnSp>
      <p:sp>
        <p:nvSpPr>
          <p:cNvPr id="2" name="TextBox 1"/>
          <p:cNvSpPr txBox="1"/>
          <p:nvPr/>
        </p:nvSpPr>
        <p:spPr>
          <a:xfrm>
            <a:off x="6731590" y="1807480"/>
            <a:ext cx="1486304" cy="369332"/>
          </a:xfrm>
          <a:prstGeom prst="rect">
            <a:avLst/>
          </a:prstGeom>
          <a:noFill/>
        </p:spPr>
        <p:txBody>
          <a:bodyPr wrap="none" rtlCol="0">
            <a:spAutoFit/>
          </a:bodyPr>
          <a:lstStyle/>
          <a:p>
            <a:r>
              <a:rPr lang="en-US" b="1" smtClean="0"/>
              <a:t>Không hợp lệ</a:t>
            </a:r>
            <a:endParaRPr lang="en-US" b="1"/>
          </a:p>
        </p:txBody>
      </p:sp>
      <p:sp>
        <p:nvSpPr>
          <p:cNvPr id="16" name="TextBox 15"/>
          <p:cNvSpPr txBox="1"/>
          <p:nvPr/>
        </p:nvSpPr>
        <p:spPr>
          <a:xfrm>
            <a:off x="6826962" y="4315721"/>
            <a:ext cx="830677" cy="369332"/>
          </a:xfrm>
          <a:prstGeom prst="rect">
            <a:avLst/>
          </a:prstGeom>
          <a:noFill/>
        </p:spPr>
        <p:txBody>
          <a:bodyPr wrap="none" rtlCol="0">
            <a:spAutoFit/>
          </a:bodyPr>
          <a:lstStyle/>
          <a:p>
            <a:r>
              <a:rPr lang="en-US" b="1"/>
              <a:t>H</a:t>
            </a:r>
            <a:r>
              <a:rPr lang="en-US" b="1" smtClean="0"/>
              <a:t>ợp lệ</a:t>
            </a:r>
            <a:endParaRPr lang="en-US" b="1"/>
          </a:p>
        </p:txBody>
      </p:sp>
    </p:spTree>
    <p:extLst>
      <p:ext uri="{BB962C8B-B14F-4D97-AF65-F5344CB8AC3E}">
        <p14:creationId xmlns:p14="http://schemas.microsoft.com/office/powerpoint/2010/main" val="29903375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6039" y="28877"/>
            <a:ext cx="5202112" cy="6756933"/>
          </a:xfrm>
          <a:prstGeom prst="rect">
            <a:avLst/>
          </a:prstGeom>
          <a:ln>
            <a:solidFill>
              <a:schemeClr val="tx1"/>
            </a:solidFill>
          </a:ln>
        </p:spPr>
      </p:pic>
      <p:sp>
        <p:nvSpPr>
          <p:cNvPr id="3" name="Rectangle 2"/>
          <p:cNvSpPr/>
          <p:nvPr/>
        </p:nvSpPr>
        <p:spPr>
          <a:xfrm>
            <a:off x="7170821" y="5717406"/>
            <a:ext cx="1183907" cy="31763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3616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id="{B5981CF1-BC08-49F8-B0F9-AAF98EC67450}"/>
              </a:ext>
            </a:extLst>
          </p:cNvPr>
          <p:cNvSpPr>
            <a:spLocks noGrp="1"/>
          </p:cNvSpPr>
          <p:nvPr>
            <p:ph type="title" idx="4294967295"/>
          </p:nvPr>
        </p:nvSpPr>
        <p:spPr>
          <a:xfrm>
            <a:off x="0" y="365125"/>
            <a:ext cx="10515600" cy="1325563"/>
          </a:xfrm>
        </p:spPr>
        <p:txBody>
          <a:bodyPr/>
          <a:lstStyle/>
          <a:p>
            <a:r>
              <a:rPr lang="en-US"/>
              <a:t>Project analysis slide 2</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xmlns="" val="1"/>
              </a:ext>
            </a:extLst>
          </p:cNvPr>
          <p:cNvCxnSpPr>
            <a:cxnSpLocks/>
          </p:cNvCxnSpPr>
          <p:nvPr/>
        </p:nvCxnSpPr>
        <p:spPr>
          <a:xfrm>
            <a:off x="8262651" y="644085"/>
            <a:ext cx="3929349"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441149"/>
            <a:ext cx="11734800" cy="1163395"/>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smtClean="0">
                <a:solidFill>
                  <a:schemeClr val="tx1">
                    <a:lumMod val="75000"/>
                    <a:lumOff val="25000"/>
                  </a:schemeClr>
                </a:solidFill>
                <a:latin typeface="Times New Roman" panose="02020603050405020304" pitchFamily="18" charset="0"/>
                <a:cs typeface="Times New Roman" panose="02020603050405020304" pitchFamily="18" charset="0"/>
              </a:rPr>
              <a:t>CHỨNG CHỈ TIẾNG ANH</a:t>
            </a:r>
          </a:p>
          <a:p>
            <a:pPr algn="ctr"/>
            <a:r>
              <a:rPr lang="en-US" sz="2800" b="1" smtClean="0">
                <a:solidFill>
                  <a:schemeClr val="tx1">
                    <a:lumMod val="75000"/>
                    <a:lumOff val="25000"/>
                  </a:schemeClr>
                </a:solidFill>
                <a:latin typeface="Times New Roman" panose="02020603050405020304" pitchFamily="18" charset="0"/>
                <a:cs typeface="Times New Roman" panose="02020603050405020304" pitchFamily="18" charset="0"/>
              </a:rPr>
              <a:t>IELTS, TOEFL </a:t>
            </a:r>
            <a:r>
              <a:rPr lang="en-US" sz="2800">
                <a:solidFill>
                  <a:schemeClr val="tx1">
                    <a:lumMod val="75000"/>
                    <a:lumOff val="25000"/>
                  </a:schemeClr>
                </a:solidFill>
                <a:latin typeface="Times New Roman" panose="02020603050405020304" pitchFamily="18" charset="0"/>
                <a:cs typeface="Times New Roman" panose="02020603050405020304" pitchFamily="18" charset="0"/>
              </a:rPr>
              <a:t/>
            </a:r>
            <a:br>
              <a:rPr lang="en-US" sz="2800">
                <a:solidFill>
                  <a:schemeClr val="tx1">
                    <a:lumMod val="75000"/>
                    <a:lumOff val="25000"/>
                  </a:schemeClr>
                </a:solidFill>
                <a:latin typeface="Times New Roman" panose="02020603050405020304" pitchFamily="18" charset="0"/>
                <a:cs typeface="Times New Roman" panose="02020603050405020304" pitchFamily="18" charset="0"/>
              </a:rPr>
            </a:br>
            <a:endParaRPr lang="en-US" sz="2800">
              <a:solidFill>
                <a:schemeClr val="tx1">
                  <a:lumMod val="75000"/>
                  <a:lumOff val="25000"/>
                </a:schemeClr>
              </a:solidFill>
              <a:latin typeface="Times New Roman" panose="02020603050405020304" pitchFamily="18"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xmlns="" val="1"/>
              </a:ext>
            </a:extLst>
          </p:cNvPr>
          <p:cNvCxnSpPr>
            <a:cxnSpLocks/>
          </p:cNvCxnSpPr>
          <p:nvPr/>
        </p:nvCxnSpPr>
        <p:spPr>
          <a:xfrm>
            <a:off x="0" y="644085"/>
            <a:ext cx="3822853"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grpSp>
        <p:nvGrpSpPr>
          <p:cNvPr id="36" name="Group 35" descr="Icon of human being and gear. ">
            <a:extLst>
              <a:ext uri="{FF2B5EF4-FFF2-40B4-BE49-F238E27FC236}">
                <a16:creationId xmlns:a16="http://schemas.microsoft.com/office/drawing/2014/main" id="{ECC5F635-1712-4572-A9EC-F94E2199DDBD}"/>
              </a:ext>
            </a:extLst>
          </p:cNvPr>
          <p:cNvGrpSpPr/>
          <p:nvPr/>
        </p:nvGrpSpPr>
        <p:grpSpPr>
          <a:xfrm>
            <a:off x="7133464" y="5355478"/>
            <a:ext cx="338073" cy="339996"/>
            <a:chOff x="6450013" y="5349875"/>
            <a:chExt cx="279399" cy="280988"/>
          </a:xfrm>
          <a:solidFill>
            <a:schemeClr val="bg1"/>
          </a:solidFill>
        </p:grpSpPr>
        <p:sp>
          <p:nvSpPr>
            <p:cNvPr id="37" name="Freeform 3673">
              <a:extLst>
                <a:ext uri="{FF2B5EF4-FFF2-40B4-BE49-F238E27FC236}">
                  <a16:creationId xmlns:a16="http://schemas.microsoft.com/office/drawing/2014/main" id="{D1391604-D4EC-48A8-AE57-EDF194392FB1}"/>
                </a:ext>
              </a:extLst>
            </p:cNvPr>
            <p:cNvSpPr>
              <a:spLocks/>
            </p:cNvSpPr>
            <p:nvPr/>
          </p:nvSpPr>
          <p:spPr bwMode="auto">
            <a:xfrm>
              <a:off x="6450013" y="5349875"/>
              <a:ext cx="182562" cy="238125"/>
            </a:xfrm>
            <a:custGeom>
              <a:avLst/>
              <a:gdLst>
                <a:gd name="T0" fmla="*/ 379 w 459"/>
                <a:gd name="T1" fmla="*/ 550 h 602"/>
                <a:gd name="T2" fmla="*/ 380 w 459"/>
                <a:gd name="T3" fmla="*/ 519 h 602"/>
                <a:gd name="T4" fmla="*/ 345 w 459"/>
                <a:gd name="T5" fmla="*/ 495 h 602"/>
                <a:gd name="T6" fmla="*/ 397 w 459"/>
                <a:gd name="T7" fmla="*/ 400 h 602"/>
                <a:gd name="T8" fmla="*/ 408 w 459"/>
                <a:gd name="T9" fmla="*/ 395 h 602"/>
                <a:gd name="T10" fmla="*/ 450 w 459"/>
                <a:gd name="T11" fmla="*/ 406 h 602"/>
                <a:gd name="T12" fmla="*/ 412 w 459"/>
                <a:gd name="T13" fmla="*/ 384 h 602"/>
                <a:gd name="T14" fmla="*/ 376 w 459"/>
                <a:gd name="T15" fmla="*/ 370 h 602"/>
                <a:gd name="T16" fmla="*/ 361 w 459"/>
                <a:gd name="T17" fmla="*/ 307 h 602"/>
                <a:gd name="T18" fmla="*/ 379 w 459"/>
                <a:gd name="T19" fmla="*/ 288 h 602"/>
                <a:gd name="T20" fmla="*/ 397 w 459"/>
                <a:gd name="T21" fmla="*/ 252 h 602"/>
                <a:gd name="T22" fmla="*/ 406 w 459"/>
                <a:gd name="T23" fmla="*/ 214 h 602"/>
                <a:gd name="T24" fmla="*/ 415 w 459"/>
                <a:gd name="T25" fmla="*/ 202 h 602"/>
                <a:gd name="T26" fmla="*/ 420 w 459"/>
                <a:gd name="T27" fmla="*/ 183 h 602"/>
                <a:gd name="T28" fmla="*/ 416 w 459"/>
                <a:gd name="T29" fmla="*/ 152 h 602"/>
                <a:gd name="T30" fmla="*/ 412 w 459"/>
                <a:gd name="T31" fmla="*/ 121 h 602"/>
                <a:gd name="T32" fmla="*/ 420 w 459"/>
                <a:gd name="T33" fmla="*/ 78 h 602"/>
                <a:gd name="T34" fmla="*/ 415 w 459"/>
                <a:gd name="T35" fmla="*/ 45 h 602"/>
                <a:gd name="T36" fmla="*/ 403 w 459"/>
                <a:gd name="T37" fmla="*/ 27 h 602"/>
                <a:gd name="T38" fmla="*/ 382 w 459"/>
                <a:gd name="T39" fmla="*/ 15 h 602"/>
                <a:gd name="T40" fmla="*/ 341 w 459"/>
                <a:gd name="T41" fmla="*/ 3 h 602"/>
                <a:gd name="T42" fmla="*/ 291 w 459"/>
                <a:gd name="T43" fmla="*/ 0 h 602"/>
                <a:gd name="T44" fmla="*/ 245 w 459"/>
                <a:gd name="T45" fmla="*/ 9 h 602"/>
                <a:gd name="T46" fmla="*/ 213 w 459"/>
                <a:gd name="T47" fmla="*/ 27 h 602"/>
                <a:gd name="T48" fmla="*/ 201 w 459"/>
                <a:gd name="T49" fmla="*/ 42 h 602"/>
                <a:gd name="T50" fmla="*/ 181 w 459"/>
                <a:gd name="T51" fmla="*/ 44 h 602"/>
                <a:gd name="T52" fmla="*/ 163 w 459"/>
                <a:gd name="T53" fmla="*/ 56 h 602"/>
                <a:gd name="T54" fmla="*/ 155 w 459"/>
                <a:gd name="T55" fmla="*/ 87 h 602"/>
                <a:gd name="T56" fmla="*/ 164 w 459"/>
                <a:gd name="T57" fmla="*/ 138 h 602"/>
                <a:gd name="T58" fmla="*/ 159 w 459"/>
                <a:gd name="T59" fmla="*/ 144 h 602"/>
                <a:gd name="T60" fmla="*/ 150 w 459"/>
                <a:gd name="T61" fmla="*/ 162 h 602"/>
                <a:gd name="T62" fmla="*/ 149 w 459"/>
                <a:gd name="T63" fmla="*/ 184 h 602"/>
                <a:gd name="T64" fmla="*/ 154 w 459"/>
                <a:gd name="T65" fmla="*/ 201 h 602"/>
                <a:gd name="T66" fmla="*/ 163 w 459"/>
                <a:gd name="T67" fmla="*/ 214 h 602"/>
                <a:gd name="T68" fmla="*/ 169 w 459"/>
                <a:gd name="T69" fmla="*/ 237 h 602"/>
                <a:gd name="T70" fmla="*/ 179 w 459"/>
                <a:gd name="T71" fmla="*/ 271 h 602"/>
                <a:gd name="T72" fmla="*/ 203 w 459"/>
                <a:gd name="T73" fmla="*/ 306 h 602"/>
                <a:gd name="T74" fmla="*/ 215 w 459"/>
                <a:gd name="T75" fmla="*/ 364 h 602"/>
                <a:gd name="T76" fmla="*/ 171 w 459"/>
                <a:gd name="T77" fmla="*/ 381 h 602"/>
                <a:gd name="T78" fmla="*/ 106 w 459"/>
                <a:gd name="T79" fmla="*/ 401 h 602"/>
                <a:gd name="T80" fmla="*/ 46 w 459"/>
                <a:gd name="T81" fmla="*/ 428 h 602"/>
                <a:gd name="T82" fmla="*/ 22 w 459"/>
                <a:gd name="T83" fmla="*/ 449 h 602"/>
                <a:gd name="T84" fmla="*/ 10 w 459"/>
                <a:gd name="T85" fmla="*/ 479 h 602"/>
                <a:gd name="T86" fmla="*/ 2 w 459"/>
                <a:gd name="T87" fmla="*/ 540 h 602"/>
                <a:gd name="T88" fmla="*/ 1 w 459"/>
                <a:gd name="T89" fmla="*/ 594 h 602"/>
                <a:gd name="T90" fmla="*/ 11 w 459"/>
                <a:gd name="T91" fmla="*/ 602 h 602"/>
                <a:gd name="T92" fmla="*/ 345 w 459"/>
                <a:gd name="T93" fmla="*/ 589 h 602"/>
                <a:gd name="T94" fmla="*/ 352 w 459"/>
                <a:gd name="T95" fmla="*/ 577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9" h="602">
                  <a:moveTo>
                    <a:pt x="352" y="577"/>
                  </a:moveTo>
                  <a:lnTo>
                    <a:pt x="380" y="560"/>
                  </a:lnTo>
                  <a:lnTo>
                    <a:pt x="379" y="550"/>
                  </a:lnTo>
                  <a:lnTo>
                    <a:pt x="379" y="540"/>
                  </a:lnTo>
                  <a:lnTo>
                    <a:pt x="379" y="530"/>
                  </a:lnTo>
                  <a:lnTo>
                    <a:pt x="380" y="519"/>
                  </a:lnTo>
                  <a:lnTo>
                    <a:pt x="352" y="503"/>
                  </a:lnTo>
                  <a:lnTo>
                    <a:pt x="348" y="499"/>
                  </a:lnTo>
                  <a:lnTo>
                    <a:pt x="345" y="495"/>
                  </a:lnTo>
                  <a:lnTo>
                    <a:pt x="345" y="490"/>
                  </a:lnTo>
                  <a:lnTo>
                    <a:pt x="346" y="486"/>
                  </a:lnTo>
                  <a:lnTo>
                    <a:pt x="397" y="400"/>
                  </a:lnTo>
                  <a:lnTo>
                    <a:pt x="399" y="397"/>
                  </a:lnTo>
                  <a:lnTo>
                    <a:pt x="403" y="395"/>
                  </a:lnTo>
                  <a:lnTo>
                    <a:pt x="408" y="395"/>
                  </a:lnTo>
                  <a:lnTo>
                    <a:pt x="413" y="396"/>
                  </a:lnTo>
                  <a:lnTo>
                    <a:pt x="441" y="413"/>
                  </a:lnTo>
                  <a:lnTo>
                    <a:pt x="450" y="406"/>
                  </a:lnTo>
                  <a:lnTo>
                    <a:pt x="459" y="401"/>
                  </a:lnTo>
                  <a:lnTo>
                    <a:pt x="424" y="388"/>
                  </a:lnTo>
                  <a:lnTo>
                    <a:pt x="412" y="384"/>
                  </a:lnTo>
                  <a:lnTo>
                    <a:pt x="400" y="379"/>
                  </a:lnTo>
                  <a:lnTo>
                    <a:pt x="389" y="375"/>
                  </a:lnTo>
                  <a:lnTo>
                    <a:pt x="376" y="370"/>
                  </a:lnTo>
                  <a:lnTo>
                    <a:pt x="368" y="368"/>
                  </a:lnTo>
                  <a:lnTo>
                    <a:pt x="361" y="364"/>
                  </a:lnTo>
                  <a:lnTo>
                    <a:pt x="361" y="307"/>
                  </a:lnTo>
                  <a:lnTo>
                    <a:pt x="366" y="302"/>
                  </a:lnTo>
                  <a:lnTo>
                    <a:pt x="372" y="297"/>
                  </a:lnTo>
                  <a:lnTo>
                    <a:pt x="379" y="288"/>
                  </a:lnTo>
                  <a:lnTo>
                    <a:pt x="385" y="279"/>
                  </a:lnTo>
                  <a:lnTo>
                    <a:pt x="391" y="266"/>
                  </a:lnTo>
                  <a:lnTo>
                    <a:pt x="397" y="252"/>
                  </a:lnTo>
                  <a:lnTo>
                    <a:pt x="400" y="235"/>
                  </a:lnTo>
                  <a:lnTo>
                    <a:pt x="402" y="216"/>
                  </a:lnTo>
                  <a:lnTo>
                    <a:pt x="406" y="214"/>
                  </a:lnTo>
                  <a:lnTo>
                    <a:pt x="409" y="211"/>
                  </a:lnTo>
                  <a:lnTo>
                    <a:pt x="412" y="207"/>
                  </a:lnTo>
                  <a:lnTo>
                    <a:pt x="415" y="202"/>
                  </a:lnTo>
                  <a:lnTo>
                    <a:pt x="417" y="197"/>
                  </a:lnTo>
                  <a:lnTo>
                    <a:pt x="418" y="191"/>
                  </a:lnTo>
                  <a:lnTo>
                    <a:pt x="420" y="183"/>
                  </a:lnTo>
                  <a:lnTo>
                    <a:pt x="420" y="175"/>
                  </a:lnTo>
                  <a:lnTo>
                    <a:pt x="420" y="164"/>
                  </a:lnTo>
                  <a:lnTo>
                    <a:pt x="416" y="152"/>
                  </a:lnTo>
                  <a:lnTo>
                    <a:pt x="412" y="144"/>
                  </a:lnTo>
                  <a:lnTo>
                    <a:pt x="406" y="137"/>
                  </a:lnTo>
                  <a:lnTo>
                    <a:pt x="412" y="121"/>
                  </a:lnTo>
                  <a:lnTo>
                    <a:pt x="417" y="101"/>
                  </a:lnTo>
                  <a:lnTo>
                    <a:pt x="420" y="89"/>
                  </a:lnTo>
                  <a:lnTo>
                    <a:pt x="420" y="78"/>
                  </a:lnTo>
                  <a:lnTo>
                    <a:pt x="420" y="65"/>
                  </a:lnTo>
                  <a:lnTo>
                    <a:pt x="417" y="53"/>
                  </a:lnTo>
                  <a:lnTo>
                    <a:pt x="415" y="45"/>
                  </a:lnTo>
                  <a:lnTo>
                    <a:pt x="412" y="39"/>
                  </a:lnTo>
                  <a:lnTo>
                    <a:pt x="407" y="34"/>
                  </a:lnTo>
                  <a:lnTo>
                    <a:pt x="403" y="27"/>
                  </a:lnTo>
                  <a:lnTo>
                    <a:pt x="397" y="24"/>
                  </a:lnTo>
                  <a:lnTo>
                    <a:pt x="390" y="18"/>
                  </a:lnTo>
                  <a:lnTo>
                    <a:pt x="382" y="15"/>
                  </a:lnTo>
                  <a:lnTo>
                    <a:pt x="376" y="12"/>
                  </a:lnTo>
                  <a:lnTo>
                    <a:pt x="359" y="7"/>
                  </a:lnTo>
                  <a:lnTo>
                    <a:pt x="341" y="3"/>
                  </a:lnTo>
                  <a:lnTo>
                    <a:pt x="325" y="0"/>
                  </a:lnTo>
                  <a:lnTo>
                    <a:pt x="307" y="0"/>
                  </a:lnTo>
                  <a:lnTo>
                    <a:pt x="291" y="0"/>
                  </a:lnTo>
                  <a:lnTo>
                    <a:pt x="276" y="2"/>
                  </a:lnTo>
                  <a:lnTo>
                    <a:pt x="260" y="6"/>
                  </a:lnTo>
                  <a:lnTo>
                    <a:pt x="245" y="9"/>
                  </a:lnTo>
                  <a:lnTo>
                    <a:pt x="231" y="16"/>
                  </a:lnTo>
                  <a:lnTo>
                    <a:pt x="218" y="22"/>
                  </a:lnTo>
                  <a:lnTo>
                    <a:pt x="213" y="27"/>
                  </a:lnTo>
                  <a:lnTo>
                    <a:pt x="209" y="31"/>
                  </a:lnTo>
                  <a:lnTo>
                    <a:pt x="204" y="36"/>
                  </a:lnTo>
                  <a:lnTo>
                    <a:pt x="201" y="42"/>
                  </a:lnTo>
                  <a:lnTo>
                    <a:pt x="194" y="42"/>
                  </a:lnTo>
                  <a:lnTo>
                    <a:pt x="187" y="43"/>
                  </a:lnTo>
                  <a:lnTo>
                    <a:pt x="181" y="44"/>
                  </a:lnTo>
                  <a:lnTo>
                    <a:pt x="176" y="45"/>
                  </a:lnTo>
                  <a:lnTo>
                    <a:pt x="168" y="51"/>
                  </a:lnTo>
                  <a:lnTo>
                    <a:pt x="163" y="56"/>
                  </a:lnTo>
                  <a:lnTo>
                    <a:pt x="158" y="65"/>
                  </a:lnTo>
                  <a:lnTo>
                    <a:pt x="155" y="75"/>
                  </a:lnTo>
                  <a:lnTo>
                    <a:pt x="155" y="87"/>
                  </a:lnTo>
                  <a:lnTo>
                    <a:pt x="155" y="98"/>
                  </a:lnTo>
                  <a:lnTo>
                    <a:pt x="159" y="120"/>
                  </a:lnTo>
                  <a:lnTo>
                    <a:pt x="164" y="138"/>
                  </a:lnTo>
                  <a:lnTo>
                    <a:pt x="164" y="139"/>
                  </a:lnTo>
                  <a:lnTo>
                    <a:pt x="164" y="139"/>
                  </a:lnTo>
                  <a:lnTo>
                    <a:pt x="159" y="144"/>
                  </a:lnTo>
                  <a:lnTo>
                    <a:pt x="154" y="151"/>
                  </a:lnTo>
                  <a:lnTo>
                    <a:pt x="151" y="156"/>
                  </a:lnTo>
                  <a:lnTo>
                    <a:pt x="150" y="162"/>
                  </a:lnTo>
                  <a:lnTo>
                    <a:pt x="149" y="170"/>
                  </a:lnTo>
                  <a:lnTo>
                    <a:pt x="149" y="176"/>
                  </a:lnTo>
                  <a:lnTo>
                    <a:pt x="149" y="184"/>
                  </a:lnTo>
                  <a:lnTo>
                    <a:pt x="150" y="191"/>
                  </a:lnTo>
                  <a:lnTo>
                    <a:pt x="151" y="196"/>
                  </a:lnTo>
                  <a:lnTo>
                    <a:pt x="154" y="201"/>
                  </a:lnTo>
                  <a:lnTo>
                    <a:pt x="156" y="206"/>
                  </a:lnTo>
                  <a:lnTo>
                    <a:pt x="159" y="210"/>
                  </a:lnTo>
                  <a:lnTo>
                    <a:pt x="163" y="214"/>
                  </a:lnTo>
                  <a:lnTo>
                    <a:pt x="167" y="216"/>
                  </a:lnTo>
                  <a:lnTo>
                    <a:pt x="168" y="227"/>
                  </a:lnTo>
                  <a:lnTo>
                    <a:pt x="169" y="237"/>
                  </a:lnTo>
                  <a:lnTo>
                    <a:pt x="172" y="246"/>
                  </a:lnTo>
                  <a:lnTo>
                    <a:pt x="174" y="255"/>
                  </a:lnTo>
                  <a:lnTo>
                    <a:pt x="179" y="271"/>
                  </a:lnTo>
                  <a:lnTo>
                    <a:pt x="187" y="286"/>
                  </a:lnTo>
                  <a:lnTo>
                    <a:pt x="195" y="297"/>
                  </a:lnTo>
                  <a:lnTo>
                    <a:pt x="203" y="306"/>
                  </a:lnTo>
                  <a:lnTo>
                    <a:pt x="210" y="314"/>
                  </a:lnTo>
                  <a:lnTo>
                    <a:pt x="215" y="319"/>
                  </a:lnTo>
                  <a:lnTo>
                    <a:pt x="215" y="364"/>
                  </a:lnTo>
                  <a:lnTo>
                    <a:pt x="201" y="369"/>
                  </a:lnTo>
                  <a:lnTo>
                    <a:pt x="186" y="375"/>
                  </a:lnTo>
                  <a:lnTo>
                    <a:pt x="171" y="381"/>
                  </a:lnTo>
                  <a:lnTo>
                    <a:pt x="155" y="384"/>
                  </a:lnTo>
                  <a:lnTo>
                    <a:pt x="129" y="393"/>
                  </a:lnTo>
                  <a:lnTo>
                    <a:pt x="106" y="401"/>
                  </a:lnTo>
                  <a:lnTo>
                    <a:pt x="83" y="410"/>
                  </a:lnTo>
                  <a:lnTo>
                    <a:pt x="64" y="419"/>
                  </a:lnTo>
                  <a:lnTo>
                    <a:pt x="46" y="428"/>
                  </a:lnTo>
                  <a:lnTo>
                    <a:pt x="32" y="438"/>
                  </a:lnTo>
                  <a:lnTo>
                    <a:pt x="27" y="444"/>
                  </a:lnTo>
                  <a:lnTo>
                    <a:pt x="22" y="449"/>
                  </a:lnTo>
                  <a:lnTo>
                    <a:pt x="18" y="455"/>
                  </a:lnTo>
                  <a:lnTo>
                    <a:pt x="15" y="460"/>
                  </a:lnTo>
                  <a:lnTo>
                    <a:pt x="10" y="479"/>
                  </a:lnTo>
                  <a:lnTo>
                    <a:pt x="6" y="499"/>
                  </a:lnTo>
                  <a:lnTo>
                    <a:pt x="4" y="521"/>
                  </a:lnTo>
                  <a:lnTo>
                    <a:pt x="2" y="540"/>
                  </a:lnTo>
                  <a:lnTo>
                    <a:pt x="0" y="573"/>
                  </a:lnTo>
                  <a:lnTo>
                    <a:pt x="0" y="589"/>
                  </a:lnTo>
                  <a:lnTo>
                    <a:pt x="1" y="594"/>
                  </a:lnTo>
                  <a:lnTo>
                    <a:pt x="4" y="598"/>
                  </a:lnTo>
                  <a:lnTo>
                    <a:pt x="7" y="600"/>
                  </a:lnTo>
                  <a:lnTo>
                    <a:pt x="11" y="602"/>
                  </a:lnTo>
                  <a:lnTo>
                    <a:pt x="350" y="602"/>
                  </a:lnTo>
                  <a:lnTo>
                    <a:pt x="346" y="594"/>
                  </a:lnTo>
                  <a:lnTo>
                    <a:pt x="345" y="589"/>
                  </a:lnTo>
                  <a:lnTo>
                    <a:pt x="345" y="585"/>
                  </a:lnTo>
                  <a:lnTo>
                    <a:pt x="348" y="581"/>
                  </a:lnTo>
                  <a:lnTo>
                    <a:pt x="352" y="5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674">
              <a:extLst>
                <a:ext uri="{FF2B5EF4-FFF2-40B4-BE49-F238E27FC236}">
                  <a16:creationId xmlns:a16="http://schemas.microsoft.com/office/drawing/2014/main" id="{44A4D0F8-0767-41BC-BE62-0AED99EC8B25}"/>
                </a:ext>
              </a:extLst>
            </p:cNvPr>
            <p:cNvSpPr>
              <a:spLocks noEditPoints="1"/>
            </p:cNvSpPr>
            <p:nvPr/>
          </p:nvSpPr>
          <p:spPr bwMode="auto">
            <a:xfrm>
              <a:off x="6597650" y="5497513"/>
              <a:ext cx="131762" cy="133350"/>
            </a:xfrm>
            <a:custGeom>
              <a:avLst/>
              <a:gdLst>
                <a:gd name="T0" fmla="*/ 151 w 332"/>
                <a:gd name="T1" fmla="*/ 243 h 336"/>
                <a:gd name="T2" fmla="*/ 129 w 332"/>
                <a:gd name="T3" fmla="*/ 235 h 336"/>
                <a:gd name="T4" fmla="*/ 111 w 332"/>
                <a:gd name="T5" fmla="*/ 222 h 336"/>
                <a:gd name="T6" fmla="*/ 97 w 332"/>
                <a:gd name="T7" fmla="*/ 204 h 336"/>
                <a:gd name="T8" fmla="*/ 89 w 332"/>
                <a:gd name="T9" fmla="*/ 182 h 336"/>
                <a:gd name="T10" fmla="*/ 88 w 332"/>
                <a:gd name="T11" fmla="*/ 159 h 336"/>
                <a:gd name="T12" fmla="*/ 94 w 332"/>
                <a:gd name="T13" fmla="*/ 136 h 336"/>
                <a:gd name="T14" fmla="*/ 106 w 332"/>
                <a:gd name="T15" fmla="*/ 117 h 336"/>
                <a:gd name="T16" fmla="*/ 122 w 332"/>
                <a:gd name="T17" fmla="*/ 103 h 336"/>
                <a:gd name="T18" fmla="*/ 143 w 332"/>
                <a:gd name="T19" fmla="*/ 92 h 336"/>
                <a:gd name="T20" fmla="*/ 166 w 332"/>
                <a:gd name="T21" fmla="*/ 89 h 336"/>
                <a:gd name="T22" fmla="*/ 189 w 332"/>
                <a:gd name="T23" fmla="*/ 92 h 336"/>
                <a:gd name="T24" fmla="*/ 210 w 332"/>
                <a:gd name="T25" fmla="*/ 103 h 336"/>
                <a:gd name="T26" fmla="*/ 226 w 332"/>
                <a:gd name="T27" fmla="*/ 117 h 336"/>
                <a:gd name="T28" fmla="*/ 238 w 332"/>
                <a:gd name="T29" fmla="*/ 136 h 336"/>
                <a:gd name="T30" fmla="*/ 243 w 332"/>
                <a:gd name="T31" fmla="*/ 159 h 336"/>
                <a:gd name="T32" fmla="*/ 242 w 332"/>
                <a:gd name="T33" fmla="*/ 182 h 336"/>
                <a:gd name="T34" fmla="*/ 234 w 332"/>
                <a:gd name="T35" fmla="*/ 204 h 336"/>
                <a:gd name="T36" fmla="*/ 221 w 332"/>
                <a:gd name="T37" fmla="*/ 222 h 336"/>
                <a:gd name="T38" fmla="*/ 203 w 332"/>
                <a:gd name="T39" fmla="*/ 235 h 336"/>
                <a:gd name="T40" fmla="*/ 181 w 332"/>
                <a:gd name="T41" fmla="*/ 243 h 336"/>
                <a:gd name="T42" fmla="*/ 306 w 332"/>
                <a:gd name="T43" fmla="*/ 204 h 336"/>
                <a:gd name="T44" fmla="*/ 300 w 332"/>
                <a:gd name="T45" fmla="*/ 195 h 336"/>
                <a:gd name="T46" fmla="*/ 302 w 332"/>
                <a:gd name="T47" fmla="*/ 167 h 336"/>
                <a:gd name="T48" fmla="*/ 300 w 332"/>
                <a:gd name="T49" fmla="*/ 139 h 336"/>
                <a:gd name="T50" fmla="*/ 306 w 332"/>
                <a:gd name="T51" fmla="*/ 130 h 336"/>
                <a:gd name="T52" fmla="*/ 269 w 332"/>
                <a:gd name="T53" fmla="*/ 64 h 336"/>
                <a:gd name="T54" fmla="*/ 257 w 332"/>
                <a:gd name="T55" fmla="*/ 65 h 336"/>
                <a:gd name="T56" fmla="*/ 242 w 332"/>
                <a:gd name="T57" fmla="*/ 53 h 336"/>
                <a:gd name="T58" fmla="*/ 215 w 332"/>
                <a:gd name="T59" fmla="*/ 35 h 336"/>
                <a:gd name="T60" fmla="*/ 207 w 332"/>
                <a:gd name="T61" fmla="*/ 27 h 336"/>
                <a:gd name="T62" fmla="*/ 135 w 332"/>
                <a:gd name="T63" fmla="*/ 0 h 336"/>
                <a:gd name="T64" fmla="*/ 133 w 332"/>
                <a:gd name="T65" fmla="*/ 31 h 336"/>
                <a:gd name="T66" fmla="*/ 113 w 332"/>
                <a:gd name="T67" fmla="*/ 41 h 336"/>
                <a:gd name="T68" fmla="*/ 77 w 332"/>
                <a:gd name="T69" fmla="*/ 63 h 336"/>
                <a:gd name="T70" fmla="*/ 67 w 332"/>
                <a:gd name="T71" fmla="*/ 65 h 336"/>
                <a:gd name="T72" fmla="*/ 0 w 332"/>
                <a:gd name="T73" fmla="*/ 114 h 336"/>
                <a:gd name="T74" fmla="*/ 31 w 332"/>
                <a:gd name="T75" fmla="*/ 135 h 336"/>
                <a:gd name="T76" fmla="*/ 30 w 332"/>
                <a:gd name="T77" fmla="*/ 154 h 336"/>
                <a:gd name="T78" fmla="*/ 31 w 332"/>
                <a:gd name="T79" fmla="*/ 191 h 336"/>
                <a:gd name="T80" fmla="*/ 29 w 332"/>
                <a:gd name="T81" fmla="*/ 202 h 336"/>
                <a:gd name="T82" fmla="*/ 38 w 332"/>
                <a:gd name="T83" fmla="*/ 284 h 336"/>
                <a:gd name="T84" fmla="*/ 71 w 332"/>
                <a:gd name="T85" fmla="*/ 267 h 336"/>
                <a:gd name="T86" fmla="*/ 89 w 332"/>
                <a:gd name="T87" fmla="*/ 279 h 336"/>
                <a:gd name="T88" fmla="*/ 139 w 332"/>
                <a:gd name="T89" fmla="*/ 300 h 336"/>
                <a:gd name="T90" fmla="*/ 146 w 332"/>
                <a:gd name="T91" fmla="*/ 308 h 336"/>
                <a:gd name="T92" fmla="*/ 207 w 332"/>
                <a:gd name="T93" fmla="*/ 336 h 336"/>
                <a:gd name="T94" fmla="*/ 208 w 332"/>
                <a:gd name="T95" fmla="*/ 306 h 336"/>
                <a:gd name="T96" fmla="*/ 223 w 332"/>
                <a:gd name="T97" fmla="*/ 297 h 336"/>
                <a:gd name="T98" fmla="*/ 246 w 332"/>
                <a:gd name="T99" fmla="*/ 279 h 336"/>
                <a:gd name="T100" fmla="*/ 257 w 332"/>
                <a:gd name="T101" fmla="*/ 268 h 336"/>
                <a:gd name="T102" fmla="*/ 269 w 332"/>
                <a:gd name="T103" fmla="*/ 270 h 336"/>
                <a:gd name="T104" fmla="*/ 306 w 332"/>
                <a:gd name="T105" fmla="*/ 204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2" h="336">
                  <a:moveTo>
                    <a:pt x="166" y="245"/>
                  </a:moveTo>
                  <a:lnTo>
                    <a:pt x="158" y="244"/>
                  </a:lnTo>
                  <a:lnTo>
                    <a:pt x="151" y="243"/>
                  </a:lnTo>
                  <a:lnTo>
                    <a:pt x="143" y="241"/>
                  </a:lnTo>
                  <a:lnTo>
                    <a:pt x="135" y="239"/>
                  </a:lnTo>
                  <a:lnTo>
                    <a:pt x="129" y="235"/>
                  </a:lnTo>
                  <a:lnTo>
                    <a:pt x="122" y="231"/>
                  </a:lnTo>
                  <a:lnTo>
                    <a:pt x="116" y="227"/>
                  </a:lnTo>
                  <a:lnTo>
                    <a:pt x="111" y="222"/>
                  </a:lnTo>
                  <a:lnTo>
                    <a:pt x="106" y="217"/>
                  </a:lnTo>
                  <a:lnTo>
                    <a:pt x="101" y="211"/>
                  </a:lnTo>
                  <a:lnTo>
                    <a:pt x="97" y="204"/>
                  </a:lnTo>
                  <a:lnTo>
                    <a:pt x="94" y="198"/>
                  </a:lnTo>
                  <a:lnTo>
                    <a:pt x="92" y="190"/>
                  </a:lnTo>
                  <a:lnTo>
                    <a:pt x="89" y="182"/>
                  </a:lnTo>
                  <a:lnTo>
                    <a:pt x="88" y="175"/>
                  </a:lnTo>
                  <a:lnTo>
                    <a:pt x="88" y="167"/>
                  </a:lnTo>
                  <a:lnTo>
                    <a:pt x="88" y="159"/>
                  </a:lnTo>
                  <a:lnTo>
                    <a:pt x="89" y="151"/>
                  </a:lnTo>
                  <a:lnTo>
                    <a:pt x="92" y="144"/>
                  </a:lnTo>
                  <a:lnTo>
                    <a:pt x="94" y="136"/>
                  </a:lnTo>
                  <a:lnTo>
                    <a:pt x="97" y="130"/>
                  </a:lnTo>
                  <a:lnTo>
                    <a:pt x="101" y="123"/>
                  </a:lnTo>
                  <a:lnTo>
                    <a:pt x="106" y="117"/>
                  </a:lnTo>
                  <a:lnTo>
                    <a:pt x="111" y="112"/>
                  </a:lnTo>
                  <a:lnTo>
                    <a:pt x="116" y="106"/>
                  </a:lnTo>
                  <a:lnTo>
                    <a:pt x="122" y="103"/>
                  </a:lnTo>
                  <a:lnTo>
                    <a:pt x="129" y="99"/>
                  </a:lnTo>
                  <a:lnTo>
                    <a:pt x="135" y="95"/>
                  </a:lnTo>
                  <a:lnTo>
                    <a:pt x="143" y="92"/>
                  </a:lnTo>
                  <a:lnTo>
                    <a:pt x="151" y="90"/>
                  </a:lnTo>
                  <a:lnTo>
                    <a:pt x="158" y="90"/>
                  </a:lnTo>
                  <a:lnTo>
                    <a:pt x="166" y="89"/>
                  </a:lnTo>
                  <a:lnTo>
                    <a:pt x="174" y="90"/>
                  </a:lnTo>
                  <a:lnTo>
                    <a:pt x="181" y="90"/>
                  </a:lnTo>
                  <a:lnTo>
                    <a:pt x="189" y="92"/>
                  </a:lnTo>
                  <a:lnTo>
                    <a:pt x="196" y="95"/>
                  </a:lnTo>
                  <a:lnTo>
                    <a:pt x="203" y="99"/>
                  </a:lnTo>
                  <a:lnTo>
                    <a:pt x="210" y="103"/>
                  </a:lnTo>
                  <a:lnTo>
                    <a:pt x="215" y="106"/>
                  </a:lnTo>
                  <a:lnTo>
                    <a:pt x="221" y="112"/>
                  </a:lnTo>
                  <a:lnTo>
                    <a:pt x="226" y="117"/>
                  </a:lnTo>
                  <a:lnTo>
                    <a:pt x="230" y="123"/>
                  </a:lnTo>
                  <a:lnTo>
                    <a:pt x="234" y="130"/>
                  </a:lnTo>
                  <a:lnTo>
                    <a:pt x="238" y="136"/>
                  </a:lnTo>
                  <a:lnTo>
                    <a:pt x="241" y="144"/>
                  </a:lnTo>
                  <a:lnTo>
                    <a:pt x="242" y="151"/>
                  </a:lnTo>
                  <a:lnTo>
                    <a:pt x="243" y="159"/>
                  </a:lnTo>
                  <a:lnTo>
                    <a:pt x="244" y="167"/>
                  </a:lnTo>
                  <a:lnTo>
                    <a:pt x="243" y="175"/>
                  </a:lnTo>
                  <a:lnTo>
                    <a:pt x="242" y="182"/>
                  </a:lnTo>
                  <a:lnTo>
                    <a:pt x="241" y="190"/>
                  </a:lnTo>
                  <a:lnTo>
                    <a:pt x="238" y="198"/>
                  </a:lnTo>
                  <a:lnTo>
                    <a:pt x="234" y="204"/>
                  </a:lnTo>
                  <a:lnTo>
                    <a:pt x="230" y="211"/>
                  </a:lnTo>
                  <a:lnTo>
                    <a:pt x="226" y="217"/>
                  </a:lnTo>
                  <a:lnTo>
                    <a:pt x="221" y="222"/>
                  </a:lnTo>
                  <a:lnTo>
                    <a:pt x="215" y="227"/>
                  </a:lnTo>
                  <a:lnTo>
                    <a:pt x="210" y="231"/>
                  </a:lnTo>
                  <a:lnTo>
                    <a:pt x="203" y="235"/>
                  </a:lnTo>
                  <a:lnTo>
                    <a:pt x="196" y="239"/>
                  </a:lnTo>
                  <a:lnTo>
                    <a:pt x="189" y="241"/>
                  </a:lnTo>
                  <a:lnTo>
                    <a:pt x="181" y="243"/>
                  </a:lnTo>
                  <a:lnTo>
                    <a:pt x="174" y="244"/>
                  </a:lnTo>
                  <a:lnTo>
                    <a:pt x="166" y="245"/>
                  </a:lnTo>
                  <a:close/>
                  <a:moveTo>
                    <a:pt x="306" y="204"/>
                  </a:moveTo>
                  <a:lnTo>
                    <a:pt x="302" y="202"/>
                  </a:lnTo>
                  <a:lnTo>
                    <a:pt x="301" y="199"/>
                  </a:lnTo>
                  <a:lnTo>
                    <a:pt x="300" y="195"/>
                  </a:lnTo>
                  <a:lnTo>
                    <a:pt x="300" y="191"/>
                  </a:lnTo>
                  <a:lnTo>
                    <a:pt x="302" y="180"/>
                  </a:lnTo>
                  <a:lnTo>
                    <a:pt x="302" y="167"/>
                  </a:lnTo>
                  <a:lnTo>
                    <a:pt x="302" y="154"/>
                  </a:lnTo>
                  <a:lnTo>
                    <a:pt x="300" y="142"/>
                  </a:lnTo>
                  <a:lnTo>
                    <a:pt x="300" y="139"/>
                  </a:lnTo>
                  <a:lnTo>
                    <a:pt x="301" y="135"/>
                  </a:lnTo>
                  <a:lnTo>
                    <a:pt x="302" y="132"/>
                  </a:lnTo>
                  <a:lnTo>
                    <a:pt x="306" y="130"/>
                  </a:lnTo>
                  <a:lnTo>
                    <a:pt x="332" y="114"/>
                  </a:lnTo>
                  <a:lnTo>
                    <a:pt x="293" y="50"/>
                  </a:lnTo>
                  <a:lnTo>
                    <a:pt x="269" y="64"/>
                  </a:lnTo>
                  <a:lnTo>
                    <a:pt x="265" y="65"/>
                  </a:lnTo>
                  <a:lnTo>
                    <a:pt x="261" y="65"/>
                  </a:lnTo>
                  <a:lnTo>
                    <a:pt x="257" y="65"/>
                  </a:lnTo>
                  <a:lnTo>
                    <a:pt x="255" y="63"/>
                  </a:lnTo>
                  <a:lnTo>
                    <a:pt x="251" y="59"/>
                  </a:lnTo>
                  <a:lnTo>
                    <a:pt x="242" y="53"/>
                  </a:lnTo>
                  <a:lnTo>
                    <a:pt x="233" y="45"/>
                  </a:lnTo>
                  <a:lnTo>
                    <a:pt x="224" y="40"/>
                  </a:lnTo>
                  <a:lnTo>
                    <a:pt x="215" y="35"/>
                  </a:lnTo>
                  <a:lnTo>
                    <a:pt x="211" y="33"/>
                  </a:lnTo>
                  <a:lnTo>
                    <a:pt x="208" y="31"/>
                  </a:lnTo>
                  <a:lnTo>
                    <a:pt x="207" y="27"/>
                  </a:lnTo>
                  <a:lnTo>
                    <a:pt x="207" y="24"/>
                  </a:lnTo>
                  <a:lnTo>
                    <a:pt x="207" y="0"/>
                  </a:lnTo>
                  <a:lnTo>
                    <a:pt x="135" y="0"/>
                  </a:lnTo>
                  <a:lnTo>
                    <a:pt x="135" y="24"/>
                  </a:lnTo>
                  <a:lnTo>
                    <a:pt x="134" y="27"/>
                  </a:lnTo>
                  <a:lnTo>
                    <a:pt x="133" y="31"/>
                  </a:lnTo>
                  <a:lnTo>
                    <a:pt x="130" y="33"/>
                  </a:lnTo>
                  <a:lnTo>
                    <a:pt x="126" y="35"/>
                  </a:lnTo>
                  <a:lnTo>
                    <a:pt x="113" y="41"/>
                  </a:lnTo>
                  <a:lnTo>
                    <a:pt x="101" y="47"/>
                  </a:lnTo>
                  <a:lnTo>
                    <a:pt x="88" y="55"/>
                  </a:lnTo>
                  <a:lnTo>
                    <a:pt x="77" y="63"/>
                  </a:lnTo>
                  <a:lnTo>
                    <a:pt x="75" y="65"/>
                  </a:lnTo>
                  <a:lnTo>
                    <a:pt x="71" y="65"/>
                  </a:lnTo>
                  <a:lnTo>
                    <a:pt x="67" y="65"/>
                  </a:lnTo>
                  <a:lnTo>
                    <a:pt x="63" y="64"/>
                  </a:lnTo>
                  <a:lnTo>
                    <a:pt x="38" y="50"/>
                  </a:lnTo>
                  <a:lnTo>
                    <a:pt x="0" y="114"/>
                  </a:lnTo>
                  <a:lnTo>
                    <a:pt x="26" y="130"/>
                  </a:lnTo>
                  <a:lnTo>
                    <a:pt x="29" y="132"/>
                  </a:lnTo>
                  <a:lnTo>
                    <a:pt x="31" y="135"/>
                  </a:lnTo>
                  <a:lnTo>
                    <a:pt x="33" y="139"/>
                  </a:lnTo>
                  <a:lnTo>
                    <a:pt x="31" y="142"/>
                  </a:lnTo>
                  <a:lnTo>
                    <a:pt x="30" y="154"/>
                  </a:lnTo>
                  <a:lnTo>
                    <a:pt x="30" y="167"/>
                  </a:lnTo>
                  <a:lnTo>
                    <a:pt x="30" y="178"/>
                  </a:lnTo>
                  <a:lnTo>
                    <a:pt x="31" y="191"/>
                  </a:lnTo>
                  <a:lnTo>
                    <a:pt x="33" y="195"/>
                  </a:lnTo>
                  <a:lnTo>
                    <a:pt x="31" y="199"/>
                  </a:lnTo>
                  <a:lnTo>
                    <a:pt x="29" y="202"/>
                  </a:lnTo>
                  <a:lnTo>
                    <a:pt x="26" y="204"/>
                  </a:lnTo>
                  <a:lnTo>
                    <a:pt x="0" y="220"/>
                  </a:lnTo>
                  <a:lnTo>
                    <a:pt x="38" y="284"/>
                  </a:lnTo>
                  <a:lnTo>
                    <a:pt x="63" y="270"/>
                  </a:lnTo>
                  <a:lnTo>
                    <a:pt x="67" y="268"/>
                  </a:lnTo>
                  <a:lnTo>
                    <a:pt x="71" y="267"/>
                  </a:lnTo>
                  <a:lnTo>
                    <a:pt x="75" y="268"/>
                  </a:lnTo>
                  <a:lnTo>
                    <a:pt x="77" y="271"/>
                  </a:lnTo>
                  <a:lnTo>
                    <a:pt x="89" y="279"/>
                  </a:lnTo>
                  <a:lnTo>
                    <a:pt x="106" y="286"/>
                  </a:lnTo>
                  <a:lnTo>
                    <a:pt x="124" y="295"/>
                  </a:lnTo>
                  <a:lnTo>
                    <a:pt x="139" y="300"/>
                  </a:lnTo>
                  <a:lnTo>
                    <a:pt x="142" y="303"/>
                  </a:lnTo>
                  <a:lnTo>
                    <a:pt x="144" y="306"/>
                  </a:lnTo>
                  <a:lnTo>
                    <a:pt x="146" y="308"/>
                  </a:lnTo>
                  <a:lnTo>
                    <a:pt x="147" y="312"/>
                  </a:lnTo>
                  <a:lnTo>
                    <a:pt x="147" y="336"/>
                  </a:lnTo>
                  <a:lnTo>
                    <a:pt x="207" y="336"/>
                  </a:lnTo>
                  <a:lnTo>
                    <a:pt x="207" y="312"/>
                  </a:lnTo>
                  <a:lnTo>
                    <a:pt x="207" y="308"/>
                  </a:lnTo>
                  <a:lnTo>
                    <a:pt x="208" y="306"/>
                  </a:lnTo>
                  <a:lnTo>
                    <a:pt x="211" y="303"/>
                  </a:lnTo>
                  <a:lnTo>
                    <a:pt x="215" y="300"/>
                  </a:lnTo>
                  <a:lnTo>
                    <a:pt x="223" y="297"/>
                  </a:lnTo>
                  <a:lnTo>
                    <a:pt x="230" y="291"/>
                  </a:lnTo>
                  <a:lnTo>
                    <a:pt x="238" y="285"/>
                  </a:lnTo>
                  <a:lnTo>
                    <a:pt x="246" y="279"/>
                  </a:lnTo>
                  <a:lnTo>
                    <a:pt x="250" y="275"/>
                  </a:lnTo>
                  <a:lnTo>
                    <a:pt x="255" y="271"/>
                  </a:lnTo>
                  <a:lnTo>
                    <a:pt x="257" y="268"/>
                  </a:lnTo>
                  <a:lnTo>
                    <a:pt x="261" y="267"/>
                  </a:lnTo>
                  <a:lnTo>
                    <a:pt x="265" y="268"/>
                  </a:lnTo>
                  <a:lnTo>
                    <a:pt x="269" y="270"/>
                  </a:lnTo>
                  <a:lnTo>
                    <a:pt x="295" y="284"/>
                  </a:lnTo>
                  <a:lnTo>
                    <a:pt x="332" y="220"/>
                  </a:lnTo>
                  <a:lnTo>
                    <a:pt x="306" y="2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9" name="Picture 8"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40" y="1755655"/>
            <a:ext cx="11912795" cy="3547959"/>
          </a:xfrm>
          <a:prstGeom prst="rect">
            <a:avLst/>
          </a:prstGeom>
        </p:spPr>
      </p:pic>
    </p:spTree>
    <p:extLst>
      <p:ext uri="{BB962C8B-B14F-4D97-AF65-F5344CB8AC3E}">
        <p14:creationId xmlns:p14="http://schemas.microsoft.com/office/powerpoint/2010/main" val="36297937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5959" y="0"/>
            <a:ext cx="4938233" cy="6858000"/>
            <a:chOff x="0" y="0"/>
            <a:chExt cx="4938233" cy="6858000"/>
          </a:xfrm>
        </p:grpSpPr>
        <p:pic>
          <p:nvPicPr>
            <p:cNvPr id="7" name="Picture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0"/>
              <a:ext cx="4938233" cy="6858000"/>
            </a:xfrm>
            <a:prstGeom prst="rect">
              <a:avLst/>
            </a:prstGeom>
          </p:spPr>
        </p:pic>
        <p:sp>
          <p:nvSpPr>
            <p:cNvPr id="8" name="Rectangle 7"/>
            <p:cNvSpPr/>
            <p:nvPr/>
          </p:nvSpPr>
          <p:spPr>
            <a:xfrm>
              <a:off x="304800" y="2311400"/>
              <a:ext cx="1346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p:cNvSpPr/>
          <p:nvPr/>
        </p:nvSpPr>
        <p:spPr>
          <a:xfrm>
            <a:off x="304800" y="5422900"/>
            <a:ext cx="1676400" cy="1905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6104155" y="25400"/>
            <a:ext cx="4718871" cy="6716062"/>
            <a:chOff x="8763697" y="0"/>
            <a:chExt cx="4718871" cy="6716062"/>
          </a:xfrm>
        </p:grpSpPr>
        <p:pic>
          <p:nvPicPr>
            <p:cNvPr id="12" name="Picture 11"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3697" y="0"/>
              <a:ext cx="4718871" cy="6716062"/>
            </a:xfrm>
            <a:prstGeom prst="rect">
              <a:avLst/>
            </a:prstGeom>
            <a:ln>
              <a:solidFill>
                <a:schemeClr val="tx1"/>
              </a:solidFill>
            </a:ln>
          </p:spPr>
        </p:pic>
        <p:sp>
          <p:nvSpPr>
            <p:cNvPr id="13" name="Rectangle 12"/>
            <p:cNvSpPr/>
            <p:nvPr/>
          </p:nvSpPr>
          <p:spPr>
            <a:xfrm>
              <a:off x="9042400" y="1384300"/>
              <a:ext cx="14351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8890000" y="4749800"/>
              <a:ext cx="908050" cy="3429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345283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7410" y="67377"/>
            <a:ext cx="5821688" cy="6790623"/>
          </a:xfrm>
          <a:prstGeom prst="rect">
            <a:avLst/>
          </a:prstGeom>
        </p:spPr>
      </p:pic>
      <p:sp>
        <p:nvSpPr>
          <p:cNvPr id="3" name="Rectangle 2"/>
          <p:cNvSpPr/>
          <p:nvPr/>
        </p:nvSpPr>
        <p:spPr>
          <a:xfrm>
            <a:off x="7424152" y="1164656"/>
            <a:ext cx="939800" cy="47350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38233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id="{B5981CF1-BC08-49F8-B0F9-AAF98EC67450}"/>
              </a:ext>
            </a:extLst>
          </p:cNvPr>
          <p:cNvSpPr>
            <a:spLocks noGrp="1"/>
          </p:cNvSpPr>
          <p:nvPr>
            <p:ph type="title" idx="4294967295"/>
          </p:nvPr>
        </p:nvSpPr>
        <p:spPr>
          <a:xfrm>
            <a:off x="0" y="365125"/>
            <a:ext cx="10515600" cy="1325563"/>
          </a:xfrm>
        </p:spPr>
        <p:txBody>
          <a:bodyPr/>
          <a:lstStyle/>
          <a:p>
            <a:r>
              <a:rPr lang="en-US"/>
              <a:t>Project analysis slide 2</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xmlns="" val="1"/>
              </a:ext>
            </a:extLst>
          </p:cNvPr>
          <p:cNvCxnSpPr>
            <a:cxnSpLocks/>
          </p:cNvCxnSpPr>
          <p:nvPr/>
        </p:nvCxnSpPr>
        <p:spPr>
          <a:xfrm>
            <a:off x="8105775" y="644085"/>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441149"/>
            <a:ext cx="11734800" cy="1163395"/>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smtClean="0">
                <a:solidFill>
                  <a:schemeClr val="tx1">
                    <a:lumMod val="75000"/>
                    <a:lumOff val="25000"/>
                  </a:schemeClr>
                </a:solidFill>
                <a:latin typeface="Times New Roman" panose="02020603050405020304" pitchFamily="18" charset="0"/>
                <a:cs typeface="Times New Roman" panose="02020603050405020304" pitchFamily="18" charset="0"/>
              </a:rPr>
              <a:t>CÁC CHỨNG CHỈ </a:t>
            </a:r>
          </a:p>
          <a:p>
            <a:pPr algn="ctr"/>
            <a:r>
              <a:rPr lang="en-US" sz="2800" b="1" smtClean="0">
                <a:solidFill>
                  <a:schemeClr val="tx1">
                    <a:lumMod val="75000"/>
                    <a:lumOff val="25000"/>
                  </a:schemeClr>
                </a:solidFill>
                <a:latin typeface="Times New Roman" panose="02020603050405020304" pitchFamily="18" charset="0"/>
                <a:cs typeface="Times New Roman" panose="02020603050405020304" pitchFamily="18" charset="0"/>
              </a:rPr>
              <a:t>TIẾNG ANH DO CAMBRIDGE CẤP</a:t>
            </a:r>
            <a:r>
              <a:rPr lang="en-US" sz="2800">
                <a:solidFill>
                  <a:schemeClr val="tx1">
                    <a:lumMod val="75000"/>
                    <a:lumOff val="25000"/>
                  </a:schemeClr>
                </a:solidFill>
                <a:latin typeface="Times New Roman" panose="02020603050405020304" pitchFamily="18" charset="0"/>
                <a:cs typeface="Times New Roman" panose="02020603050405020304" pitchFamily="18" charset="0"/>
              </a:rPr>
              <a:t/>
            </a:r>
            <a:br>
              <a:rPr lang="en-US" sz="2800">
                <a:solidFill>
                  <a:schemeClr val="tx1">
                    <a:lumMod val="75000"/>
                    <a:lumOff val="25000"/>
                  </a:schemeClr>
                </a:solidFill>
                <a:latin typeface="Times New Roman" panose="02020603050405020304" pitchFamily="18" charset="0"/>
                <a:cs typeface="Times New Roman" panose="02020603050405020304" pitchFamily="18" charset="0"/>
              </a:rPr>
            </a:br>
            <a:endParaRPr lang="en-US" sz="2800">
              <a:solidFill>
                <a:schemeClr val="tx1">
                  <a:lumMod val="75000"/>
                  <a:lumOff val="25000"/>
                </a:schemeClr>
              </a:solidFill>
              <a:latin typeface="Times New Roman" panose="02020603050405020304" pitchFamily="18"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xmlns="" val="1"/>
              </a:ext>
            </a:extLst>
          </p:cNvPr>
          <p:cNvCxnSpPr>
            <a:cxnSpLocks/>
          </p:cNvCxnSpPr>
          <p:nvPr/>
        </p:nvCxnSpPr>
        <p:spPr>
          <a:xfrm>
            <a:off x="0" y="644085"/>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grpSp>
        <p:nvGrpSpPr>
          <p:cNvPr id="36" name="Group 35" descr="Icon of human being and gear. ">
            <a:extLst>
              <a:ext uri="{FF2B5EF4-FFF2-40B4-BE49-F238E27FC236}">
                <a16:creationId xmlns:a16="http://schemas.microsoft.com/office/drawing/2014/main" id="{ECC5F635-1712-4572-A9EC-F94E2199DDBD}"/>
              </a:ext>
            </a:extLst>
          </p:cNvPr>
          <p:cNvGrpSpPr/>
          <p:nvPr/>
        </p:nvGrpSpPr>
        <p:grpSpPr>
          <a:xfrm>
            <a:off x="7133464" y="5355478"/>
            <a:ext cx="338073" cy="339996"/>
            <a:chOff x="6450013" y="5349875"/>
            <a:chExt cx="279399" cy="280988"/>
          </a:xfrm>
          <a:solidFill>
            <a:schemeClr val="bg1"/>
          </a:solidFill>
        </p:grpSpPr>
        <p:sp>
          <p:nvSpPr>
            <p:cNvPr id="37" name="Freeform 3673">
              <a:extLst>
                <a:ext uri="{FF2B5EF4-FFF2-40B4-BE49-F238E27FC236}">
                  <a16:creationId xmlns:a16="http://schemas.microsoft.com/office/drawing/2014/main" id="{D1391604-D4EC-48A8-AE57-EDF194392FB1}"/>
                </a:ext>
              </a:extLst>
            </p:cNvPr>
            <p:cNvSpPr>
              <a:spLocks/>
            </p:cNvSpPr>
            <p:nvPr/>
          </p:nvSpPr>
          <p:spPr bwMode="auto">
            <a:xfrm>
              <a:off x="6450013" y="5349875"/>
              <a:ext cx="182562" cy="238125"/>
            </a:xfrm>
            <a:custGeom>
              <a:avLst/>
              <a:gdLst>
                <a:gd name="T0" fmla="*/ 379 w 459"/>
                <a:gd name="T1" fmla="*/ 550 h 602"/>
                <a:gd name="T2" fmla="*/ 380 w 459"/>
                <a:gd name="T3" fmla="*/ 519 h 602"/>
                <a:gd name="T4" fmla="*/ 345 w 459"/>
                <a:gd name="T5" fmla="*/ 495 h 602"/>
                <a:gd name="T6" fmla="*/ 397 w 459"/>
                <a:gd name="T7" fmla="*/ 400 h 602"/>
                <a:gd name="T8" fmla="*/ 408 w 459"/>
                <a:gd name="T9" fmla="*/ 395 h 602"/>
                <a:gd name="T10" fmla="*/ 450 w 459"/>
                <a:gd name="T11" fmla="*/ 406 h 602"/>
                <a:gd name="T12" fmla="*/ 412 w 459"/>
                <a:gd name="T13" fmla="*/ 384 h 602"/>
                <a:gd name="T14" fmla="*/ 376 w 459"/>
                <a:gd name="T15" fmla="*/ 370 h 602"/>
                <a:gd name="T16" fmla="*/ 361 w 459"/>
                <a:gd name="T17" fmla="*/ 307 h 602"/>
                <a:gd name="T18" fmla="*/ 379 w 459"/>
                <a:gd name="T19" fmla="*/ 288 h 602"/>
                <a:gd name="T20" fmla="*/ 397 w 459"/>
                <a:gd name="T21" fmla="*/ 252 h 602"/>
                <a:gd name="T22" fmla="*/ 406 w 459"/>
                <a:gd name="T23" fmla="*/ 214 h 602"/>
                <a:gd name="T24" fmla="*/ 415 w 459"/>
                <a:gd name="T25" fmla="*/ 202 h 602"/>
                <a:gd name="T26" fmla="*/ 420 w 459"/>
                <a:gd name="T27" fmla="*/ 183 h 602"/>
                <a:gd name="T28" fmla="*/ 416 w 459"/>
                <a:gd name="T29" fmla="*/ 152 h 602"/>
                <a:gd name="T30" fmla="*/ 412 w 459"/>
                <a:gd name="T31" fmla="*/ 121 h 602"/>
                <a:gd name="T32" fmla="*/ 420 w 459"/>
                <a:gd name="T33" fmla="*/ 78 h 602"/>
                <a:gd name="T34" fmla="*/ 415 w 459"/>
                <a:gd name="T35" fmla="*/ 45 h 602"/>
                <a:gd name="T36" fmla="*/ 403 w 459"/>
                <a:gd name="T37" fmla="*/ 27 h 602"/>
                <a:gd name="T38" fmla="*/ 382 w 459"/>
                <a:gd name="T39" fmla="*/ 15 h 602"/>
                <a:gd name="T40" fmla="*/ 341 w 459"/>
                <a:gd name="T41" fmla="*/ 3 h 602"/>
                <a:gd name="T42" fmla="*/ 291 w 459"/>
                <a:gd name="T43" fmla="*/ 0 h 602"/>
                <a:gd name="T44" fmla="*/ 245 w 459"/>
                <a:gd name="T45" fmla="*/ 9 h 602"/>
                <a:gd name="T46" fmla="*/ 213 w 459"/>
                <a:gd name="T47" fmla="*/ 27 h 602"/>
                <a:gd name="T48" fmla="*/ 201 w 459"/>
                <a:gd name="T49" fmla="*/ 42 h 602"/>
                <a:gd name="T50" fmla="*/ 181 w 459"/>
                <a:gd name="T51" fmla="*/ 44 h 602"/>
                <a:gd name="T52" fmla="*/ 163 w 459"/>
                <a:gd name="T53" fmla="*/ 56 h 602"/>
                <a:gd name="T54" fmla="*/ 155 w 459"/>
                <a:gd name="T55" fmla="*/ 87 h 602"/>
                <a:gd name="T56" fmla="*/ 164 w 459"/>
                <a:gd name="T57" fmla="*/ 138 h 602"/>
                <a:gd name="T58" fmla="*/ 159 w 459"/>
                <a:gd name="T59" fmla="*/ 144 h 602"/>
                <a:gd name="T60" fmla="*/ 150 w 459"/>
                <a:gd name="T61" fmla="*/ 162 h 602"/>
                <a:gd name="T62" fmla="*/ 149 w 459"/>
                <a:gd name="T63" fmla="*/ 184 h 602"/>
                <a:gd name="T64" fmla="*/ 154 w 459"/>
                <a:gd name="T65" fmla="*/ 201 h 602"/>
                <a:gd name="T66" fmla="*/ 163 w 459"/>
                <a:gd name="T67" fmla="*/ 214 h 602"/>
                <a:gd name="T68" fmla="*/ 169 w 459"/>
                <a:gd name="T69" fmla="*/ 237 h 602"/>
                <a:gd name="T70" fmla="*/ 179 w 459"/>
                <a:gd name="T71" fmla="*/ 271 h 602"/>
                <a:gd name="T72" fmla="*/ 203 w 459"/>
                <a:gd name="T73" fmla="*/ 306 h 602"/>
                <a:gd name="T74" fmla="*/ 215 w 459"/>
                <a:gd name="T75" fmla="*/ 364 h 602"/>
                <a:gd name="T76" fmla="*/ 171 w 459"/>
                <a:gd name="T77" fmla="*/ 381 h 602"/>
                <a:gd name="T78" fmla="*/ 106 w 459"/>
                <a:gd name="T79" fmla="*/ 401 h 602"/>
                <a:gd name="T80" fmla="*/ 46 w 459"/>
                <a:gd name="T81" fmla="*/ 428 h 602"/>
                <a:gd name="T82" fmla="*/ 22 w 459"/>
                <a:gd name="T83" fmla="*/ 449 h 602"/>
                <a:gd name="T84" fmla="*/ 10 w 459"/>
                <a:gd name="T85" fmla="*/ 479 h 602"/>
                <a:gd name="T86" fmla="*/ 2 w 459"/>
                <a:gd name="T87" fmla="*/ 540 h 602"/>
                <a:gd name="T88" fmla="*/ 1 w 459"/>
                <a:gd name="T89" fmla="*/ 594 h 602"/>
                <a:gd name="T90" fmla="*/ 11 w 459"/>
                <a:gd name="T91" fmla="*/ 602 h 602"/>
                <a:gd name="T92" fmla="*/ 345 w 459"/>
                <a:gd name="T93" fmla="*/ 589 h 602"/>
                <a:gd name="T94" fmla="*/ 352 w 459"/>
                <a:gd name="T95" fmla="*/ 577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9" h="602">
                  <a:moveTo>
                    <a:pt x="352" y="577"/>
                  </a:moveTo>
                  <a:lnTo>
                    <a:pt x="380" y="560"/>
                  </a:lnTo>
                  <a:lnTo>
                    <a:pt x="379" y="550"/>
                  </a:lnTo>
                  <a:lnTo>
                    <a:pt x="379" y="540"/>
                  </a:lnTo>
                  <a:lnTo>
                    <a:pt x="379" y="530"/>
                  </a:lnTo>
                  <a:lnTo>
                    <a:pt x="380" y="519"/>
                  </a:lnTo>
                  <a:lnTo>
                    <a:pt x="352" y="503"/>
                  </a:lnTo>
                  <a:lnTo>
                    <a:pt x="348" y="499"/>
                  </a:lnTo>
                  <a:lnTo>
                    <a:pt x="345" y="495"/>
                  </a:lnTo>
                  <a:lnTo>
                    <a:pt x="345" y="490"/>
                  </a:lnTo>
                  <a:lnTo>
                    <a:pt x="346" y="486"/>
                  </a:lnTo>
                  <a:lnTo>
                    <a:pt x="397" y="400"/>
                  </a:lnTo>
                  <a:lnTo>
                    <a:pt x="399" y="397"/>
                  </a:lnTo>
                  <a:lnTo>
                    <a:pt x="403" y="395"/>
                  </a:lnTo>
                  <a:lnTo>
                    <a:pt x="408" y="395"/>
                  </a:lnTo>
                  <a:lnTo>
                    <a:pt x="413" y="396"/>
                  </a:lnTo>
                  <a:lnTo>
                    <a:pt x="441" y="413"/>
                  </a:lnTo>
                  <a:lnTo>
                    <a:pt x="450" y="406"/>
                  </a:lnTo>
                  <a:lnTo>
                    <a:pt x="459" y="401"/>
                  </a:lnTo>
                  <a:lnTo>
                    <a:pt x="424" y="388"/>
                  </a:lnTo>
                  <a:lnTo>
                    <a:pt x="412" y="384"/>
                  </a:lnTo>
                  <a:lnTo>
                    <a:pt x="400" y="379"/>
                  </a:lnTo>
                  <a:lnTo>
                    <a:pt x="389" y="375"/>
                  </a:lnTo>
                  <a:lnTo>
                    <a:pt x="376" y="370"/>
                  </a:lnTo>
                  <a:lnTo>
                    <a:pt x="368" y="368"/>
                  </a:lnTo>
                  <a:lnTo>
                    <a:pt x="361" y="364"/>
                  </a:lnTo>
                  <a:lnTo>
                    <a:pt x="361" y="307"/>
                  </a:lnTo>
                  <a:lnTo>
                    <a:pt x="366" y="302"/>
                  </a:lnTo>
                  <a:lnTo>
                    <a:pt x="372" y="297"/>
                  </a:lnTo>
                  <a:lnTo>
                    <a:pt x="379" y="288"/>
                  </a:lnTo>
                  <a:lnTo>
                    <a:pt x="385" y="279"/>
                  </a:lnTo>
                  <a:lnTo>
                    <a:pt x="391" y="266"/>
                  </a:lnTo>
                  <a:lnTo>
                    <a:pt x="397" y="252"/>
                  </a:lnTo>
                  <a:lnTo>
                    <a:pt x="400" y="235"/>
                  </a:lnTo>
                  <a:lnTo>
                    <a:pt x="402" y="216"/>
                  </a:lnTo>
                  <a:lnTo>
                    <a:pt x="406" y="214"/>
                  </a:lnTo>
                  <a:lnTo>
                    <a:pt x="409" y="211"/>
                  </a:lnTo>
                  <a:lnTo>
                    <a:pt x="412" y="207"/>
                  </a:lnTo>
                  <a:lnTo>
                    <a:pt x="415" y="202"/>
                  </a:lnTo>
                  <a:lnTo>
                    <a:pt x="417" y="197"/>
                  </a:lnTo>
                  <a:lnTo>
                    <a:pt x="418" y="191"/>
                  </a:lnTo>
                  <a:lnTo>
                    <a:pt x="420" y="183"/>
                  </a:lnTo>
                  <a:lnTo>
                    <a:pt x="420" y="175"/>
                  </a:lnTo>
                  <a:lnTo>
                    <a:pt x="420" y="164"/>
                  </a:lnTo>
                  <a:lnTo>
                    <a:pt x="416" y="152"/>
                  </a:lnTo>
                  <a:lnTo>
                    <a:pt x="412" y="144"/>
                  </a:lnTo>
                  <a:lnTo>
                    <a:pt x="406" y="137"/>
                  </a:lnTo>
                  <a:lnTo>
                    <a:pt x="412" y="121"/>
                  </a:lnTo>
                  <a:lnTo>
                    <a:pt x="417" y="101"/>
                  </a:lnTo>
                  <a:lnTo>
                    <a:pt x="420" y="89"/>
                  </a:lnTo>
                  <a:lnTo>
                    <a:pt x="420" y="78"/>
                  </a:lnTo>
                  <a:lnTo>
                    <a:pt x="420" y="65"/>
                  </a:lnTo>
                  <a:lnTo>
                    <a:pt x="417" y="53"/>
                  </a:lnTo>
                  <a:lnTo>
                    <a:pt x="415" y="45"/>
                  </a:lnTo>
                  <a:lnTo>
                    <a:pt x="412" y="39"/>
                  </a:lnTo>
                  <a:lnTo>
                    <a:pt x="407" y="34"/>
                  </a:lnTo>
                  <a:lnTo>
                    <a:pt x="403" y="27"/>
                  </a:lnTo>
                  <a:lnTo>
                    <a:pt x="397" y="24"/>
                  </a:lnTo>
                  <a:lnTo>
                    <a:pt x="390" y="18"/>
                  </a:lnTo>
                  <a:lnTo>
                    <a:pt x="382" y="15"/>
                  </a:lnTo>
                  <a:lnTo>
                    <a:pt x="376" y="12"/>
                  </a:lnTo>
                  <a:lnTo>
                    <a:pt x="359" y="7"/>
                  </a:lnTo>
                  <a:lnTo>
                    <a:pt x="341" y="3"/>
                  </a:lnTo>
                  <a:lnTo>
                    <a:pt x="325" y="0"/>
                  </a:lnTo>
                  <a:lnTo>
                    <a:pt x="307" y="0"/>
                  </a:lnTo>
                  <a:lnTo>
                    <a:pt x="291" y="0"/>
                  </a:lnTo>
                  <a:lnTo>
                    <a:pt x="276" y="2"/>
                  </a:lnTo>
                  <a:lnTo>
                    <a:pt x="260" y="6"/>
                  </a:lnTo>
                  <a:lnTo>
                    <a:pt x="245" y="9"/>
                  </a:lnTo>
                  <a:lnTo>
                    <a:pt x="231" y="16"/>
                  </a:lnTo>
                  <a:lnTo>
                    <a:pt x="218" y="22"/>
                  </a:lnTo>
                  <a:lnTo>
                    <a:pt x="213" y="27"/>
                  </a:lnTo>
                  <a:lnTo>
                    <a:pt x="209" y="31"/>
                  </a:lnTo>
                  <a:lnTo>
                    <a:pt x="204" y="36"/>
                  </a:lnTo>
                  <a:lnTo>
                    <a:pt x="201" y="42"/>
                  </a:lnTo>
                  <a:lnTo>
                    <a:pt x="194" y="42"/>
                  </a:lnTo>
                  <a:lnTo>
                    <a:pt x="187" y="43"/>
                  </a:lnTo>
                  <a:lnTo>
                    <a:pt x="181" y="44"/>
                  </a:lnTo>
                  <a:lnTo>
                    <a:pt x="176" y="45"/>
                  </a:lnTo>
                  <a:lnTo>
                    <a:pt x="168" y="51"/>
                  </a:lnTo>
                  <a:lnTo>
                    <a:pt x="163" y="56"/>
                  </a:lnTo>
                  <a:lnTo>
                    <a:pt x="158" y="65"/>
                  </a:lnTo>
                  <a:lnTo>
                    <a:pt x="155" y="75"/>
                  </a:lnTo>
                  <a:lnTo>
                    <a:pt x="155" y="87"/>
                  </a:lnTo>
                  <a:lnTo>
                    <a:pt x="155" y="98"/>
                  </a:lnTo>
                  <a:lnTo>
                    <a:pt x="159" y="120"/>
                  </a:lnTo>
                  <a:lnTo>
                    <a:pt x="164" y="138"/>
                  </a:lnTo>
                  <a:lnTo>
                    <a:pt x="164" y="139"/>
                  </a:lnTo>
                  <a:lnTo>
                    <a:pt x="164" y="139"/>
                  </a:lnTo>
                  <a:lnTo>
                    <a:pt x="159" y="144"/>
                  </a:lnTo>
                  <a:lnTo>
                    <a:pt x="154" y="151"/>
                  </a:lnTo>
                  <a:lnTo>
                    <a:pt x="151" y="156"/>
                  </a:lnTo>
                  <a:lnTo>
                    <a:pt x="150" y="162"/>
                  </a:lnTo>
                  <a:lnTo>
                    <a:pt x="149" y="170"/>
                  </a:lnTo>
                  <a:lnTo>
                    <a:pt x="149" y="176"/>
                  </a:lnTo>
                  <a:lnTo>
                    <a:pt x="149" y="184"/>
                  </a:lnTo>
                  <a:lnTo>
                    <a:pt x="150" y="191"/>
                  </a:lnTo>
                  <a:lnTo>
                    <a:pt x="151" y="196"/>
                  </a:lnTo>
                  <a:lnTo>
                    <a:pt x="154" y="201"/>
                  </a:lnTo>
                  <a:lnTo>
                    <a:pt x="156" y="206"/>
                  </a:lnTo>
                  <a:lnTo>
                    <a:pt x="159" y="210"/>
                  </a:lnTo>
                  <a:lnTo>
                    <a:pt x="163" y="214"/>
                  </a:lnTo>
                  <a:lnTo>
                    <a:pt x="167" y="216"/>
                  </a:lnTo>
                  <a:lnTo>
                    <a:pt x="168" y="227"/>
                  </a:lnTo>
                  <a:lnTo>
                    <a:pt x="169" y="237"/>
                  </a:lnTo>
                  <a:lnTo>
                    <a:pt x="172" y="246"/>
                  </a:lnTo>
                  <a:lnTo>
                    <a:pt x="174" y="255"/>
                  </a:lnTo>
                  <a:lnTo>
                    <a:pt x="179" y="271"/>
                  </a:lnTo>
                  <a:lnTo>
                    <a:pt x="187" y="286"/>
                  </a:lnTo>
                  <a:lnTo>
                    <a:pt x="195" y="297"/>
                  </a:lnTo>
                  <a:lnTo>
                    <a:pt x="203" y="306"/>
                  </a:lnTo>
                  <a:lnTo>
                    <a:pt x="210" y="314"/>
                  </a:lnTo>
                  <a:lnTo>
                    <a:pt x="215" y="319"/>
                  </a:lnTo>
                  <a:lnTo>
                    <a:pt x="215" y="364"/>
                  </a:lnTo>
                  <a:lnTo>
                    <a:pt x="201" y="369"/>
                  </a:lnTo>
                  <a:lnTo>
                    <a:pt x="186" y="375"/>
                  </a:lnTo>
                  <a:lnTo>
                    <a:pt x="171" y="381"/>
                  </a:lnTo>
                  <a:lnTo>
                    <a:pt x="155" y="384"/>
                  </a:lnTo>
                  <a:lnTo>
                    <a:pt x="129" y="393"/>
                  </a:lnTo>
                  <a:lnTo>
                    <a:pt x="106" y="401"/>
                  </a:lnTo>
                  <a:lnTo>
                    <a:pt x="83" y="410"/>
                  </a:lnTo>
                  <a:lnTo>
                    <a:pt x="64" y="419"/>
                  </a:lnTo>
                  <a:lnTo>
                    <a:pt x="46" y="428"/>
                  </a:lnTo>
                  <a:lnTo>
                    <a:pt x="32" y="438"/>
                  </a:lnTo>
                  <a:lnTo>
                    <a:pt x="27" y="444"/>
                  </a:lnTo>
                  <a:lnTo>
                    <a:pt x="22" y="449"/>
                  </a:lnTo>
                  <a:lnTo>
                    <a:pt x="18" y="455"/>
                  </a:lnTo>
                  <a:lnTo>
                    <a:pt x="15" y="460"/>
                  </a:lnTo>
                  <a:lnTo>
                    <a:pt x="10" y="479"/>
                  </a:lnTo>
                  <a:lnTo>
                    <a:pt x="6" y="499"/>
                  </a:lnTo>
                  <a:lnTo>
                    <a:pt x="4" y="521"/>
                  </a:lnTo>
                  <a:lnTo>
                    <a:pt x="2" y="540"/>
                  </a:lnTo>
                  <a:lnTo>
                    <a:pt x="0" y="573"/>
                  </a:lnTo>
                  <a:lnTo>
                    <a:pt x="0" y="589"/>
                  </a:lnTo>
                  <a:lnTo>
                    <a:pt x="1" y="594"/>
                  </a:lnTo>
                  <a:lnTo>
                    <a:pt x="4" y="598"/>
                  </a:lnTo>
                  <a:lnTo>
                    <a:pt x="7" y="600"/>
                  </a:lnTo>
                  <a:lnTo>
                    <a:pt x="11" y="602"/>
                  </a:lnTo>
                  <a:lnTo>
                    <a:pt x="350" y="602"/>
                  </a:lnTo>
                  <a:lnTo>
                    <a:pt x="346" y="594"/>
                  </a:lnTo>
                  <a:lnTo>
                    <a:pt x="345" y="589"/>
                  </a:lnTo>
                  <a:lnTo>
                    <a:pt x="345" y="585"/>
                  </a:lnTo>
                  <a:lnTo>
                    <a:pt x="348" y="581"/>
                  </a:lnTo>
                  <a:lnTo>
                    <a:pt x="352" y="5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674">
              <a:extLst>
                <a:ext uri="{FF2B5EF4-FFF2-40B4-BE49-F238E27FC236}">
                  <a16:creationId xmlns:a16="http://schemas.microsoft.com/office/drawing/2014/main" id="{44A4D0F8-0767-41BC-BE62-0AED99EC8B25}"/>
                </a:ext>
              </a:extLst>
            </p:cNvPr>
            <p:cNvSpPr>
              <a:spLocks noEditPoints="1"/>
            </p:cNvSpPr>
            <p:nvPr/>
          </p:nvSpPr>
          <p:spPr bwMode="auto">
            <a:xfrm>
              <a:off x="6597650" y="5497513"/>
              <a:ext cx="131762" cy="133350"/>
            </a:xfrm>
            <a:custGeom>
              <a:avLst/>
              <a:gdLst>
                <a:gd name="T0" fmla="*/ 151 w 332"/>
                <a:gd name="T1" fmla="*/ 243 h 336"/>
                <a:gd name="T2" fmla="*/ 129 w 332"/>
                <a:gd name="T3" fmla="*/ 235 h 336"/>
                <a:gd name="T4" fmla="*/ 111 w 332"/>
                <a:gd name="T5" fmla="*/ 222 h 336"/>
                <a:gd name="T6" fmla="*/ 97 w 332"/>
                <a:gd name="T7" fmla="*/ 204 h 336"/>
                <a:gd name="T8" fmla="*/ 89 w 332"/>
                <a:gd name="T9" fmla="*/ 182 h 336"/>
                <a:gd name="T10" fmla="*/ 88 w 332"/>
                <a:gd name="T11" fmla="*/ 159 h 336"/>
                <a:gd name="T12" fmla="*/ 94 w 332"/>
                <a:gd name="T13" fmla="*/ 136 h 336"/>
                <a:gd name="T14" fmla="*/ 106 w 332"/>
                <a:gd name="T15" fmla="*/ 117 h 336"/>
                <a:gd name="T16" fmla="*/ 122 w 332"/>
                <a:gd name="T17" fmla="*/ 103 h 336"/>
                <a:gd name="T18" fmla="*/ 143 w 332"/>
                <a:gd name="T19" fmla="*/ 92 h 336"/>
                <a:gd name="T20" fmla="*/ 166 w 332"/>
                <a:gd name="T21" fmla="*/ 89 h 336"/>
                <a:gd name="T22" fmla="*/ 189 w 332"/>
                <a:gd name="T23" fmla="*/ 92 h 336"/>
                <a:gd name="T24" fmla="*/ 210 w 332"/>
                <a:gd name="T25" fmla="*/ 103 h 336"/>
                <a:gd name="T26" fmla="*/ 226 w 332"/>
                <a:gd name="T27" fmla="*/ 117 h 336"/>
                <a:gd name="T28" fmla="*/ 238 w 332"/>
                <a:gd name="T29" fmla="*/ 136 h 336"/>
                <a:gd name="T30" fmla="*/ 243 w 332"/>
                <a:gd name="T31" fmla="*/ 159 h 336"/>
                <a:gd name="T32" fmla="*/ 242 w 332"/>
                <a:gd name="T33" fmla="*/ 182 h 336"/>
                <a:gd name="T34" fmla="*/ 234 w 332"/>
                <a:gd name="T35" fmla="*/ 204 h 336"/>
                <a:gd name="T36" fmla="*/ 221 w 332"/>
                <a:gd name="T37" fmla="*/ 222 h 336"/>
                <a:gd name="T38" fmla="*/ 203 w 332"/>
                <a:gd name="T39" fmla="*/ 235 h 336"/>
                <a:gd name="T40" fmla="*/ 181 w 332"/>
                <a:gd name="T41" fmla="*/ 243 h 336"/>
                <a:gd name="T42" fmla="*/ 306 w 332"/>
                <a:gd name="T43" fmla="*/ 204 h 336"/>
                <a:gd name="T44" fmla="*/ 300 w 332"/>
                <a:gd name="T45" fmla="*/ 195 h 336"/>
                <a:gd name="T46" fmla="*/ 302 w 332"/>
                <a:gd name="T47" fmla="*/ 167 h 336"/>
                <a:gd name="T48" fmla="*/ 300 w 332"/>
                <a:gd name="T49" fmla="*/ 139 h 336"/>
                <a:gd name="T50" fmla="*/ 306 w 332"/>
                <a:gd name="T51" fmla="*/ 130 h 336"/>
                <a:gd name="T52" fmla="*/ 269 w 332"/>
                <a:gd name="T53" fmla="*/ 64 h 336"/>
                <a:gd name="T54" fmla="*/ 257 w 332"/>
                <a:gd name="T55" fmla="*/ 65 h 336"/>
                <a:gd name="T56" fmla="*/ 242 w 332"/>
                <a:gd name="T57" fmla="*/ 53 h 336"/>
                <a:gd name="T58" fmla="*/ 215 w 332"/>
                <a:gd name="T59" fmla="*/ 35 h 336"/>
                <a:gd name="T60" fmla="*/ 207 w 332"/>
                <a:gd name="T61" fmla="*/ 27 h 336"/>
                <a:gd name="T62" fmla="*/ 135 w 332"/>
                <a:gd name="T63" fmla="*/ 0 h 336"/>
                <a:gd name="T64" fmla="*/ 133 w 332"/>
                <a:gd name="T65" fmla="*/ 31 h 336"/>
                <a:gd name="T66" fmla="*/ 113 w 332"/>
                <a:gd name="T67" fmla="*/ 41 h 336"/>
                <a:gd name="T68" fmla="*/ 77 w 332"/>
                <a:gd name="T69" fmla="*/ 63 h 336"/>
                <a:gd name="T70" fmla="*/ 67 w 332"/>
                <a:gd name="T71" fmla="*/ 65 h 336"/>
                <a:gd name="T72" fmla="*/ 0 w 332"/>
                <a:gd name="T73" fmla="*/ 114 h 336"/>
                <a:gd name="T74" fmla="*/ 31 w 332"/>
                <a:gd name="T75" fmla="*/ 135 h 336"/>
                <a:gd name="T76" fmla="*/ 30 w 332"/>
                <a:gd name="T77" fmla="*/ 154 h 336"/>
                <a:gd name="T78" fmla="*/ 31 w 332"/>
                <a:gd name="T79" fmla="*/ 191 h 336"/>
                <a:gd name="T80" fmla="*/ 29 w 332"/>
                <a:gd name="T81" fmla="*/ 202 h 336"/>
                <a:gd name="T82" fmla="*/ 38 w 332"/>
                <a:gd name="T83" fmla="*/ 284 h 336"/>
                <a:gd name="T84" fmla="*/ 71 w 332"/>
                <a:gd name="T85" fmla="*/ 267 h 336"/>
                <a:gd name="T86" fmla="*/ 89 w 332"/>
                <a:gd name="T87" fmla="*/ 279 h 336"/>
                <a:gd name="T88" fmla="*/ 139 w 332"/>
                <a:gd name="T89" fmla="*/ 300 h 336"/>
                <a:gd name="T90" fmla="*/ 146 w 332"/>
                <a:gd name="T91" fmla="*/ 308 h 336"/>
                <a:gd name="T92" fmla="*/ 207 w 332"/>
                <a:gd name="T93" fmla="*/ 336 h 336"/>
                <a:gd name="T94" fmla="*/ 208 w 332"/>
                <a:gd name="T95" fmla="*/ 306 h 336"/>
                <a:gd name="T96" fmla="*/ 223 w 332"/>
                <a:gd name="T97" fmla="*/ 297 h 336"/>
                <a:gd name="T98" fmla="*/ 246 w 332"/>
                <a:gd name="T99" fmla="*/ 279 h 336"/>
                <a:gd name="T100" fmla="*/ 257 w 332"/>
                <a:gd name="T101" fmla="*/ 268 h 336"/>
                <a:gd name="T102" fmla="*/ 269 w 332"/>
                <a:gd name="T103" fmla="*/ 270 h 336"/>
                <a:gd name="T104" fmla="*/ 306 w 332"/>
                <a:gd name="T105" fmla="*/ 204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2" h="336">
                  <a:moveTo>
                    <a:pt x="166" y="245"/>
                  </a:moveTo>
                  <a:lnTo>
                    <a:pt x="158" y="244"/>
                  </a:lnTo>
                  <a:lnTo>
                    <a:pt x="151" y="243"/>
                  </a:lnTo>
                  <a:lnTo>
                    <a:pt x="143" y="241"/>
                  </a:lnTo>
                  <a:lnTo>
                    <a:pt x="135" y="239"/>
                  </a:lnTo>
                  <a:lnTo>
                    <a:pt x="129" y="235"/>
                  </a:lnTo>
                  <a:lnTo>
                    <a:pt x="122" y="231"/>
                  </a:lnTo>
                  <a:lnTo>
                    <a:pt x="116" y="227"/>
                  </a:lnTo>
                  <a:lnTo>
                    <a:pt x="111" y="222"/>
                  </a:lnTo>
                  <a:lnTo>
                    <a:pt x="106" y="217"/>
                  </a:lnTo>
                  <a:lnTo>
                    <a:pt x="101" y="211"/>
                  </a:lnTo>
                  <a:lnTo>
                    <a:pt x="97" y="204"/>
                  </a:lnTo>
                  <a:lnTo>
                    <a:pt x="94" y="198"/>
                  </a:lnTo>
                  <a:lnTo>
                    <a:pt x="92" y="190"/>
                  </a:lnTo>
                  <a:lnTo>
                    <a:pt x="89" y="182"/>
                  </a:lnTo>
                  <a:lnTo>
                    <a:pt x="88" y="175"/>
                  </a:lnTo>
                  <a:lnTo>
                    <a:pt x="88" y="167"/>
                  </a:lnTo>
                  <a:lnTo>
                    <a:pt x="88" y="159"/>
                  </a:lnTo>
                  <a:lnTo>
                    <a:pt x="89" y="151"/>
                  </a:lnTo>
                  <a:lnTo>
                    <a:pt x="92" y="144"/>
                  </a:lnTo>
                  <a:lnTo>
                    <a:pt x="94" y="136"/>
                  </a:lnTo>
                  <a:lnTo>
                    <a:pt x="97" y="130"/>
                  </a:lnTo>
                  <a:lnTo>
                    <a:pt x="101" y="123"/>
                  </a:lnTo>
                  <a:lnTo>
                    <a:pt x="106" y="117"/>
                  </a:lnTo>
                  <a:lnTo>
                    <a:pt x="111" y="112"/>
                  </a:lnTo>
                  <a:lnTo>
                    <a:pt x="116" y="106"/>
                  </a:lnTo>
                  <a:lnTo>
                    <a:pt x="122" y="103"/>
                  </a:lnTo>
                  <a:lnTo>
                    <a:pt x="129" y="99"/>
                  </a:lnTo>
                  <a:lnTo>
                    <a:pt x="135" y="95"/>
                  </a:lnTo>
                  <a:lnTo>
                    <a:pt x="143" y="92"/>
                  </a:lnTo>
                  <a:lnTo>
                    <a:pt x="151" y="90"/>
                  </a:lnTo>
                  <a:lnTo>
                    <a:pt x="158" y="90"/>
                  </a:lnTo>
                  <a:lnTo>
                    <a:pt x="166" y="89"/>
                  </a:lnTo>
                  <a:lnTo>
                    <a:pt x="174" y="90"/>
                  </a:lnTo>
                  <a:lnTo>
                    <a:pt x="181" y="90"/>
                  </a:lnTo>
                  <a:lnTo>
                    <a:pt x="189" y="92"/>
                  </a:lnTo>
                  <a:lnTo>
                    <a:pt x="196" y="95"/>
                  </a:lnTo>
                  <a:lnTo>
                    <a:pt x="203" y="99"/>
                  </a:lnTo>
                  <a:lnTo>
                    <a:pt x="210" y="103"/>
                  </a:lnTo>
                  <a:lnTo>
                    <a:pt x="215" y="106"/>
                  </a:lnTo>
                  <a:lnTo>
                    <a:pt x="221" y="112"/>
                  </a:lnTo>
                  <a:lnTo>
                    <a:pt x="226" y="117"/>
                  </a:lnTo>
                  <a:lnTo>
                    <a:pt x="230" y="123"/>
                  </a:lnTo>
                  <a:lnTo>
                    <a:pt x="234" y="130"/>
                  </a:lnTo>
                  <a:lnTo>
                    <a:pt x="238" y="136"/>
                  </a:lnTo>
                  <a:lnTo>
                    <a:pt x="241" y="144"/>
                  </a:lnTo>
                  <a:lnTo>
                    <a:pt x="242" y="151"/>
                  </a:lnTo>
                  <a:lnTo>
                    <a:pt x="243" y="159"/>
                  </a:lnTo>
                  <a:lnTo>
                    <a:pt x="244" y="167"/>
                  </a:lnTo>
                  <a:lnTo>
                    <a:pt x="243" y="175"/>
                  </a:lnTo>
                  <a:lnTo>
                    <a:pt x="242" y="182"/>
                  </a:lnTo>
                  <a:lnTo>
                    <a:pt x="241" y="190"/>
                  </a:lnTo>
                  <a:lnTo>
                    <a:pt x="238" y="198"/>
                  </a:lnTo>
                  <a:lnTo>
                    <a:pt x="234" y="204"/>
                  </a:lnTo>
                  <a:lnTo>
                    <a:pt x="230" y="211"/>
                  </a:lnTo>
                  <a:lnTo>
                    <a:pt x="226" y="217"/>
                  </a:lnTo>
                  <a:lnTo>
                    <a:pt x="221" y="222"/>
                  </a:lnTo>
                  <a:lnTo>
                    <a:pt x="215" y="227"/>
                  </a:lnTo>
                  <a:lnTo>
                    <a:pt x="210" y="231"/>
                  </a:lnTo>
                  <a:lnTo>
                    <a:pt x="203" y="235"/>
                  </a:lnTo>
                  <a:lnTo>
                    <a:pt x="196" y="239"/>
                  </a:lnTo>
                  <a:lnTo>
                    <a:pt x="189" y="241"/>
                  </a:lnTo>
                  <a:lnTo>
                    <a:pt x="181" y="243"/>
                  </a:lnTo>
                  <a:lnTo>
                    <a:pt x="174" y="244"/>
                  </a:lnTo>
                  <a:lnTo>
                    <a:pt x="166" y="245"/>
                  </a:lnTo>
                  <a:close/>
                  <a:moveTo>
                    <a:pt x="306" y="204"/>
                  </a:moveTo>
                  <a:lnTo>
                    <a:pt x="302" y="202"/>
                  </a:lnTo>
                  <a:lnTo>
                    <a:pt x="301" y="199"/>
                  </a:lnTo>
                  <a:lnTo>
                    <a:pt x="300" y="195"/>
                  </a:lnTo>
                  <a:lnTo>
                    <a:pt x="300" y="191"/>
                  </a:lnTo>
                  <a:lnTo>
                    <a:pt x="302" y="180"/>
                  </a:lnTo>
                  <a:lnTo>
                    <a:pt x="302" y="167"/>
                  </a:lnTo>
                  <a:lnTo>
                    <a:pt x="302" y="154"/>
                  </a:lnTo>
                  <a:lnTo>
                    <a:pt x="300" y="142"/>
                  </a:lnTo>
                  <a:lnTo>
                    <a:pt x="300" y="139"/>
                  </a:lnTo>
                  <a:lnTo>
                    <a:pt x="301" y="135"/>
                  </a:lnTo>
                  <a:lnTo>
                    <a:pt x="302" y="132"/>
                  </a:lnTo>
                  <a:lnTo>
                    <a:pt x="306" y="130"/>
                  </a:lnTo>
                  <a:lnTo>
                    <a:pt x="332" y="114"/>
                  </a:lnTo>
                  <a:lnTo>
                    <a:pt x="293" y="50"/>
                  </a:lnTo>
                  <a:lnTo>
                    <a:pt x="269" y="64"/>
                  </a:lnTo>
                  <a:lnTo>
                    <a:pt x="265" y="65"/>
                  </a:lnTo>
                  <a:lnTo>
                    <a:pt x="261" y="65"/>
                  </a:lnTo>
                  <a:lnTo>
                    <a:pt x="257" y="65"/>
                  </a:lnTo>
                  <a:lnTo>
                    <a:pt x="255" y="63"/>
                  </a:lnTo>
                  <a:lnTo>
                    <a:pt x="251" y="59"/>
                  </a:lnTo>
                  <a:lnTo>
                    <a:pt x="242" y="53"/>
                  </a:lnTo>
                  <a:lnTo>
                    <a:pt x="233" y="45"/>
                  </a:lnTo>
                  <a:lnTo>
                    <a:pt x="224" y="40"/>
                  </a:lnTo>
                  <a:lnTo>
                    <a:pt x="215" y="35"/>
                  </a:lnTo>
                  <a:lnTo>
                    <a:pt x="211" y="33"/>
                  </a:lnTo>
                  <a:lnTo>
                    <a:pt x="208" y="31"/>
                  </a:lnTo>
                  <a:lnTo>
                    <a:pt x="207" y="27"/>
                  </a:lnTo>
                  <a:lnTo>
                    <a:pt x="207" y="24"/>
                  </a:lnTo>
                  <a:lnTo>
                    <a:pt x="207" y="0"/>
                  </a:lnTo>
                  <a:lnTo>
                    <a:pt x="135" y="0"/>
                  </a:lnTo>
                  <a:lnTo>
                    <a:pt x="135" y="24"/>
                  </a:lnTo>
                  <a:lnTo>
                    <a:pt x="134" y="27"/>
                  </a:lnTo>
                  <a:lnTo>
                    <a:pt x="133" y="31"/>
                  </a:lnTo>
                  <a:lnTo>
                    <a:pt x="130" y="33"/>
                  </a:lnTo>
                  <a:lnTo>
                    <a:pt x="126" y="35"/>
                  </a:lnTo>
                  <a:lnTo>
                    <a:pt x="113" y="41"/>
                  </a:lnTo>
                  <a:lnTo>
                    <a:pt x="101" y="47"/>
                  </a:lnTo>
                  <a:lnTo>
                    <a:pt x="88" y="55"/>
                  </a:lnTo>
                  <a:lnTo>
                    <a:pt x="77" y="63"/>
                  </a:lnTo>
                  <a:lnTo>
                    <a:pt x="75" y="65"/>
                  </a:lnTo>
                  <a:lnTo>
                    <a:pt x="71" y="65"/>
                  </a:lnTo>
                  <a:lnTo>
                    <a:pt x="67" y="65"/>
                  </a:lnTo>
                  <a:lnTo>
                    <a:pt x="63" y="64"/>
                  </a:lnTo>
                  <a:lnTo>
                    <a:pt x="38" y="50"/>
                  </a:lnTo>
                  <a:lnTo>
                    <a:pt x="0" y="114"/>
                  </a:lnTo>
                  <a:lnTo>
                    <a:pt x="26" y="130"/>
                  </a:lnTo>
                  <a:lnTo>
                    <a:pt x="29" y="132"/>
                  </a:lnTo>
                  <a:lnTo>
                    <a:pt x="31" y="135"/>
                  </a:lnTo>
                  <a:lnTo>
                    <a:pt x="33" y="139"/>
                  </a:lnTo>
                  <a:lnTo>
                    <a:pt x="31" y="142"/>
                  </a:lnTo>
                  <a:lnTo>
                    <a:pt x="30" y="154"/>
                  </a:lnTo>
                  <a:lnTo>
                    <a:pt x="30" y="167"/>
                  </a:lnTo>
                  <a:lnTo>
                    <a:pt x="30" y="178"/>
                  </a:lnTo>
                  <a:lnTo>
                    <a:pt x="31" y="191"/>
                  </a:lnTo>
                  <a:lnTo>
                    <a:pt x="33" y="195"/>
                  </a:lnTo>
                  <a:lnTo>
                    <a:pt x="31" y="199"/>
                  </a:lnTo>
                  <a:lnTo>
                    <a:pt x="29" y="202"/>
                  </a:lnTo>
                  <a:lnTo>
                    <a:pt x="26" y="204"/>
                  </a:lnTo>
                  <a:lnTo>
                    <a:pt x="0" y="220"/>
                  </a:lnTo>
                  <a:lnTo>
                    <a:pt x="38" y="284"/>
                  </a:lnTo>
                  <a:lnTo>
                    <a:pt x="63" y="270"/>
                  </a:lnTo>
                  <a:lnTo>
                    <a:pt x="67" y="268"/>
                  </a:lnTo>
                  <a:lnTo>
                    <a:pt x="71" y="267"/>
                  </a:lnTo>
                  <a:lnTo>
                    <a:pt x="75" y="268"/>
                  </a:lnTo>
                  <a:lnTo>
                    <a:pt x="77" y="271"/>
                  </a:lnTo>
                  <a:lnTo>
                    <a:pt x="89" y="279"/>
                  </a:lnTo>
                  <a:lnTo>
                    <a:pt x="106" y="286"/>
                  </a:lnTo>
                  <a:lnTo>
                    <a:pt x="124" y="295"/>
                  </a:lnTo>
                  <a:lnTo>
                    <a:pt x="139" y="300"/>
                  </a:lnTo>
                  <a:lnTo>
                    <a:pt x="142" y="303"/>
                  </a:lnTo>
                  <a:lnTo>
                    <a:pt x="144" y="306"/>
                  </a:lnTo>
                  <a:lnTo>
                    <a:pt x="146" y="308"/>
                  </a:lnTo>
                  <a:lnTo>
                    <a:pt x="147" y="312"/>
                  </a:lnTo>
                  <a:lnTo>
                    <a:pt x="147" y="336"/>
                  </a:lnTo>
                  <a:lnTo>
                    <a:pt x="207" y="336"/>
                  </a:lnTo>
                  <a:lnTo>
                    <a:pt x="207" y="312"/>
                  </a:lnTo>
                  <a:lnTo>
                    <a:pt x="207" y="308"/>
                  </a:lnTo>
                  <a:lnTo>
                    <a:pt x="208" y="306"/>
                  </a:lnTo>
                  <a:lnTo>
                    <a:pt x="211" y="303"/>
                  </a:lnTo>
                  <a:lnTo>
                    <a:pt x="215" y="300"/>
                  </a:lnTo>
                  <a:lnTo>
                    <a:pt x="223" y="297"/>
                  </a:lnTo>
                  <a:lnTo>
                    <a:pt x="230" y="291"/>
                  </a:lnTo>
                  <a:lnTo>
                    <a:pt x="238" y="285"/>
                  </a:lnTo>
                  <a:lnTo>
                    <a:pt x="246" y="279"/>
                  </a:lnTo>
                  <a:lnTo>
                    <a:pt x="250" y="275"/>
                  </a:lnTo>
                  <a:lnTo>
                    <a:pt x="255" y="271"/>
                  </a:lnTo>
                  <a:lnTo>
                    <a:pt x="257" y="268"/>
                  </a:lnTo>
                  <a:lnTo>
                    <a:pt x="261" y="267"/>
                  </a:lnTo>
                  <a:lnTo>
                    <a:pt x="265" y="268"/>
                  </a:lnTo>
                  <a:lnTo>
                    <a:pt x="269" y="270"/>
                  </a:lnTo>
                  <a:lnTo>
                    <a:pt x="295" y="284"/>
                  </a:lnTo>
                  <a:lnTo>
                    <a:pt x="332" y="220"/>
                  </a:lnTo>
                  <a:lnTo>
                    <a:pt x="306" y="2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123" y="1474419"/>
            <a:ext cx="10945753" cy="5010849"/>
          </a:xfrm>
          <a:prstGeom prst="rect">
            <a:avLst/>
          </a:prstGeom>
        </p:spPr>
      </p:pic>
      <p:grpSp>
        <p:nvGrpSpPr>
          <p:cNvPr id="6" name="Group 5"/>
          <p:cNvGrpSpPr/>
          <p:nvPr/>
        </p:nvGrpSpPr>
        <p:grpSpPr>
          <a:xfrm>
            <a:off x="2214390" y="4450814"/>
            <a:ext cx="2379644" cy="1509311"/>
            <a:chOff x="2214390" y="4450814"/>
            <a:chExt cx="2379644" cy="1509311"/>
          </a:xfrm>
        </p:grpSpPr>
        <p:sp>
          <p:nvSpPr>
            <p:cNvPr id="3" name="Line Callout 1 2"/>
            <p:cNvSpPr/>
            <p:nvPr/>
          </p:nvSpPr>
          <p:spPr>
            <a:xfrm>
              <a:off x="2412694" y="4450814"/>
              <a:ext cx="2181340" cy="286439"/>
            </a:xfrm>
            <a:prstGeom prst="borderCallout1">
              <a:avLst>
                <a:gd name="adj1" fmla="val 57211"/>
                <a:gd name="adj2" fmla="val -988"/>
                <a:gd name="adj3" fmla="val 112500"/>
                <a:gd name="adj4" fmla="val -15169"/>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smtClean="0"/>
                <a:t>Reference Number</a:t>
              </a:r>
              <a:endParaRPr lang="en-US" b="1"/>
            </a:p>
          </p:txBody>
        </p:sp>
        <p:sp>
          <p:nvSpPr>
            <p:cNvPr id="5" name="Line Callout 1 4"/>
            <p:cNvSpPr/>
            <p:nvPr/>
          </p:nvSpPr>
          <p:spPr>
            <a:xfrm>
              <a:off x="2214390" y="5643610"/>
              <a:ext cx="2379644" cy="316515"/>
            </a:xfrm>
            <a:prstGeom prst="borderCallout1">
              <a:avLst>
                <a:gd name="adj1" fmla="val 45976"/>
                <a:gd name="adj2" fmla="val -1455"/>
                <a:gd name="adj3" fmla="val -23629"/>
                <a:gd name="adj4" fmla="val -1822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smtClean="0"/>
                <a:t>Ngày sinh của thí sinh</a:t>
              </a:r>
              <a:endParaRPr lang="en-US" b="1"/>
            </a:p>
          </p:txBody>
        </p:sp>
      </p:grpSp>
      <p:sp>
        <p:nvSpPr>
          <p:cNvPr id="7" name="Line Callout 1 6"/>
          <p:cNvSpPr/>
          <p:nvPr/>
        </p:nvSpPr>
        <p:spPr>
          <a:xfrm>
            <a:off x="6640531" y="2835524"/>
            <a:ext cx="2930487" cy="381401"/>
          </a:xfrm>
          <a:prstGeom prst="borderCallout1">
            <a:avLst>
              <a:gd name="adj1" fmla="val 46955"/>
              <a:gd name="adj2" fmla="val -62"/>
              <a:gd name="adj3" fmla="val -46474"/>
              <a:gd name="adj4" fmla="val -10889"/>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smtClean="0"/>
              <a:t>Xác minh theo chứng chỉ</a:t>
            </a:r>
            <a:endParaRPr lang="en-US" b="1"/>
          </a:p>
        </p:txBody>
      </p:sp>
      <p:sp>
        <p:nvSpPr>
          <p:cNvPr id="9" name="Rounded Rectangle 8"/>
          <p:cNvSpPr/>
          <p:nvPr/>
        </p:nvSpPr>
        <p:spPr>
          <a:xfrm>
            <a:off x="5640636" y="2230755"/>
            <a:ext cx="1333042" cy="374574"/>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ine Callout 1 14"/>
          <p:cNvSpPr/>
          <p:nvPr/>
        </p:nvSpPr>
        <p:spPr>
          <a:xfrm>
            <a:off x="3824925" y="2976658"/>
            <a:ext cx="2271074" cy="567855"/>
          </a:xfrm>
          <a:prstGeom prst="borderCallout1">
            <a:avLst>
              <a:gd name="adj1" fmla="val -7927"/>
              <a:gd name="adj2" fmla="val 51511"/>
              <a:gd name="adj3" fmla="val -58631"/>
              <a:gd name="adj4" fmla="val 5165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smtClean="0"/>
              <a:t>Xác minh theo kết quả thí sinh chia sẻ</a:t>
            </a:r>
            <a:endParaRPr lang="en-US" b="1"/>
          </a:p>
        </p:txBody>
      </p:sp>
      <p:sp>
        <p:nvSpPr>
          <p:cNvPr id="16" name="Rounded Rectangle 15"/>
          <p:cNvSpPr/>
          <p:nvPr/>
        </p:nvSpPr>
        <p:spPr>
          <a:xfrm>
            <a:off x="4362680" y="2202283"/>
            <a:ext cx="1090669" cy="403045"/>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841303" y="874586"/>
            <a:ext cx="824265" cy="369332"/>
          </a:xfrm>
          <a:prstGeom prst="rect">
            <a:avLst/>
          </a:prstGeom>
          <a:noFill/>
        </p:spPr>
        <p:txBody>
          <a:bodyPr wrap="none" rtlCol="0">
            <a:spAutoFit/>
          </a:bodyPr>
          <a:lstStyle/>
          <a:p>
            <a:r>
              <a:rPr lang="en-US" b="1" smtClean="0">
                <a:solidFill>
                  <a:srgbClr val="FF0000"/>
                </a:solidFill>
              </a:rPr>
              <a:t>DEMO</a:t>
            </a:r>
            <a:endParaRPr lang="en-US" b="1">
              <a:solidFill>
                <a:srgbClr val="FF0000"/>
              </a:solidFill>
            </a:endParaRPr>
          </a:p>
        </p:txBody>
      </p:sp>
    </p:spTree>
    <p:extLst>
      <p:ext uri="{BB962C8B-B14F-4D97-AF65-F5344CB8AC3E}">
        <p14:creationId xmlns:p14="http://schemas.microsoft.com/office/powerpoint/2010/main" val="41857702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hidden="1">
            <a:extLst>
              <a:ext uri="{FF2B5EF4-FFF2-40B4-BE49-F238E27FC236}">
                <a16:creationId xmlns:a16="http://schemas.microsoft.com/office/drawing/2014/main" id="{ED2F5393-91A3-4102-A584-E902285C507A}"/>
              </a:ext>
            </a:extLst>
          </p:cNvPr>
          <p:cNvSpPr>
            <a:spLocks noGrp="1"/>
          </p:cNvSpPr>
          <p:nvPr>
            <p:ph type="title" idx="4294967295"/>
          </p:nvPr>
        </p:nvSpPr>
        <p:spPr>
          <a:xfrm>
            <a:off x="0" y="365125"/>
            <a:ext cx="10515600" cy="1325563"/>
          </a:xfrm>
        </p:spPr>
        <p:txBody>
          <a:bodyPr/>
          <a:lstStyle/>
          <a:p>
            <a:r>
              <a:rPr lang="en-US"/>
              <a:t>Project analysis slide 4</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xmlns="" val="1"/>
              </a:ext>
            </a:extLst>
          </p:cNvPr>
          <p:cNvCxnSpPr>
            <a:cxnSpLocks/>
          </p:cNvCxnSpPr>
          <p:nvPr/>
        </p:nvCxnSpPr>
        <p:spPr>
          <a:xfrm>
            <a:off x="8105775" y="522898"/>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190500" y="1950706"/>
            <a:ext cx="11734800" cy="2539157"/>
          </a:xfrm>
          <a:prstGeom prst="rect">
            <a:avLst/>
          </a:prstGeom>
          <a:ln>
            <a:noFill/>
          </a:ln>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en-US" sz="3000" b="1" smtClean="0">
                <a:ln w="12700">
                  <a:noFill/>
                </a:ln>
                <a:solidFill>
                  <a:schemeClr val="accent3">
                    <a:lumMod val="50000"/>
                  </a:schemeClr>
                </a:solidFill>
                <a:latin typeface="Segoe UI Light (Body)"/>
              </a:rPr>
              <a:t>MỘT SỐ LƯU Ý TRONG QUÁ TRÌNH NHẬP DỮ LIỆU</a:t>
            </a:r>
          </a:p>
          <a:p>
            <a:pPr algn="ctr">
              <a:lnSpc>
                <a:spcPct val="100000"/>
              </a:lnSpc>
            </a:pPr>
            <a:r>
              <a:rPr lang="en-US" sz="3000" b="1" smtClean="0">
                <a:ln w="12700">
                  <a:noFill/>
                </a:ln>
                <a:solidFill>
                  <a:schemeClr val="accent3">
                    <a:lumMod val="50000"/>
                  </a:schemeClr>
                </a:solidFill>
                <a:latin typeface="Segoe UI Light (Body)"/>
              </a:rPr>
              <a:t>TUYỂN </a:t>
            </a:r>
            <a:r>
              <a:rPr lang="en-US" sz="3000" b="1">
                <a:ln w="12700">
                  <a:noFill/>
                </a:ln>
                <a:solidFill>
                  <a:schemeClr val="accent3">
                    <a:lumMod val="50000"/>
                  </a:schemeClr>
                </a:solidFill>
                <a:latin typeface="Segoe UI Light (Body)"/>
              </a:rPr>
              <a:t>SINH VÀO LỚP </a:t>
            </a:r>
            <a:r>
              <a:rPr lang="en-US" sz="3000" b="1" smtClean="0">
                <a:ln w="12700">
                  <a:noFill/>
                </a:ln>
                <a:solidFill>
                  <a:schemeClr val="accent3">
                    <a:lumMod val="50000"/>
                  </a:schemeClr>
                </a:solidFill>
                <a:latin typeface="Segoe UI Light (Body)"/>
              </a:rPr>
              <a:t>6 TẠO NGUỒN, </a:t>
            </a:r>
          </a:p>
          <a:p>
            <a:pPr algn="ctr">
              <a:lnSpc>
                <a:spcPct val="100000"/>
              </a:lnSpc>
            </a:pPr>
            <a:r>
              <a:rPr lang="en-US" sz="3000" b="1" smtClean="0">
                <a:ln w="12700">
                  <a:noFill/>
                </a:ln>
                <a:solidFill>
                  <a:schemeClr val="accent3">
                    <a:lumMod val="50000"/>
                  </a:schemeClr>
                </a:solidFill>
                <a:latin typeface="Segoe UI Light (Body)"/>
              </a:rPr>
              <a:t>LỚP 6 TIẾNG ANH TĂNG CƯỜNG </a:t>
            </a:r>
          </a:p>
          <a:p>
            <a:pPr algn="ctr">
              <a:lnSpc>
                <a:spcPct val="100000"/>
              </a:lnSpc>
            </a:pPr>
            <a:r>
              <a:rPr lang="en-US" sz="3000" b="1" smtClean="0">
                <a:ln w="12700">
                  <a:noFill/>
                </a:ln>
                <a:solidFill>
                  <a:schemeClr val="accent3">
                    <a:lumMod val="50000"/>
                  </a:schemeClr>
                </a:solidFill>
                <a:latin typeface="Segoe UI Light (Body)"/>
              </a:rPr>
              <a:t>VÀ LỚP 10 THPT</a:t>
            </a:r>
            <a:r>
              <a:rPr lang="en-US" sz="3000">
                <a:ln w="12700">
                  <a:noFill/>
                </a:ln>
                <a:solidFill>
                  <a:schemeClr val="accent3">
                    <a:lumMod val="50000"/>
                  </a:schemeClr>
                </a:solidFill>
                <a:latin typeface="Segoe UI Light (Body)"/>
              </a:rPr>
              <a:t/>
            </a:r>
            <a:br>
              <a:rPr lang="en-US" sz="3000">
                <a:ln w="12700">
                  <a:noFill/>
                </a:ln>
                <a:solidFill>
                  <a:schemeClr val="accent3">
                    <a:lumMod val="50000"/>
                  </a:schemeClr>
                </a:solidFill>
                <a:latin typeface="Segoe UI Light (Body)"/>
              </a:rPr>
            </a:br>
            <a:endParaRPr lang="en-US" sz="3000">
              <a:ln w="12700">
                <a:noFill/>
              </a:ln>
              <a:solidFill>
                <a:schemeClr val="accent3">
                  <a:lumMod val="50000"/>
                </a:schemeClr>
              </a:solidFill>
              <a:latin typeface="Segoe UI Light (Body)"/>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xmlns="" val="1"/>
              </a:ext>
            </a:extLst>
          </p:cNvPr>
          <p:cNvCxnSpPr>
            <a:cxnSpLocks/>
          </p:cNvCxnSpPr>
          <p:nvPr/>
        </p:nvCxnSpPr>
        <p:spPr>
          <a:xfrm>
            <a:off x="0" y="522898"/>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36468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pattFill prst="zigZag">
          <a:fgClr>
            <a:schemeClr val="accent3">
              <a:lumMod val="75000"/>
            </a:schemeClr>
          </a:fgClr>
          <a:bgClr>
            <a:schemeClr val="accent3">
              <a:lumMod val="50000"/>
            </a:schemeClr>
          </a:bgClr>
        </a:patt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2A21665-C64F-4BDA-B2DE-442D70605718}"/>
              </a:ext>
              <a:ext uri="{C183D7F6-B498-43B3-948B-1728B52AA6E4}">
                <adec:decorative xmlns:adec="http://schemas.microsoft.com/office/drawing/2017/decorative" xmlns="" val="1"/>
              </a:ext>
            </a:extLst>
          </p:cNvPr>
          <p:cNvGrpSpPr/>
          <p:nvPr/>
        </p:nvGrpSpPr>
        <p:grpSpPr>
          <a:xfrm>
            <a:off x="4325258" y="1544068"/>
            <a:ext cx="3541486" cy="3769865"/>
            <a:chOff x="4325258" y="1229517"/>
            <a:chExt cx="3541486" cy="3769865"/>
          </a:xfrm>
        </p:grpSpPr>
        <p:sp>
          <p:nvSpPr>
            <p:cNvPr id="12" name="Diamond 11">
              <a:extLst>
                <a:ext uri="{FF2B5EF4-FFF2-40B4-BE49-F238E27FC236}">
                  <a16:creationId xmlns:a16="http://schemas.microsoft.com/office/drawing/2014/main" id="{7DC8B409-5FAC-4539-B25A-26BE925A48AF}"/>
                </a:ext>
              </a:extLst>
            </p:cNvPr>
            <p:cNvSpPr/>
            <p:nvPr/>
          </p:nvSpPr>
          <p:spPr>
            <a:xfrm>
              <a:off x="4792319" y="2392018"/>
              <a:ext cx="2607364" cy="2607364"/>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91498E2F-539C-46D3-AF7C-BB1DAE76B114}"/>
                </a:ext>
              </a:extLst>
            </p:cNvPr>
            <p:cNvSpPr/>
            <p:nvPr/>
          </p:nvSpPr>
          <p:spPr>
            <a:xfrm>
              <a:off x="4325258" y="1229517"/>
              <a:ext cx="3541486" cy="3541486"/>
            </a:xfrm>
            <a:prstGeom prst="diamond">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itle 1">
            <a:extLst>
              <a:ext uri="{FF2B5EF4-FFF2-40B4-BE49-F238E27FC236}">
                <a16:creationId xmlns:a16="http://schemas.microsoft.com/office/drawing/2014/main" id="{FA061601-468D-486D-B8EE-42BD1BE3ADCC}"/>
              </a:ext>
            </a:extLst>
          </p:cNvPr>
          <p:cNvSpPr>
            <a:spLocks noGrp="1"/>
          </p:cNvSpPr>
          <p:nvPr>
            <p:ph type="ctrTitle"/>
          </p:nvPr>
        </p:nvSpPr>
        <p:spPr>
          <a:xfrm>
            <a:off x="1524000" y="2930403"/>
            <a:ext cx="9144000" cy="997196"/>
          </a:xfrm>
        </p:spPr>
        <p:txBody>
          <a:bodyPr lIns="0" tIns="0" rIns="0" bIns="0" anchor="ctr">
            <a:spAutoFit/>
          </a:bodyPr>
          <a:lstStyle/>
          <a:p>
            <a:r>
              <a:rPr lang="en-US" sz="7200" b="1">
                <a:solidFill>
                  <a:schemeClr val="bg1"/>
                </a:solidFill>
              </a:rPr>
              <a:t>Thank You</a:t>
            </a:r>
            <a:endParaRPr lang="en-US" sz="7200">
              <a:solidFill>
                <a:schemeClr val="accent4"/>
              </a:solidFill>
            </a:endParaRPr>
          </a:p>
        </p:txBody>
      </p:sp>
    </p:spTree>
    <p:extLst>
      <p:ext uri="{BB962C8B-B14F-4D97-AF65-F5344CB8AC3E}">
        <p14:creationId xmlns:p14="http://schemas.microsoft.com/office/powerpoint/2010/main" val="19230381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id="{B5981CF1-BC08-49F8-B0F9-AAF98EC67450}"/>
              </a:ext>
            </a:extLst>
          </p:cNvPr>
          <p:cNvSpPr>
            <a:spLocks noGrp="1"/>
          </p:cNvSpPr>
          <p:nvPr>
            <p:ph type="title" idx="4294967295"/>
          </p:nvPr>
        </p:nvSpPr>
        <p:spPr>
          <a:xfrm>
            <a:off x="0" y="365125"/>
            <a:ext cx="10515600" cy="1325563"/>
          </a:xfrm>
        </p:spPr>
        <p:txBody>
          <a:bodyPr/>
          <a:lstStyle/>
          <a:p>
            <a:r>
              <a:rPr lang="en-US"/>
              <a:t>Project analysis slide 2</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xmlns="" val="1"/>
              </a:ext>
            </a:extLst>
          </p:cNvPr>
          <p:cNvCxnSpPr>
            <a:cxnSpLocks/>
          </p:cNvCxnSpPr>
          <p:nvPr/>
        </p:nvCxnSpPr>
        <p:spPr>
          <a:xfrm>
            <a:off x="8105775" y="522898"/>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30701" y="328921"/>
            <a:ext cx="11734800" cy="1163395"/>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smtClean="0">
                <a:ln w="12700">
                  <a:solidFill>
                    <a:schemeClr val="tx1"/>
                  </a:solidFill>
                </a:ln>
                <a:solidFill>
                  <a:schemeClr val="tx1">
                    <a:lumMod val="75000"/>
                    <a:lumOff val="25000"/>
                  </a:schemeClr>
                </a:solidFill>
                <a:latin typeface="Times New Roman" panose="02020603050405020304" pitchFamily="18" charset="0"/>
                <a:cs typeface="Times New Roman" panose="02020603050405020304" pitchFamily="18" charset="0"/>
              </a:rPr>
              <a:t>TUYỂN SINH </a:t>
            </a:r>
          </a:p>
          <a:p>
            <a:pPr algn="ctr"/>
            <a:r>
              <a:rPr lang="en-US" sz="2800" b="1" smtClean="0">
                <a:ln w="12700">
                  <a:solidFill>
                    <a:schemeClr val="tx1"/>
                  </a:solidFill>
                </a:ln>
                <a:solidFill>
                  <a:schemeClr val="tx1">
                    <a:lumMod val="75000"/>
                    <a:lumOff val="25000"/>
                  </a:schemeClr>
                </a:solidFill>
                <a:latin typeface="Times New Roman" panose="02020603050405020304" pitchFamily="18" charset="0"/>
                <a:cs typeface="Times New Roman" panose="02020603050405020304" pitchFamily="18" charset="0"/>
              </a:rPr>
              <a:t>LỚP 6 TẠO NGUỒN, LỚP 6 TIẾNG ANH </a:t>
            </a:r>
            <a:r>
              <a:rPr lang="en-US" sz="2800" b="1">
                <a:ln w="12700">
                  <a:solidFill>
                    <a:schemeClr val="tx1"/>
                  </a:solidFill>
                </a:ln>
                <a:solidFill>
                  <a:schemeClr val="tx1">
                    <a:lumMod val="75000"/>
                    <a:lumOff val="25000"/>
                  </a:schemeClr>
                </a:solidFill>
                <a:latin typeface="Times New Roman" panose="02020603050405020304" pitchFamily="18" charset="0"/>
                <a:cs typeface="Times New Roman" panose="02020603050405020304" pitchFamily="18" charset="0"/>
              </a:rPr>
              <a:t>TĂNG CƯỜNG </a:t>
            </a:r>
            <a:r>
              <a:rPr lang="en-US" sz="2800">
                <a:solidFill>
                  <a:schemeClr val="tx1">
                    <a:lumMod val="75000"/>
                    <a:lumOff val="25000"/>
                  </a:schemeClr>
                </a:solidFill>
                <a:latin typeface="Times New Roman" panose="02020603050405020304" pitchFamily="18" charset="0"/>
                <a:cs typeface="Times New Roman" panose="02020603050405020304" pitchFamily="18" charset="0"/>
              </a:rPr>
              <a:t/>
            </a:r>
            <a:br>
              <a:rPr lang="en-US" sz="2800">
                <a:solidFill>
                  <a:schemeClr val="tx1">
                    <a:lumMod val="75000"/>
                    <a:lumOff val="25000"/>
                  </a:schemeClr>
                </a:solidFill>
                <a:latin typeface="Times New Roman" panose="02020603050405020304" pitchFamily="18" charset="0"/>
                <a:cs typeface="Times New Roman" panose="02020603050405020304" pitchFamily="18" charset="0"/>
              </a:rPr>
            </a:br>
            <a:endParaRPr lang="en-US" sz="2800">
              <a:solidFill>
                <a:schemeClr val="tx1">
                  <a:lumMod val="75000"/>
                  <a:lumOff val="25000"/>
                </a:schemeClr>
              </a:solidFill>
              <a:latin typeface="Times New Roman" panose="02020603050405020304" pitchFamily="18"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xmlns="" val="1"/>
              </a:ext>
            </a:extLst>
          </p:cNvPr>
          <p:cNvCxnSpPr>
            <a:cxnSpLocks/>
          </p:cNvCxnSpPr>
          <p:nvPr/>
        </p:nvCxnSpPr>
        <p:spPr>
          <a:xfrm>
            <a:off x="0" y="522898"/>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5163347" y="1686293"/>
            <a:ext cx="2194560" cy="2041073"/>
            <a:chOff x="5183934" y="120743"/>
            <a:chExt cx="2344267" cy="2353467"/>
          </a:xfrm>
        </p:grpSpPr>
        <p:grpSp>
          <p:nvGrpSpPr>
            <p:cNvPr id="9" name="Group 2"/>
            <p:cNvGrpSpPr/>
            <p:nvPr/>
          </p:nvGrpSpPr>
          <p:grpSpPr>
            <a:xfrm>
              <a:off x="5183934" y="120743"/>
              <a:ext cx="2344267" cy="2344267"/>
              <a:chOff x="0" y="0"/>
              <a:chExt cx="812800" cy="812800"/>
            </a:xfrm>
          </p:grpSpPr>
          <p:sp>
            <p:nvSpPr>
              <p:cNvPr id="12"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9D895"/>
              </a:solidFill>
              <a:ln w="19050">
                <a:solidFill>
                  <a:srgbClr val="000000"/>
                </a:solidFill>
              </a:ln>
            </p:spPr>
          </p:sp>
          <p:sp>
            <p:nvSpPr>
              <p:cNvPr id="13" name="TextBox 4"/>
              <p:cNvSpPr txBox="1"/>
              <p:nvPr/>
            </p:nvSpPr>
            <p:spPr>
              <a:xfrm>
                <a:off x="76200" y="47625"/>
                <a:ext cx="660400" cy="688975"/>
              </a:xfrm>
              <a:prstGeom prst="rect">
                <a:avLst/>
              </a:prstGeom>
            </p:spPr>
            <p:txBody>
              <a:bodyPr lIns="50800" tIns="50800" rIns="50800" bIns="50800" rtlCol="0" anchor="ctr"/>
              <a:lstStyle/>
              <a:p>
                <a:pPr algn="ctr">
                  <a:lnSpc>
                    <a:spcPts val="2422"/>
                  </a:lnSpc>
                </a:pPr>
                <a:endParaRPr/>
              </a:p>
            </p:txBody>
          </p:sp>
        </p:grpSp>
        <p:pic>
          <p:nvPicPr>
            <p:cNvPr id="10"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b="17442"/>
            <a:stretch>
              <a:fillRect/>
            </a:stretch>
          </p:blipFill>
          <p:spPr>
            <a:xfrm>
              <a:off x="5314454" y="257261"/>
              <a:ext cx="2079922" cy="2216949"/>
            </a:xfrm>
            <a:prstGeom prst="rect">
              <a:avLst/>
            </a:prstGeom>
          </p:spPr>
        </p:pic>
      </p:grpSp>
      <p:grpSp>
        <p:nvGrpSpPr>
          <p:cNvPr id="15" name="Group 6"/>
          <p:cNvGrpSpPr/>
          <p:nvPr/>
        </p:nvGrpSpPr>
        <p:grpSpPr>
          <a:xfrm>
            <a:off x="5048629" y="4359242"/>
            <a:ext cx="2657065" cy="1431221"/>
            <a:chOff x="0" y="0"/>
            <a:chExt cx="982133" cy="612422"/>
          </a:xfrm>
        </p:grpSpPr>
        <p:sp>
          <p:nvSpPr>
            <p:cNvPr id="16" name="Freeform 7"/>
            <p:cNvSpPr/>
            <p:nvPr/>
          </p:nvSpPr>
          <p:spPr>
            <a:xfrm>
              <a:off x="0" y="0"/>
              <a:ext cx="982133" cy="612422"/>
            </a:xfrm>
            <a:custGeom>
              <a:avLst/>
              <a:gdLst/>
              <a:ahLst/>
              <a:cxnLst/>
              <a:rect l="l" t="t" r="r" b="b"/>
              <a:pathLst>
                <a:path w="982133" h="612422">
                  <a:moveTo>
                    <a:pt x="105103" y="0"/>
                  </a:moveTo>
                  <a:lnTo>
                    <a:pt x="877030" y="0"/>
                  </a:lnTo>
                  <a:cubicBezTo>
                    <a:pt x="904905" y="0"/>
                    <a:pt x="931639" y="11073"/>
                    <a:pt x="951349" y="30784"/>
                  </a:cubicBezTo>
                  <a:cubicBezTo>
                    <a:pt x="971060" y="50495"/>
                    <a:pt x="982133" y="77228"/>
                    <a:pt x="982133" y="105103"/>
                  </a:cubicBezTo>
                  <a:lnTo>
                    <a:pt x="982133" y="507319"/>
                  </a:lnTo>
                  <a:cubicBezTo>
                    <a:pt x="982133" y="565366"/>
                    <a:pt x="935077" y="612422"/>
                    <a:pt x="877030" y="612422"/>
                  </a:cubicBezTo>
                  <a:lnTo>
                    <a:pt x="105103" y="612422"/>
                  </a:lnTo>
                  <a:cubicBezTo>
                    <a:pt x="47056" y="612422"/>
                    <a:pt x="0" y="565366"/>
                    <a:pt x="0" y="507319"/>
                  </a:cubicBezTo>
                  <a:lnTo>
                    <a:pt x="0" y="105103"/>
                  </a:lnTo>
                  <a:cubicBezTo>
                    <a:pt x="0" y="47056"/>
                    <a:pt x="47056" y="0"/>
                    <a:pt x="105103" y="0"/>
                  </a:cubicBezTo>
                  <a:close/>
                </a:path>
              </a:pathLst>
            </a:custGeom>
            <a:solidFill>
              <a:srgbClr val="2CB5B2"/>
            </a:solidFill>
            <a:ln w="19050">
              <a:solidFill>
                <a:srgbClr val="000000"/>
              </a:solidFill>
            </a:ln>
          </p:spPr>
        </p:sp>
        <p:sp>
          <p:nvSpPr>
            <p:cNvPr id="17" name="TextBox 8"/>
            <p:cNvSpPr txBox="1"/>
            <p:nvPr/>
          </p:nvSpPr>
          <p:spPr>
            <a:xfrm>
              <a:off x="0" y="-28575"/>
              <a:ext cx="812800" cy="841375"/>
            </a:xfrm>
            <a:prstGeom prst="rect">
              <a:avLst/>
            </a:prstGeom>
          </p:spPr>
          <p:txBody>
            <a:bodyPr lIns="50800" tIns="50800" rIns="50800" bIns="50800" rtlCol="0" anchor="ctr"/>
            <a:lstStyle/>
            <a:p>
              <a:pPr algn="ctr">
                <a:lnSpc>
                  <a:spcPts val="2422"/>
                </a:lnSpc>
              </a:pPr>
              <a:endParaRPr/>
            </a:p>
          </p:txBody>
        </p:sp>
      </p:grpSp>
      <p:grpSp>
        <p:nvGrpSpPr>
          <p:cNvPr id="18" name="Group 9"/>
          <p:cNvGrpSpPr/>
          <p:nvPr/>
        </p:nvGrpSpPr>
        <p:grpSpPr>
          <a:xfrm>
            <a:off x="2236546" y="4359242"/>
            <a:ext cx="2482050" cy="1415915"/>
            <a:chOff x="0" y="0"/>
            <a:chExt cx="982133" cy="612422"/>
          </a:xfrm>
        </p:grpSpPr>
        <p:sp>
          <p:nvSpPr>
            <p:cNvPr id="19" name="Freeform 10"/>
            <p:cNvSpPr/>
            <p:nvPr/>
          </p:nvSpPr>
          <p:spPr>
            <a:xfrm>
              <a:off x="0" y="0"/>
              <a:ext cx="982133" cy="612422"/>
            </a:xfrm>
            <a:custGeom>
              <a:avLst/>
              <a:gdLst/>
              <a:ahLst/>
              <a:cxnLst/>
              <a:rect l="l" t="t" r="r" b="b"/>
              <a:pathLst>
                <a:path w="982133" h="612422">
                  <a:moveTo>
                    <a:pt x="105103" y="0"/>
                  </a:moveTo>
                  <a:lnTo>
                    <a:pt x="877030" y="0"/>
                  </a:lnTo>
                  <a:cubicBezTo>
                    <a:pt x="904905" y="0"/>
                    <a:pt x="931639" y="11073"/>
                    <a:pt x="951349" y="30784"/>
                  </a:cubicBezTo>
                  <a:cubicBezTo>
                    <a:pt x="971060" y="50495"/>
                    <a:pt x="982133" y="77228"/>
                    <a:pt x="982133" y="105103"/>
                  </a:cubicBezTo>
                  <a:lnTo>
                    <a:pt x="982133" y="507319"/>
                  </a:lnTo>
                  <a:cubicBezTo>
                    <a:pt x="982133" y="565366"/>
                    <a:pt x="935077" y="612422"/>
                    <a:pt x="877030" y="612422"/>
                  </a:cubicBezTo>
                  <a:lnTo>
                    <a:pt x="105103" y="612422"/>
                  </a:lnTo>
                  <a:cubicBezTo>
                    <a:pt x="47056" y="612422"/>
                    <a:pt x="0" y="565366"/>
                    <a:pt x="0" y="507319"/>
                  </a:cubicBezTo>
                  <a:lnTo>
                    <a:pt x="0" y="105103"/>
                  </a:lnTo>
                  <a:cubicBezTo>
                    <a:pt x="0" y="47056"/>
                    <a:pt x="47056" y="0"/>
                    <a:pt x="105103" y="0"/>
                  </a:cubicBezTo>
                  <a:close/>
                </a:path>
              </a:pathLst>
            </a:custGeom>
            <a:solidFill>
              <a:srgbClr val="FFC000"/>
            </a:solidFill>
            <a:ln w="19050">
              <a:solidFill>
                <a:srgbClr val="000000"/>
              </a:solidFill>
            </a:ln>
          </p:spPr>
        </p:sp>
        <p:sp>
          <p:nvSpPr>
            <p:cNvPr id="20" name="TextBox 11"/>
            <p:cNvSpPr txBox="1"/>
            <p:nvPr/>
          </p:nvSpPr>
          <p:spPr>
            <a:xfrm>
              <a:off x="0" y="-28575"/>
              <a:ext cx="812800" cy="841375"/>
            </a:xfrm>
            <a:prstGeom prst="rect">
              <a:avLst/>
            </a:prstGeom>
          </p:spPr>
          <p:txBody>
            <a:bodyPr lIns="50800" tIns="50800" rIns="50800" bIns="50800" rtlCol="0" anchor="ctr"/>
            <a:lstStyle/>
            <a:p>
              <a:pPr algn="ctr">
                <a:lnSpc>
                  <a:spcPts val="2422"/>
                </a:lnSpc>
              </a:pPr>
              <a:endParaRPr/>
            </a:p>
          </p:txBody>
        </p:sp>
      </p:grpSp>
      <p:grpSp>
        <p:nvGrpSpPr>
          <p:cNvPr id="21" name="Group 21"/>
          <p:cNvGrpSpPr/>
          <p:nvPr/>
        </p:nvGrpSpPr>
        <p:grpSpPr>
          <a:xfrm>
            <a:off x="7879415" y="4343936"/>
            <a:ext cx="2633005" cy="1431220"/>
            <a:chOff x="0" y="0"/>
            <a:chExt cx="982133" cy="612422"/>
          </a:xfrm>
        </p:grpSpPr>
        <p:sp>
          <p:nvSpPr>
            <p:cNvPr id="22" name="Freeform 22"/>
            <p:cNvSpPr/>
            <p:nvPr/>
          </p:nvSpPr>
          <p:spPr>
            <a:xfrm>
              <a:off x="0" y="0"/>
              <a:ext cx="982133" cy="612422"/>
            </a:xfrm>
            <a:custGeom>
              <a:avLst/>
              <a:gdLst/>
              <a:ahLst/>
              <a:cxnLst/>
              <a:rect l="l" t="t" r="r" b="b"/>
              <a:pathLst>
                <a:path w="982133" h="612422">
                  <a:moveTo>
                    <a:pt x="105103" y="0"/>
                  </a:moveTo>
                  <a:lnTo>
                    <a:pt x="877030" y="0"/>
                  </a:lnTo>
                  <a:cubicBezTo>
                    <a:pt x="904905" y="0"/>
                    <a:pt x="931639" y="11073"/>
                    <a:pt x="951349" y="30784"/>
                  </a:cubicBezTo>
                  <a:cubicBezTo>
                    <a:pt x="971060" y="50495"/>
                    <a:pt x="982133" y="77228"/>
                    <a:pt x="982133" y="105103"/>
                  </a:cubicBezTo>
                  <a:lnTo>
                    <a:pt x="982133" y="507319"/>
                  </a:lnTo>
                  <a:cubicBezTo>
                    <a:pt x="982133" y="565366"/>
                    <a:pt x="935077" y="612422"/>
                    <a:pt x="877030" y="612422"/>
                  </a:cubicBezTo>
                  <a:lnTo>
                    <a:pt x="105103" y="612422"/>
                  </a:lnTo>
                  <a:cubicBezTo>
                    <a:pt x="47056" y="612422"/>
                    <a:pt x="0" y="565366"/>
                    <a:pt x="0" y="507319"/>
                  </a:cubicBezTo>
                  <a:lnTo>
                    <a:pt x="0" y="105103"/>
                  </a:lnTo>
                  <a:cubicBezTo>
                    <a:pt x="0" y="47056"/>
                    <a:pt x="47056" y="0"/>
                    <a:pt x="105103" y="0"/>
                  </a:cubicBezTo>
                  <a:close/>
                </a:path>
              </a:pathLst>
            </a:custGeom>
            <a:solidFill>
              <a:schemeClr val="accent2">
                <a:lumMod val="40000"/>
                <a:lumOff val="60000"/>
              </a:schemeClr>
            </a:solidFill>
            <a:ln w="19050">
              <a:solidFill>
                <a:srgbClr val="000000"/>
              </a:solidFill>
            </a:ln>
          </p:spPr>
        </p:sp>
        <p:sp>
          <p:nvSpPr>
            <p:cNvPr id="23" name="TextBox 23"/>
            <p:cNvSpPr txBox="1"/>
            <p:nvPr/>
          </p:nvSpPr>
          <p:spPr>
            <a:xfrm>
              <a:off x="0" y="-28575"/>
              <a:ext cx="812800" cy="841375"/>
            </a:xfrm>
            <a:prstGeom prst="rect">
              <a:avLst/>
            </a:prstGeom>
          </p:spPr>
          <p:txBody>
            <a:bodyPr lIns="50800" tIns="50800" rIns="50800" bIns="50800" rtlCol="0" anchor="ctr"/>
            <a:lstStyle/>
            <a:p>
              <a:pPr algn="ctr">
                <a:lnSpc>
                  <a:spcPts val="2422"/>
                </a:lnSpc>
              </a:pPr>
              <a:endParaRPr/>
            </a:p>
          </p:txBody>
        </p:sp>
      </p:grpSp>
      <p:sp>
        <p:nvSpPr>
          <p:cNvPr id="24" name="AutoShape 24"/>
          <p:cNvSpPr/>
          <p:nvPr/>
        </p:nvSpPr>
        <p:spPr>
          <a:xfrm rot="-5400749">
            <a:off x="6089237" y="4062275"/>
            <a:ext cx="563322" cy="0"/>
          </a:xfrm>
          <a:prstGeom prst="line">
            <a:avLst/>
          </a:prstGeom>
          <a:ln w="19050" cap="flat">
            <a:solidFill>
              <a:srgbClr val="000000"/>
            </a:solidFill>
            <a:prstDash val="solid"/>
            <a:headEnd type="none" w="sm" len="sm"/>
            <a:tailEnd type="none" w="sm" len="sm"/>
          </a:ln>
        </p:spPr>
      </p:sp>
      <p:sp>
        <p:nvSpPr>
          <p:cNvPr id="25" name="AutoShape 25"/>
          <p:cNvSpPr/>
          <p:nvPr/>
        </p:nvSpPr>
        <p:spPr>
          <a:xfrm rot="-5400000">
            <a:off x="3388823" y="4157525"/>
            <a:ext cx="372822" cy="0"/>
          </a:xfrm>
          <a:prstGeom prst="line">
            <a:avLst/>
          </a:prstGeom>
          <a:ln w="19050" cap="flat">
            <a:solidFill>
              <a:srgbClr val="000000"/>
            </a:solidFill>
            <a:prstDash val="solid"/>
            <a:headEnd type="none" w="sm" len="sm"/>
            <a:tailEnd type="none" w="sm" len="sm"/>
          </a:ln>
        </p:spPr>
      </p:sp>
      <p:sp>
        <p:nvSpPr>
          <p:cNvPr id="26" name="AutoShape 29"/>
          <p:cNvSpPr/>
          <p:nvPr/>
        </p:nvSpPr>
        <p:spPr>
          <a:xfrm rot="-5400000">
            <a:off x="8980396" y="4157525"/>
            <a:ext cx="372822" cy="0"/>
          </a:xfrm>
          <a:prstGeom prst="line">
            <a:avLst/>
          </a:prstGeom>
          <a:ln w="19050" cap="flat">
            <a:solidFill>
              <a:srgbClr val="000000"/>
            </a:solidFill>
            <a:prstDash val="solid"/>
            <a:headEnd type="none" w="sm" len="sm"/>
            <a:tailEnd type="none" w="sm" len="sm"/>
          </a:ln>
        </p:spPr>
      </p:sp>
      <p:sp>
        <p:nvSpPr>
          <p:cNvPr id="27" name="AutoShape 30"/>
          <p:cNvSpPr/>
          <p:nvPr/>
        </p:nvSpPr>
        <p:spPr>
          <a:xfrm>
            <a:off x="3575233" y="3939886"/>
            <a:ext cx="5601098" cy="0"/>
          </a:xfrm>
          <a:prstGeom prst="line">
            <a:avLst/>
          </a:prstGeom>
          <a:ln w="19050" cap="flat">
            <a:solidFill>
              <a:srgbClr val="000000"/>
            </a:solidFill>
            <a:prstDash val="solid"/>
            <a:headEnd type="none" w="sm" len="sm"/>
            <a:tailEnd type="none" w="sm" len="sm"/>
          </a:ln>
        </p:spPr>
      </p:sp>
      <p:sp>
        <p:nvSpPr>
          <p:cNvPr id="28" name="TextBox 33"/>
          <p:cNvSpPr txBox="1"/>
          <p:nvPr/>
        </p:nvSpPr>
        <p:spPr>
          <a:xfrm>
            <a:off x="2319744" y="4304645"/>
            <a:ext cx="2303736" cy="1564114"/>
          </a:xfrm>
          <a:prstGeom prst="rect">
            <a:avLst/>
          </a:prstGeom>
        </p:spPr>
        <p:txBody>
          <a:bodyPr lIns="50800" tIns="50800" rIns="50800" bIns="50800" rtlCol="0" anchor="ctr"/>
          <a:lstStyle/>
          <a:p>
            <a:pPr algn="ctr"/>
            <a:r>
              <a:rPr lang="en-US" sz="2400" b="1" smtClean="0">
                <a:solidFill>
                  <a:srgbClr val="000000"/>
                </a:solidFill>
                <a:latin typeface="Open Sans Light Bold"/>
              </a:rPr>
              <a:t>Cộng điểm KK CCTA</a:t>
            </a:r>
            <a:endParaRPr lang="en-US" sz="2400" b="1">
              <a:solidFill>
                <a:srgbClr val="000000"/>
              </a:solidFill>
              <a:latin typeface="Open Sans Light Bold"/>
            </a:endParaRPr>
          </a:p>
        </p:txBody>
      </p:sp>
      <p:sp>
        <p:nvSpPr>
          <p:cNvPr id="29" name="TextBox 46"/>
          <p:cNvSpPr txBox="1"/>
          <p:nvPr/>
        </p:nvSpPr>
        <p:spPr>
          <a:xfrm>
            <a:off x="5325210" y="1254036"/>
            <a:ext cx="2141873" cy="371897"/>
          </a:xfrm>
          <a:prstGeom prst="rect">
            <a:avLst/>
          </a:prstGeom>
        </p:spPr>
        <p:txBody>
          <a:bodyPr lIns="0" tIns="0" rIns="0" bIns="0" rtlCol="0" anchor="t">
            <a:spAutoFit/>
          </a:bodyPr>
          <a:lstStyle/>
          <a:p>
            <a:pPr>
              <a:lnSpc>
                <a:spcPts val="2859"/>
              </a:lnSpc>
            </a:pPr>
            <a:r>
              <a:rPr lang="en-US" sz="2599" b="1" smtClean="0">
                <a:solidFill>
                  <a:schemeClr val="accent3">
                    <a:lumMod val="75000"/>
                  </a:schemeClr>
                </a:solidFill>
                <a:latin typeface="Times New Roman" panose="02020603050405020304" pitchFamily="18" charset="0"/>
                <a:cs typeface="Times New Roman" panose="02020603050405020304" pitchFamily="18" charset="0"/>
              </a:rPr>
              <a:t>ĐIỂM MỚI</a:t>
            </a:r>
            <a:endParaRPr lang="en-US" sz="2599" b="1">
              <a:solidFill>
                <a:schemeClr val="accent3">
                  <a:lumMod val="75000"/>
                </a:schemeClr>
              </a:solidFill>
              <a:latin typeface="Times New Roman" panose="02020603050405020304" pitchFamily="18" charset="0"/>
              <a:cs typeface="Times New Roman" panose="02020603050405020304" pitchFamily="18" charset="0"/>
            </a:endParaRPr>
          </a:p>
        </p:txBody>
      </p:sp>
      <p:sp>
        <p:nvSpPr>
          <p:cNvPr id="30" name="TextBox 50"/>
          <p:cNvSpPr txBox="1"/>
          <p:nvPr/>
        </p:nvSpPr>
        <p:spPr>
          <a:xfrm>
            <a:off x="8170970" y="4393038"/>
            <a:ext cx="2061205" cy="1354217"/>
          </a:xfrm>
          <a:prstGeom prst="rect">
            <a:avLst/>
          </a:prstGeom>
        </p:spPr>
        <p:txBody>
          <a:bodyPr lIns="0" tIns="0" rIns="0" bIns="0" rtlCol="0" anchor="t">
            <a:spAutoFit/>
          </a:bodyPr>
          <a:lstStyle/>
          <a:p>
            <a:pPr algn="ctr"/>
            <a:r>
              <a:rPr lang="en-US" sz="2200" b="1" smtClean="0">
                <a:solidFill>
                  <a:srgbClr val="000000"/>
                </a:solidFill>
                <a:latin typeface="Open Sans Light"/>
              </a:rPr>
              <a:t>Báo cáo kết quả trúng tuyển về Sở GDĐT</a:t>
            </a:r>
            <a:endParaRPr lang="en-US" sz="2200" b="1">
              <a:solidFill>
                <a:srgbClr val="000000"/>
              </a:solidFill>
              <a:latin typeface="Open Sans Light"/>
            </a:endParaRPr>
          </a:p>
        </p:txBody>
      </p:sp>
      <p:sp>
        <p:nvSpPr>
          <p:cNvPr id="31" name="TextBox 33"/>
          <p:cNvSpPr txBox="1"/>
          <p:nvPr/>
        </p:nvSpPr>
        <p:spPr>
          <a:xfrm>
            <a:off x="5273877" y="4459667"/>
            <a:ext cx="2303736" cy="1199757"/>
          </a:xfrm>
          <a:prstGeom prst="rect">
            <a:avLst/>
          </a:prstGeom>
        </p:spPr>
        <p:txBody>
          <a:bodyPr lIns="50800" tIns="50800" rIns="50800" bIns="50800" rtlCol="0" anchor="ctr"/>
          <a:lstStyle/>
          <a:p>
            <a:pPr algn="ctr"/>
            <a:r>
              <a:rPr lang="en-US" sz="2400" b="1" smtClean="0">
                <a:solidFill>
                  <a:srgbClr val="000000"/>
                </a:solidFill>
                <a:latin typeface="Open Sans Light Bold"/>
              </a:rPr>
              <a:t>Kết quả các môn dự thi</a:t>
            </a:r>
            <a:endParaRPr lang="en-US" sz="2400" b="1">
              <a:solidFill>
                <a:srgbClr val="000000"/>
              </a:solidFill>
              <a:latin typeface="Open Sans Light Bold"/>
            </a:endParaRPr>
          </a:p>
        </p:txBody>
      </p:sp>
    </p:spTree>
    <p:extLst>
      <p:ext uri="{BB962C8B-B14F-4D97-AF65-F5344CB8AC3E}">
        <p14:creationId xmlns:p14="http://schemas.microsoft.com/office/powerpoint/2010/main" val="20429253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id="{B5981CF1-BC08-49F8-B0F9-AAF98EC67450}"/>
              </a:ext>
            </a:extLst>
          </p:cNvPr>
          <p:cNvSpPr>
            <a:spLocks noGrp="1"/>
          </p:cNvSpPr>
          <p:nvPr>
            <p:ph type="title" idx="4294967295"/>
          </p:nvPr>
        </p:nvSpPr>
        <p:spPr>
          <a:xfrm>
            <a:off x="0" y="365125"/>
            <a:ext cx="10515600" cy="1325563"/>
          </a:xfrm>
        </p:spPr>
        <p:txBody>
          <a:bodyPr/>
          <a:lstStyle/>
          <a:p>
            <a:r>
              <a:rPr lang="en-US"/>
              <a:t>Project analysis slide 2</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xmlns="" val="1"/>
              </a:ext>
            </a:extLst>
          </p:cNvPr>
          <p:cNvCxnSpPr>
            <a:cxnSpLocks/>
          </p:cNvCxnSpPr>
          <p:nvPr/>
        </p:nvCxnSpPr>
        <p:spPr>
          <a:xfrm>
            <a:off x="8317735" y="644085"/>
            <a:ext cx="387426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129448" y="429034"/>
            <a:ext cx="11734800" cy="1163395"/>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smtClean="0">
                <a:solidFill>
                  <a:schemeClr val="tx1">
                    <a:lumMod val="75000"/>
                    <a:lumOff val="25000"/>
                  </a:schemeClr>
                </a:solidFill>
                <a:latin typeface="Times New Roman" panose="02020603050405020304" pitchFamily="18" charset="0"/>
                <a:cs typeface="Times New Roman" panose="02020603050405020304" pitchFamily="18" charset="0"/>
              </a:rPr>
              <a:t>TUYỂN SINH</a:t>
            </a:r>
          </a:p>
          <a:p>
            <a:pPr algn="ctr"/>
            <a:r>
              <a:rPr lang="vi-VN" sz="2800" b="1" smtClean="0">
                <a:solidFill>
                  <a:schemeClr val="tx1">
                    <a:lumMod val="75000"/>
                    <a:lumOff val="25000"/>
                  </a:schemeClr>
                </a:solidFill>
                <a:latin typeface="Times New Roman" panose="02020603050405020304" pitchFamily="18" charset="0"/>
                <a:cs typeface="Times New Roman" panose="02020603050405020304" pitchFamily="18" charset="0"/>
              </a:rPr>
              <a:t>LỚP 6 TẠO NGUỒN VÀ LỚP 6 TĂNG CƯỜNG TIẾNG ANH</a:t>
            </a:r>
            <a:r>
              <a:rPr lang="en-US" sz="2800">
                <a:solidFill>
                  <a:schemeClr val="tx1">
                    <a:lumMod val="75000"/>
                    <a:lumOff val="25000"/>
                  </a:schemeClr>
                </a:solidFill>
                <a:latin typeface="Times New Roman" panose="02020603050405020304" pitchFamily="18" charset="0"/>
                <a:cs typeface="Times New Roman" panose="02020603050405020304" pitchFamily="18" charset="0"/>
              </a:rPr>
              <a:t/>
            </a:r>
            <a:br>
              <a:rPr lang="en-US" sz="2800">
                <a:solidFill>
                  <a:schemeClr val="tx1">
                    <a:lumMod val="75000"/>
                    <a:lumOff val="25000"/>
                  </a:schemeClr>
                </a:solidFill>
                <a:latin typeface="Times New Roman" panose="02020603050405020304" pitchFamily="18" charset="0"/>
                <a:cs typeface="Times New Roman" panose="02020603050405020304" pitchFamily="18" charset="0"/>
              </a:rPr>
            </a:br>
            <a:endParaRPr lang="en-US" sz="2800">
              <a:solidFill>
                <a:schemeClr val="tx1">
                  <a:lumMod val="75000"/>
                  <a:lumOff val="25000"/>
                </a:schemeClr>
              </a:solidFill>
              <a:latin typeface="Times New Roman" panose="02020603050405020304" pitchFamily="18"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xmlns="" val="1"/>
              </a:ext>
            </a:extLst>
          </p:cNvPr>
          <p:cNvCxnSpPr>
            <a:cxnSpLocks/>
          </p:cNvCxnSpPr>
          <p:nvPr/>
        </p:nvCxnSpPr>
        <p:spPr>
          <a:xfrm>
            <a:off x="0" y="644085"/>
            <a:ext cx="3668617"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grpSp>
        <p:nvGrpSpPr>
          <p:cNvPr id="36" name="Group 35" descr="Icon of human being and gear. ">
            <a:extLst>
              <a:ext uri="{FF2B5EF4-FFF2-40B4-BE49-F238E27FC236}">
                <a16:creationId xmlns:a16="http://schemas.microsoft.com/office/drawing/2014/main" id="{ECC5F635-1712-4572-A9EC-F94E2199DDBD}"/>
              </a:ext>
            </a:extLst>
          </p:cNvPr>
          <p:cNvGrpSpPr/>
          <p:nvPr/>
        </p:nvGrpSpPr>
        <p:grpSpPr>
          <a:xfrm>
            <a:off x="7133464" y="5355478"/>
            <a:ext cx="338073" cy="339996"/>
            <a:chOff x="6450013" y="5349875"/>
            <a:chExt cx="279399" cy="280988"/>
          </a:xfrm>
          <a:solidFill>
            <a:schemeClr val="bg1"/>
          </a:solidFill>
        </p:grpSpPr>
        <p:sp>
          <p:nvSpPr>
            <p:cNvPr id="37" name="Freeform 3673">
              <a:extLst>
                <a:ext uri="{FF2B5EF4-FFF2-40B4-BE49-F238E27FC236}">
                  <a16:creationId xmlns:a16="http://schemas.microsoft.com/office/drawing/2014/main" id="{D1391604-D4EC-48A8-AE57-EDF194392FB1}"/>
                </a:ext>
              </a:extLst>
            </p:cNvPr>
            <p:cNvSpPr>
              <a:spLocks/>
            </p:cNvSpPr>
            <p:nvPr/>
          </p:nvSpPr>
          <p:spPr bwMode="auto">
            <a:xfrm>
              <a:off x="6450013" y="5349875"/>
              <a:ext cx="182562" cy="238125"/>
            </a:xfrm>
            <a:custGeom>
              <a:avLst/>
              <a:gdLst>
                <a:gd name="T0" fmla="*/ 379 w 459"/>
                <a:gd name="T1" fmla="*/ 550 h 602"/>
                <a:gd name="T2" fmla="*/ 380 w 459"/>
                <a:gd name="T3" fmla="*/ 519 h 602"/>
                <a:gd name="T4" fmla="*/ 345 w 459"/>
                <a:gd name="T5" fmla="*/ 495 h 602"/>
                <a:gd name="T6" fmla="*/ 397 w 459"/>
                <a:gd name="T7" fmla="*/ 400 h 602"/>
                <a:gd name="T8" fmla="*/ 408 w 459"/>
                <a:gd name="T9" fmla="*/ 395 h 602"/>
                <a:gd name="T10" fmla="*/ 450 w 459"/>
                <a:gd name="T11" fmla="*/ 406 h 602"/>
                <a:gd name="T12" fmla="*/ 412 w 459"/>
                <a:gd name="T13" fmla="*/ 384 h 602"/>
                <a:gd name="T14" fmla="*/ 376 w 459"/>
                <a:gd name="T15" fmla="*/ 370 h 602"/>
                <a:gd name="T16" fmla="*/ 361 w 459"/>
                <a:gd name="T17" fmla="*/ 307 h 602"/>
                <a:gd name="T18" fmla="*/ 379 w 459"/>
                <a:gd name="T19" fmla="*/ 288 h 602"/>
                <a:gd name="T20" fmla="*/ 397 w 459"/>
                <a:gd name="T21" fmla="*/ 252 h 602"/>
                <a:gd name="T22" fmla="*/ 406 w 459"/>
                <a:gd name="T23" fmla="*/ 214 h 602"/>
                <a:gd name="T24" fmla="*/ 415 w 459"/>
                <a:gd name="T25" fmla="*/ 202 h 602"/>
                <a:gd name="T26" fmla="*/ 420 w 459"/>
                <a:gd name="T27" fmla="*/ 183 h 602"/>
                <a:gd name="T28" fmla="*/ 416 w 459"/>
                <a:gd name="T29" fmla="*/ 152 h 602"/>
                <a:gd name="T30" fmla="*/ 412 w 459"/>
                <a:gd name="T31" fmla="*/ 121 h 602"/>
                <a:gd name="T32" fmla="*/ 420 w 459"/>
                <a:gd name="T33" fmla="*/ 78 h 602"/>
                <a:gd name="T34" fmla="*/ 415 w 459"/>
                <a:gd name="T35" fmla="*/ 45 h 602"/>
                <a:gd name="T36" fmla="*/ 403 w 459"/>
                <a:gd name="T37" fmla="*/ 27 h 602"/>
                <a:gd name="T38" fmla="*/ 382 w 459"/>
                <a:gd name="T39" fmla="*/ 15 h 602"/>
                <a:gd name="T40" fmla="*/ 341 w 459"/>
                <a:gd name="T41" fmla="*/ 3 h 602"/>
                <a:gd name="T42" fmla="*/ 291 w 459"/>
                <a:gd name="T43" fmla="*/ 0 h 602"/>
                <a:gd name="T44" fmla="*/ 245 w 459"/>
                <a:gd name="T45" fmla="*/ 9 h 602"/>
                <a:gd name="T46" fmla="*/ 213 w 459"/>
                <a:gd name="T47" fmla="*/ 27 h 602"/>
                <a:gd name="T48" fmla="*/ 201 w 459"/>
                <a:gd name="T49" fmla="*/ 42 h 602"/>
                <a:gd name="T50" fmla="*/ 181 w 459"/>
                <a:gd name="T51" fmla="*/ 44 h 602"/>
                <a:gd name="T52" fmla="*/ 163 w 459"/>
                <a:gd name="T53" fmla="*/ 56 h 602"/>
                <a:gd name="T54" fmla="*/ 155 w 459"/>
                <a:gd name="T55" fmla="*/ 87 h 602"/>
                <a:gd name="T56" fmla="*/ 164 w 459"/>
                <a:gd name="T57" fmla="*/ 138 h 602"/>
                <a:gd name="T58" fmla="*/ 159 w 459"/>
                <a:gd name="T59" fmla="*/ 144 h 602"/>
                <a:gd name="T60" fmla="*/ 150 w 459"/>
                <a:gd name="T61" fmla="*/ 162 h 602"/>
                <a:gd name="T62" fmla="*/ 149 w 459"/>
                <a:gd name="T63" fmla="*/ 184 h 602"/>
                <a:gd name="T64" fmla="*/ 154 w 459"/>
                <a:gd name="T65" fmla="*/ 201 h 602"/>
                <a:gd name="T66" fmla="*/ 163 w 459"/>
                <a:gd name="T67" fmla="*/ 214 h 602"/>
                <a:gd name="T68" fmla="*/ 169 w 459"/>
                <a:gd name="T69" fmla="*/ 237 h 602"/>
                <a:gd name="T70" fmla="*/ 179 w 459"/>
                <a:gd name="T71" fmla="*/ 271 h 602"/>
                <a:gd name="T72" fmla="*/ 203 w 459"/>
                <a:gd name="T73" fmla="*/ 306 h 602"/>
                <a:gd name="T74" fmla="*/ 215 w 459"/>
                <a:gd name="T75" fmla="*/ 364 h 602"/>
                <a:gd name="T76" fmla="*/ 171 w 459"/>
                <a:gd name="T77" fmla="*/ 381 h 602"/>
                <a:gd name="T78" fmla="*/ 106 w 459"/>
                <a:gd name="T79" fmla="*/ 401 h 602"/>
                <a:gd name="T80" fmla="*/ 46 w 459"/>
                <a:gd name="T81" fmla="*/ 428 h 602"/>
                <a:gd name="T82" fmla="*/ 22 w 459"/>
                <a:gd name="T83" fmla="*/ 449 h 602"/>
                <a:gd name="T84" fmla="*/ 10 w 459"/>
                <a:gd name="T85" fmla="*/ 479 h 602"/>
                <a:gd name="T86" fmla="*/ 2 w 459"/>
                <a:gd name="T87" fmla="*/ 540 h 602"/>
                <a:gd name="T88" fmla="*/ 1 w 459"/>
                <a:gd name="T89" fmla="*/ 594 h 602"/>
                <a:gd name="T90" fmla="*/ 11 w 459"/>
                <a:gd name="T91" fmla="*/ 602 h 602"/>
                <a:gd name="T92" fmla="*/ 345 w 459"/>
                <a:gd name="T93" fmla="*/ 589 h 602"/>
                <a:gd name="T94" fmla="*/ 352 w 459"/>
                <a:gd name="T95" fmla="*/ 577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9" h="602">
                  <a:moveTo>
                    <a:pt x="352" y="577"/>
                  </a:moveTo>
                  <a:lnTo>
                    <a:pt x="380" y="560"/>
                  </a:lnTo>
                  <a:lnTo>
                    <a:pt x="379" y="550"/>
                  </a:lnTo>
                  <a:lnTo>
                    <a:pt x="379" y="540"/>
                  </a:lnTo>
                  <a:lnTo>
                    <a:pt x="379" y="530"/>
                  </a:lnTo>
                  <a:lnTo>
                    <a:pt x="380" y="519"/>
                  </a:lnTo>
                  <a:lnTo>
                    <a:pt x="352" y="503"/>
                  </a:lnTo>
                  <a:lnTo>
                    <a:pt x="348" y="499"/>
                  </a:lnTo>
                  <a:lnTo>
                    <a:pt x="345" y="495"/>
                  </a:lnTo>
                  <a:lnTo>
                    <a:pt x="345" y="490"/>
                  </a:lnTo>
                  <a:lnTo>
                    <a:pt x="346" y="486"/>
                  </a:lnTo>
                  <a:lnTo>
                    <a:pt x="397" y="400"/>
                  </a:lnTo>
                  <a:lnTo>
                    <a:pt x="399" y="397"/>
                  </a:lnTo>
                  <a:lnTo>
                    <a:pt x="403" y="395"/>
                  </a:lnTo>
                  <a:lnTo>
                    <a:pt x="408" y="395"/>
                  </a:lnTo>
                  <a:lnTo>
                    <a:pt x="413" y="396"/>
                  </a:lnTo>
                  <a:lnTo>
                    <a:pt x="441" y="413"/>
                  </a:lnTo>
                  <a:lnTo>
                    <a:pt x="450" y="406"/>
                  </a:lnTo>
                  <a:lnTo>
                    <a:pt x="459" y="401"/>
                  </a:lnTo>
                  <a:lnTo>
                    <a:pt x="424" y="388"/>
                  </a:lnTo>
                  <a:lnTo>
                    <a:pt x="412" y="384"/>
                  </a:lnTo>
                  <a:lnTo>
                    <a:pt x="400" y="379"/>
                  </a:lnTo>
                  <a:lnTo>
                    <a:pt x="389" y="375"/>
                  </a:lnTo>
                  <a:lnTo>
                    <a:pt x="376" y="370"/>
                  </a:lnTo>
                  <a:lnTo>
                    <a:pt x="368" y="368"/>
                  </a:lnTo>
                  <a:lnTo>
                    <a:pt x="361" y="364"/>
                  </a:lnTo>
                  <a:lnTo>
                    <a:pt x="361" y="307"/>
                  </a:lnTo>
                  <a:lnTo>
                    <a:pt x="366" y="302"/>
                  </a:lnTo>
                  <a:lnTo>
                    <a:pt x="372" y="297"/>
                  </a:lnTo>
                  <a:lnTo>
                    <a:pt x="379" y="288"/>
                  </a:lnTo>
                  <a:lnTo>
                    <a:pt x="385" y="279"/>
                  </a:lnTo>
                  <a:lnTo>
                    <a:pt x="391" y="266"/>
                  </a:lnTo>
                  <a:lnTo>
                    <a:pt x="397" y="252"/>
                  </a:lnTo>
                  <a:lnTo>
                    <a:pt x="400" y="235"/>
                  </a:lnTo>
                  <a:lnTo>
                    <a:pt x="402" y="216"/>
                  </a:lnTo>
                  <a:lnTo>
                    <a:pt x="406" y="214"/>
                  </a:lnTo>
                  <a:lnTo>
                    <a:pt x="409" y="211"/>
                  </a:lnTo>
                  <a:lnTo>
                    <a:pt x="412" y="207"/>
                  </a:lnTo>
                  <a:lnTo>
                    <a:pt x="415" y="202"/>
                  </a:lnTo>
                  <a:lnTo>
                    <a:pt x="417" y="197"/>
                  </a:lnTo>
                  <a:lnTo>
                    <a:pt x="418" y="191"/>
                  </a:lnTo>
                  <a:lnTo>
                    <a:pt x="420" y="183"/>
                  </a:lnTo>
                  <a:lnTo>
                    <a:pt x="420" y="175"/>
                  </a:lnTo>
                  <a:lnTo>
                    <a:pt x="420" y="164"/>
                  </a:lnTo>
                  <a:lnTo>
                    <a:pt x="416" y="152"/>
                  </a:lnTo>
                  <a:lnTo>
                    <a:pt x="412" y="144"/>
                  </a:lnTo>
                  <a:lnTo>
                    <a:pt x="406" y="137"/>
                  </a:lnTo>
                  <a:lnTo>
                    <a:pt x="412" y="121"/>
                  </a:lnTo>
                  <a:lnTo>
                    <a:pt x="417" y="101"/>
                  </a:lnTo>
                  <a:lnTo>
                    <a:pt x="420" y="89"/>
                  </a:lnTo>
                  <a:lnTo>
                    <a:pt x="420" y="78"/>
                  </a:lnTo>
                  <a:lnTo>
                    <a:pt x="420" y="65"/>
                  </a:lnTo>
                  <a:lnTo>
                    <a:pt x="417" y="53"/>
                  </a:lnTo>
                  <a:lnTo>
                    <a:pt x="415" y="45"/>
                  </a:lnTo>
                  <a:lnTo>
                    <a:pt x="412" y="39"/>
                  </a:lnTo>
                  <a:lnTo>
                    <a:pt x="407" y="34"/>
                  </a:lnTo>
                  <a:lnTo>
                    <a:pt x="403" y="27"/>
                  </a:lnTo>
                  <a:lnTo>
                    <a:pt x="397" y="24"/>
                  </a:lnTo>
                  <a:lnTo>
                    <a:pt x="390" y="18"/>
                  </a:lnTo>
                  <a:lnTo>
                    <a:pt x="382" y="15"/>
                  </a:lnTo>
                  <a:lnTo>
                    <a:pt x="376" y="12"/>
                  </a:lnTo>
                  <a:lnTo>
                    <a:pt x="359" y="7"/>
                  </a:lnTo>
                  <a:lnTo>
                    <a:pt x="341" y="3"/>
                  </a:lnTo>
                  <a:lnTo>
                    <a:pt x="325" y="0"/>
                  </a:lnTo>
                  <a:lnTo>
                    <a:pt x="307" y="0"/>
                  </a:lnTo>
                  <a:lnTo>
                    <a:pt x="291" y="0"/>
                  </a:lnTo>
                  <a:lnTo>
                    <a:pt x="276" y="2"/>
                  </a:lnTo>
                  <a:lnTo>
                    <a:pt x="260" y="6"/>
                  </a:lnTo>
                  <a:lnTo>
                    <a:pt x="245" y="9"/>
                  </a:lnTo>
                  <a:lnTo>
                    <a:pt x="231" y="16"/>
                  </a:lnTo>
                  <a:lnTo>
                    <a:pt x="218" y="22"/>
                  </a:lnTo>
                  <a:lnTo>
                    <a:pt x="213" y="27"/>
                  </a:lnTo>
                  <a:lnTo>
                    <a:pt x="209" y="31"/>
                  </a:lnTo>
                  <a:lnTo>
                    <a:pt x="204" y="36"/>
                  </a:lnTo>
                  <a:lnTo>
                    <a:pt x="201" y="42"/>
                  </a:lnTo>
                  <a:lnTo>
                    <a:pt x="194" y="42"/>
                  </a:lnTo>
                  <a:lnTo>
                    <a:pt x="187" y="43"/>
                  </a:lnTo>
                  <a:lnTo>
                    <a:pt x="181" y="44"/>
                  </a:lnTo>
                  <a:lnTo>
                    <a:pt x="176" y="45"/>
                  </a:lnTo>
                  <a:lnTo>
                    <a:pt x="168" y="51"/>
                  </a:lnTo>
                  <a:lnTo>
                    <a:pt x="163" y="56"/>
                  </a:lnTo>
                  <a:lnTo>
                    <a:pt x="158" y="65"/>
                  </a:lnTo>
                  <a:lnTo>
                    <a:pt x="155" y="75"/>
                  </a:lnTo>
                  <a:lnTo>
                    <a:pt x="155" y="87"/>
                  </a:lnTo>
                  <a:lnTo>
                    <a:pt x="155" y="98"/>
                  </a:lnTo>
                  <a:lnTo>
                    <a:pt x="159" y="120"/>
                  </a:lnTo>
                  <a:lnTo>
                    <a:pt x="164" y="138"/>
                  </a:lnTo>
                  <a:lnTo>
                    <a:pt x="164" y="139"/>
                  </a:lnTo>
                  <a:lnTo>
                    <a:pt x="164" y="139"/>
                  </a:lnTo>
                  <a:lnTo>
                    <a:pt x="159" y="144"/>
                  </a:lnTo>
                  <a:lnTo>
                    <a:pt x="154" y="151"/>
                  </a:lnTo>
                  <a:lnTo>
                    <a:pt x="151" y="156"/>
                  </a:lnTo>
                  <a:lnTo>
                    <a:pt x="150" y="162"/>
                  </a:lnTo>
                  <a:lnTo>
                    <a:pt x="149" y="170"/>
                  </a:lnTo>
                  <a:lnTo>
                    <a:pt x="149" y="176"/>
                  </a:lnTo>
                  <a:lnTo>
                    <a:pt x="149" y="184"/>
                  </a:lnTo>
                  <a:lnTo>
                    <a:pt x="150" y="191"/>
                  </a:lnTo>
                  <a:lnTo>
                    <a:pt x="151" y="196"/>
                  </a:lnTo>
                  <a:lnTo>
                    <a:pt x="154" y="201"/>
                  </a:lnTo>
                  <a:lnTo>
                    <a:pt x="156" y="206"/>
                  </a:lnTo>
                  <a:lnTo>
                    <a:pt x="159" y="210"/>
                  </a:lnTo>
                  <a:lnTo>
                    <a:pt x="163" y="214"/>
                  </a:lnTo>
                  <a:lnTo>
                    <a:pt x="167" y="216"/>
                  </a:lnTo>
                  <a:lnTo>
                    <a:pt x="168" y="227"/>
                  </a:lnTo>
                  <a:lnTo>
                    <a:pt x="169" y="237"/>
                  </a:lnTo>
                  <a:lnTo>
                    <a:pt x="172" y="246"/>
                  </a:lnTo>
                  <a:lnTo>
                    <a:pt x="174" y="255"/>
                  </a:lnTo>
                  <a:lnTo>
                    <a:pt x="179" y="271"/>
                  </a:lnTo>
                  <a:lnTo>
                    <a:pt x="187" y="286"/>
                  </a:lnTo>
                  <a:lnTo>
                    <a:pt x="195" y="297"/>
                  </a:lnTo>
                  <a:lnTo>
                    <a:pt x="203" y="306"/>
                  </a:lnTo>
                  <a:lnTo>
                    <a:pt x="210" y="314"/>
                  </a:lnTo>
                  <a:lnTo>
                    <a:pt x="215" y="319"/>
                  </a:lnTo>
                  <a:lnTo>
                    <a:pt x="215" y="364"/>
                  </a:lnTo>
                  <a:lnTo>
                    <a:pt x="201" y="369"/>
                  </a:lnTo>
                  <a:lnTo>
                    <a:pt x="186" y="375"/>
                  </a:lnTo>
                  <a:lnTo>
                    <a:pt x="171" y="381"/>
                  </a:lnTo>
                  <a:lnTo>
                    <a:pt x="155" y="384"/>
                  </a:lnTo>
                  <a:lnTo>
                    <a:pt x="129" y="393"/>
                  </a:lnTo>
                  <a:lnTo>
                    <a:pt x="106" y="401"/>
                  </a:lnTo>
                  <a:lnTo>
                    <a:pt x="83" y="410"/>
                  </a:lnTo>
                  <a:lnTo>
                    <a:pt x="64" y="419"/>
                  </a:lnTo>
                  <a:lnTo>
                    <a:pt x="46" y="428"/>
                  </a:lnTo>
                  <a:lnTo>
                    <a:pt x="32" y="438"/>
                  </a:lnTo>
                  <a:lnTo>
                    <a:pt x="27" y="444"/>
                  </a:lnTo>
                  <a:lnTo>
                    <a:pt x="22" y="449"/>
                  </a:lnTo>
                  <a:lnTo>
                    <a:pt x="18" y="455"/>
                  </a:lnTo>
                  <a:lnTo>
                    <a:pt x="15" y="460"/>
                  </a:lnTo>
                  <a:lnTo>
                    <a:pt x="10" y="479"/>
                  </a:lnTo>
                  <a:lnTo>
                    <a:pt x="6" y="499"/>
                  </a:lnTo>
                  <a:lnTo>
                    <a:pt x="4" y="521"/>
                  </a:lnTo>
                  <a:lnTo>
                    <a:pt x="2" y="540"/>
                  </a:lnTo>
                  <a:lnTo>
                    <a:pt x="0" y="573"/>
                  </a:lnTo>
                  <a:lnTo>
                    <a:pt x="0" y="589"/>
                  </a:lnTo>
                  <a:lnTo>
                    <a:pt x="1" y="594"/>
                  </a:lnTo>
                  <a:lnTo>
                    <a:pt x="4" y="598"/>
                  </a:lnTo>
                  <a:lnTo>
                    <a:pt x="7" y="600"/>
                  </a:lnTo>
                  <a:lnTo>
                    <a:pt x="11" y="602"/>
                  </a:lnTo>
                  <a:lnTo>
                    <a:pt x="350" y="602"/>
                  </a:lnTo>
                  <a:lnTo>
                    <a:pt x="346" y="594"/>
                  </a:lnTo>
                  <a:lnTo>
                    <a:pt x="345" y="589"/>
                  </a:lnTo>
                  <a:lnTo>
                    <a:pt x="345" y="585"/>
                  </a:lnTo>
                  <a:lnTo>
                    <a:pt x="348" y="581"/>
                  </a:lnTo>
                  <a:lnTo>
                    <a:pt x="352" y="5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674">
              <a:extLst>
                <a:ext uri="{FF2B5EF4-FFF2-40B4-BE49-F238E27FC236}">
                  <a16:creationId xmlns:a16="http://schemas.microsoft.com/office/drawing/2014/main" id="{44A4D0F8-0767-41BC-BE62-0AED99EC8B25}"/>
                </a:ext>
              </a:extLst>
            </p:cNvPr>
            <p:cNvSpPr>
              <a:spLocks noEditPoints="1"/>
            </p:cNvSpPr>
            <p:nvPr/>
          </p:nvSpPr>
          <p:spPr bwMode="auto">
            <a:xfrm>
              <a:off x="6597650" y="5497513"/>
              <a:ext cx="131762" cy="133350"/>
            </a:xfrm>
            <a:custGeom>
              <a:avLst/>
              <a:gdLst>
                <a:gd name="T0" fmla="*/ 151 w 332"/>
                <a:gd name="T1" fmla="*/ 243 h 336"/>
                <a:gd name="T2" fmla="*/ 129 w 332"/>
                <a:gd name="T3" fmla="*/ 235 h 336"/>
                <a:gd name="T4" fmla="*/ 111 w 332"/>
                <a:gd name="T5" fmla="*/ 222 h 336"/>
                <a:gd name="T6" fmla="*/ 97 w 332"/>
                <a:gd name="T7" fmla="*/ 204 h 336"/>
                <a:gd name="T8" fmla="*/ 89 w 332"/>
                <a:gd name="T9" fmla="*/ 182 h 336"/>
                <a:gd name="T10" fmla="*/ 88 w 332"/>
                <a:gd name="T11" fmla="*/ 159 h 336"/>
                <a:gd name="T12" fmla="*/ 94 w 332"/>
                <a:gd name="T13" fmla="*/ 136 h 336"/>
                <a:gd name="T14" fmla="*/ 106 w 332"/>
                <a:gd name="T15" fmla="*/ 117 h 336"/>
                <a:gd name="T16" fmla="*/ 122 w 332"/>
                <a:gd name="T17" fmla="*/ 103 h 336"/>
                <a:gd name="T18" fmla="*/ 143 w 332"/>
                <a:gd name="T19" fmla="*/ 92 h 336"/>
                <a:gd name="T20" fmla="*/ 166 w 332"/>
                <a:gd name="T21" fmla="*/ 89 h 336"/>
                <a:gd name="T22" fmla="*/ 189 w 332"/>
                <a:gd name="T23" fmla="*/ 92 h 336"/>
                <a:gd name="T24" fmla="*/ 210 w 332"/>
                <a:gd name="T25" fmla="*/ 103 h 336"/>
                <a:gd name="T26" fmla="*/ 226 w 332"/>
                <a:gd name="T27" fmla="*/ 117 h 336"/>
                <a:gd name="T28" fmla="*/ 238 w 332"/>
                <a:gd name="T29" fmla="*/ 136 h 336"/>
                <a:gd name="T30" fmla="*/ 243 w 332"/>
                <a:gd name="T31" fmla="*/ 159 h 336"/>
                <a:gd name="T32" fmla="*/ 242 w 332"/>
                <a:gd name="T33" fmla="*/ 182 h 336"/>
                <a:gd name="T34" fmla="*/ 234 w 332"/>
                <a:gd name="T35" fmla="*/ 204 h 336"/>
                <a:gd name="T36" fmla="*/ 221 w 332"/>
                <a:gd name="T37" fmla="*/ 222 h 336"/>
                <a:gd name="T38" fmla="*/ 203 w 332"/>
                <a:gd name="T39" fmla="*/ 235 h 336"/>
                <a:gd name="T40" fmla="*/ 181 w 332"/>
                <a:gd name="T41" fmla="*/ 243 h 336"/>
                <a:gd name="T42" fmla="*/ 306 w 332"/>
                <a:gd name="T43" fmla="*/ 204 h 336"/>
                <a:gd name="T44" fmla="*/ 300 w 332"/>
                <a:gd name="T45" fmla="*/ 195 h 336"/>
                <a:gd name="T46" fmla="*/ 302 w 332"/>
                <a:gd name="T47" fmla="*/ 167 h 336"/>
                <a:gd name="T48" fmla="*/ 300 w 332"/>
                <a:gd name="T49" fmla="*/ 139 h 336"/>
                <a:gd name="T50" fmla="*/ 306 w 332"/>
                <a:gd name="T51" fmla="*/ 130 h 336"/>
                <a:gd name="T52" fmla="*/ 269 w 332"/>
                <a:gd name="T53" fmla="*/ 64 h 336"/>
                <a:gd name="T54" fmla="*/ 257 w 332"/>
                <a:gd name="T55" fmla="*/ 65 h 336"/>
                <a:gd name="T56" fmla="*/ 242 w 332"/>
                <a:gd name="T57" fmla="*/ 53 h 336"/>
                <a:gd name="T58" fmla="*/ 215 w 332"/>
                <a:gd name="T59" fmla="*/ 35 h 336"/>
                <a:gd name="T60" fmla="*/ 207 w 332"/>
                <a:gd name="T61" fmla="*/ 27 h 336"/>
                <a:gd name="T62" fmla="*/ 135 w 332"/>
                <a:gd name="T63" fmla="*/ 0 h 336"/>
                <a:gd name="T64" fmla="*/ 133 w 332"/>
                <a:gd name="T65" fmla="*/ 31 h 336"/>
                <a:gd name="T66" fmla="*/ 113 w 332"/>
                <a:gd name="T67" fmla="*/ 41 h 336"/>
                <a:gd name="T68" fmla="*/ 77 w 332"/>
                <a:gd name="T69" fmla="*/ 63 h 336"/>
                <a:gd name="T70" fmla="*/ 67 w 332"/>
                <a:gd name="T71" fmla="*/ 65 h 336"/>
                <a:gd name="T72" fmla="*/ 0 w 332"/>
                <a:gd name="T73" fmla="*/ 114 h 336"/>
                <a:gd name="T74" fmla="*/ 31 w 332"/>
                <a:gd name="T75" fmla="*/ 135 h 336"/>
                <a:gd name="T76" fmla="*/ 30 w 332"/>
                <a:gd name="T77" fmla="*/ 154 h 336"/>
                <a:gd name="T78" fmla="*/ 31 w 332"/>
                <a:gd name="T79" fmla="*/ 191 h 336"/>
                <a:gd name="T80" fmla="*/ 29 w 332"/>
                <a:gd name="T81" fmla="*/ 202 h 336"/>
                <a:gd name="T82" fmla="*/ 38 w 332"/>
                <a:gd name="T83" fmla="*/ 284 h 336"/>
                <a:gd name="T84" fmla="*/ 71 w 332"/>
                <a:gd name="T85" fmla="*/ 267 h 336"/>
                <a:gd name="T86" fmla="*/ 89 w 332"/>
                <a:gd name="T87" fmla="*/ 279 h 336"/>
                <a:gd name="T88" fmla="*/ 139 w 332"/>
                <a:gd name="T89" fmla="*/ 300 h 336"/>
                <a:gd name="T90" fmla="*/ 146 w 332"/>
                <a:gd name="T91" fmla="*/ 308 h 336"/>
                <a:gd name="T92" fmla="*/ 207 w 332"/>
                <a:gd name="T93" fmla="*/ 336 h 336"/>
                <a:gd name="T94" fmla="*/ 208 w 332"/>
                <a:gd name="T95" fmla="*/ 306 h 336"/>
                <a:gd name="T96" fmla="*/ 223 w 332"/>
                <a:gd name="T97" fmla="*/ 297 h 336"/>
                <a:gd name="T98" fmla="*/ 246 w 332"/>
                <a:gd name="T99" fmla="*/ 279 h 336"/>
                <a:gd name="T100" fmla="*/ 257 w 332"/>
                <a:gd name="T101" fmla="*/ 268 h 336"/>
                <a:gd name="T102" fmla="*/ 269 w 332"/>
                <a:gd name="T103" fmla="*/ 270 h 336"/>
                <a:gd name="T104" fmla="*/ 306 w 332"/>
                <a:gd name="T105" fmla="*/ 204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2" h="336">
                  <a:moveTo>
                    <a:pt x="166" y="245"/>
                  </a:moveTo>
                  <a:lnTo>
                    <a:pt x="158" y="244"/>
                  </a:lnTo>
                  <a:lnTo>
                    <a:pt x="151" y="243"/>
                  </a:lnTo>
                  <a:lnTo>
                    <a:pt x="143" y="241"/>
                  </a:lnTo>
                  <a:lnTo>
                    <a:pt x="135" y="239"/>
                  </a:lnTo>
                  <a:lnTo>
                    <a:pt x="129" y="235"/>
                  </a:lnTo>
                  <a:lnTo>
                    <a:pt x="122" y="231"/>
                  </a:lnTo>
                  <a:lnTo>
                    <a:pt x="116" y="227"/>
                  </a:lnTo>
                  <a:lnTo>
                    <a:pt x="111" y="222"/>
                  </a:lnTo>
                  <a:lnTo>
                    <a:pt x="106" y="217"/>
                  </a:lnTo>
                  <a:lnTo>
                    <a:pt x="101" y="211"/>
                  </a:lnTo>
                  <a:lnTo>
                    <a:pt x="97" y="204"/>
                  </a:lnTo>
                  <a:lnTo>
                    <a:pt x="94" y="198"/>
                  </a:lnTo>
                  <a:lnTo>
                    <a:pt x="92" y="190"/>
                  </a:lnTo>
                  <a:lnTo>
                    <a:pt x="89" y="182"/>
                  </a:lnTo>
                  <a:lnTo>
                    <a:pt x="88" y="175"/>
                  </a:lnTo>
                  <a:lnTo>
                    <a:pt x="88" y="167"/>
                  </a:lnTo>
                  <a:lnTo>
                    <a:pt x="88" y="159"/>
                  </a:lnTo>
                  <a:lnTo>
                    <a:pt x="89" y="151"/>
                  </a:lnTo>
                  <a:lnTo>
                    <a:pt x="92" y="144"/>
                  </a:lnTo>
                  <a:lnTo>
                    <a:pt x="94" y="136"/>
                  </a:lnTo>
                  <a:lnTo>
                    <a:pt x="97" y="130"/>
                  </a:lnTo>
                  <a:lnTo>
                    <a:pt x="101" y="123"/>
                  </a:lnTo>
                  <a:lnTo>
                    <a:pt x="106" y="117"/>
                  </a:lnTo>
                  <a:lnTo>
                    <a:pt x="111" y="112"/>
                  </a:lnTo>
                  <a:lnTo>
                    <a:pt x="116" y="106"/>
                  </a:lnTo>
                  <a:lnTo>
                    <a:pt x="122" y="103"/>
                  </a:lnTo>
                  <a:lnTo>
                    <a:pt x="129" y="99"/>
                  </a:lnTo>
                  <a:lnTo>
                    <a:pt x="135" y="95"/>
                  </a:lnTo>
                  <a:lnTo>
                    <a:pt x="143" y="92"/>
                  </a:lnTo>
                  <a:lnTo>
                    <a:pt x="151" y="90"/>
                  </a:lnTo>
                  <a:lnTo>
                    <a:pt x="158" y="90"/>
                  </a:lnTo>
                  <a:lnTo>
                    <a:pt x="166" y="89"/>
                  </a:lnTo>
                  <a:lnTo>
                    <a:pt x="174" y="90"/>
                  </a:lnTo>
                  <a:lnTo>
                    <a:pt x="181" y="90"/>
                  </a:lnTo>
                  <a:lnTo>
                    <a:pt x="189" y="92"/>
                  </a:lnTo>
                  <a:lnTo>
                    <a:pt x="196" y="95"/>
                  </a:lnTo>
                  <a:lnTo>
                    <a:pt x="203" y="99"/>
                  </a:lnTo>
                  <a:lnTo>
                    <a:pt x="210" y="103"/>
                  </a:lnTo>
                  <a:lnTo>
                    <a:pt x="215" y="106"/>
                  </a:lnTo>
                  <a:lnTo>
                    <a:pt x="221" y="112"/>
                  </a:lnTo>
                  <a:lnTo>
                    <a:pt x="226" y="117"/>
                  </a:lnTo>
                  <a:lnTo>
                    <a:pt x="230" y="123"/>
                  </a:lnTo>
                  <a:lnTo>
                    <a:pt x="234" y="130"/>
                  </a:lnTo>
                  <a:lnTo>
                    <a:pt x="238" y="136"/>
                  </a:lnTo>
                  <a:lnTo>
                    <a:pt x="241" y="144"/>
                  </a:lnTo>
                  <a:lnTo>
                    <a:pt x="242" y="151"/>
                  </a:lnTo>
                  <a:lnTo>
                    <a:pt x="243" y="159"/>
                  </a:lnTo>
                  <a:lnTo>
                    <a:pt x="244" y="167"/>
                  </a:lnTo>
                  <a:lnTo>
                    <a:pt x="243" y="175"/>
                  </a:lnTo>
                  <a:lnTo>
                    <a:pt x="242" y="182"/>
                  </a:lnTo>
                  <a:lnTo>
                    <a:pt x="241" y="190"/>
                  </a:lnTo>
                  <a:lnTo>
                    <a:pt x="238" y="198"/>
                  </a:lnTo>
                  <a:lnTo>
                    <a:pt x="234" y="204"/>
                  </a:lnTo>
                  <a:lnTo>
                    <a:pt x="230" y="211"/>
                  </a:lnTo>
                  <a:lnTo>
                    <a:pt x="226" y="217"/>
                  </a:lnTo>
                  <a:lnTo>
                    <a:pt x="221" y="222"/>
                  </a:lnTo>
                  <a:lnTo>
                    <a:pt x="215" y="227"/>
                  </a:lnTo>
                  <a:lnTo>
                    <a:pt x="210" y="231"/>
                  </a:lnTo>
                  <a:lnTo>
                    <a:pt x="203" y="235"/>
                  </a:lnTo>
                  <a:lnTo>
                    <a:pt x="196" y="239"/>
                  </a:lnTo>
                  <a:lnTo>
                    <a:pt x="189" y="241"/>
                  </a:lnTo>
                  <a:lnTo>
                    <a:pt x="181" y="243"/>
                  </a:lnTo>
                  <a:lnTo>
                    <a:pt x="174" y="244"/>
                  </a:lnTo>
                  <a:lnTo>
                    <a:pt x="166" y="245"/>
                  </a:lnTo>
                  <a:close/>
                  <a:moveTo>
                    <a:pt x="306" y="204"/>
                  </a:moveTo>
                  <a:lnTo>
                    <a:pt x="302" y="202"/>
                  </a:lnTo>
                  <a:lnTo>
                    <a:pt x="301" y="199"/>
                  </a:lnTo>
                  <a:lnTo>
                    <a:pt x="300" y="195"/>
                  </a:lnTo>
                  <a:lnTo>
                    <a:pt x="300" y="191"/>
                  </a:lnTo>
                  <a:lnTo>
                    <a:pt x="302" y="180"/>
                  </a:lnTo>
                  <a:lnTo>
                    <a:pt x="302" y="167"/>
                  </a:lnTo>
                  <a:lnTo>
                    <a:pt x="302" y="154"/>
                  </a:lnTo>
                  <a:lnTo>
                    <a:pt x="300" y="142"/>
                  </a:lnTo>
                  <a:lnTo>
                    <a:pt x="300" y="139"/>
                  </a:lnTo>
                  <a:lnTo>
                    <a:pt x="301" y="135"/>
                  </a:lnTo>
                  <a:lnTo>
                    <a:pt x="302" y="132"/>
                  </a:lnTo>
                  <a:lnTo>
                    <a:pt x="306" y="130"/>
                  </a:lnTo>
                  <a:lnTo>
                    <a:pt x="332" y="114"/>
                  </a:lnTo>
                  <a:lnTo>
                    <a:pt x="293" y="50"/>
                  </a:lnTo>
                  <a:lnTo>
                    <a:pt x="269" y="64"/>
                  </a:lnTo>
                  <a:lnTo>
                    <a:pt x="265" y="65"/>
                  </a:lnTo>
                  <a:lnTo>
                    <a:pt x="261" y="65"/>
                  </a:lnTo>
                  <a:lnTo>
                    <a:pt x="257" y="65"/>
                  </a:lnTo>
                  <a:lnTo>
                    <a:pt x="255" y="63"/>
                  </a:lnTo>
                  <a:lnTo>
                    <a:pt x="251" y="59"/>
                  </a:lnTo>
                  <a:lnTo>
                    <a:pt x="242" y="53"/>
                  </a:lnTo>
                  <a:lnTo>
                    <a:pt x="233" y="45"/>
                  </a:lnTo>
                  <a:lnTo>
                    <a:pt x="224" y="40"/>
                  </a:lnTo>
                  <a:lnTo>
                    <a:pt x="215" y="35"/>
                  </a:lnTo>
                  <a:lnTo>
                    <a:pt x="211" y="33"/>
                  </a:lnTo>
                  <a:lnTo>
                    <a:pt x="208" y="31"/>
                  </a:lnTo>
                  <a:lnTo>
                    <a:pt x="207" y="27"/>
                  </a:lnTo>
                  <a:lnTo>
                    <a:pt x="207" y="24"/>
                  </a:lnTo>
                  <a:lnTo>
                    <a:pt x="207" y="0"/>
                  </a:lnTo>
                  <a:lnTo>
                    <a:pt x="135" y="0"/>
                  </a:lnTo>
                  <a:lnTo>
                    <a:pt x="135" y="24"/>
                  </a:lnTo>
                  <a:lnTo>
                    <a:pt x="134" y="27"/>
                  </a:lnTo>
                  <a:lnTo>
                    <a:pt x="133" y="31"/>
                  </a:lnTo>
                  <a:lnTo>
                    <a:pt x="130" y="33"/>
                  </a:lnTo>
                  <a:lnTo>
                    <a:pt x="126" y="35"/>
                  </a:lnTo>
                  <a:lnTo>
                    <a:pt x="113" y="41"/>
                  </a:lnTo>
                  <a:lnTo>
                    <a:pt x="101" y="47"/>
                  </a:lnTo>
                  <a:lnTo>
                    <a:pt x="88" y="55"/>
                  </a:lnTo>
                  <a:lnTo>
                    <a:pt x="77" y="63"/>
                  </a:lnTo>
                  <a:lnTo>
                    <a:pt x="75" y="65"/>
                  </a:lnTo>
                  <a:lnTo>
                    <a:pt x="71" y="65"/>
                  </a:lnTo>
                  <a:lnTo>
                    <a:pt x="67" y="65"/>
                  </a:lnTo>
                  <a:lnTo>
                    <a:pt x="63" y="64"/>
                  </a:lnTo>
                  <a:lnTo>
                    <a:pt x="38" y="50"/>
                  </a:lnTo>
                  <a:lnTo>
                    <a:pt x="0" y="114"/>
                  </a:lnTo>
                  <a:lnTo>
                    <a:pt x="26" y="130"/>
                  </a:lnTo>
                  <a:lnTo>
                    <a:pt x="29" y="132"/>
                  </a:lnTo>
                  <a:lnTo>
                    <a:pt x="31" y="135"/>
                  </a:lnTo>
                  <a:lnTo>
                    <a:pt x="33" y="139"/>
                  </a:lnTo>
                  <a:lnTo>
                    <a:pt x="31" y="142"/>
                  </a:lnTo>
                  <a:lnTo>
                    <a:pt x="30" y="154"/>
                  </a:lnTo>
                  <a:lnTo>
                    <a:pt x="30" y="167"/>
                  </a:lnTo>
                  <a:lnTo>
                    <a:pt x="30" y="178"/>
                  </a:lnTo>
                  <a:lnTo>
                    <a:pt x="31" y="191"/>
                  </a:lnTo>
                  <a:lnTo>
                    <a:pt x="33" y="195"/>
                  </a:lnTo>
                  <a:lnTo>
                    <a:pt x="31" y="199"/>
                  </a:lnTo>
                  <a:lnTo>
                    <a:pt x="29" y="202"/>
                  </a:lnTo>
                  <a:lnTo>
                    <a:pt x="26" y="204"/>
                  </a:lnTo>
                  <a:lnTo>
                    <a:pt x="0" y="220"/>
                  </a:lnTo>
                  <a:lnTo>
                    <a:pt x="38" y="284"/>
                  </a:lnTo>
                  <a:lnTo>
                    <a:pt x="63" y="270"/>
                  </a:lnTo>
                  <a:lnTo>
                    <a:pt x="67" y="268"/>
                  </a:lnTo>
                  <a:lnTo>
                    <a:pt x="71" y="267"/>
                  </a:lnTo>
                  <a:lnTo>
                    <a:pt x="75" y="268"/>
                  </a:lnTo>
                  <a:lnTo>
                    <a:pt x="77" y="271"/>
                  </a:lnTo>
                  <a:lnTo>
                    <a:pt x="89" y="279"/>
                  </a:lnTo>
                  <a:lnTo>
                    <a:pt x="106" y="286"/>
                  </a:lnTo>
                  <a:lnTo>
                    <a:pt x="124" y="295"/>
                  </a:lnTo>
                  <a:lnTo>
                    <a:pt x="139" y="300"/>
                  </a:lnTo>
                  <a:lnTo>
                    <a:pt x="142" y="303"/>
                  </a:lnTo>
                  <a:lnTo>
                    <a:pt x="144" y="306"/>
                  </a:lnTo>
                  <a:lnTo>
                    <a:pt x="146" y="308"/>
                  </a:lnTo>
                  <a:lnTo>
                    <a:pt x="147" y="312"/>
                  </a:lnTo>
                  <a:lnTo>
                    <a:pt x="147" y="336"/>
                  </a:lnTo>
                  <a:lnTo>
                    <a:pt x="207" y="336"/>
                  </a:lnTo>
                  <a:lnTo>
                    <a:pt x="207" y="312"/>
                  </a:lnTo>
                  <a:lnTo>
                    <a:pt x="207" y="308"/>
                  </a:lnTo>
                  <a:lnTo>
                    <a:pt x="208" y="306"/>
                  </a:lnTo>
                  <a:lnTo>
                    <a:pt x="211" y="303"/>
                  </a:lnTo>
                  <a:lnTo>
                    <a:pt x="215" y="300"/>
                  </a:lnTo>
                  <a:lnTo>
                    <a:pt x="223" y="297"/>
                  </a:lnTo>
                  <a:lnTo>
                    <a:pt x="230" y="291"/>
                  </a:lnTo>
                  <a:lnTo>
                    <a:pt x="238" y="285"/>
                  </a:lnTo>
                  <a:lnTo>
                    <a:pt x="246" y="279"/>
                  </a:lnTo>
                  <a:lnTo>
                    <a:pt x="250" y="275"/>
                  </a:lnTo>
                  <a:lnTo>
                    <a:pt x="255" y="271"/>
                  </a:lnTo>
                  <a:lnTo>
                    <a:pt x="257" y="268"/>
                  </a:lnTo>
                  <a:lnTo>
                    <a:pt x="261" y="267"/>
                  </a:lnTo>
                  <a:lnTo>
                    <a:pt x="265" y="268"/>
                  </a:lnTo>
                  <a:lnTo>
                    <a:pt x="269" y="270"/>
                  </a:lnTo>
                  <a:lnTo>
                    <a:pt x="295" y="284"/>
                  </a:lnTo>
                  <a:lnTo>
                    <a:pt x="332" y="220"/>
                  </a:lnTo>
                  <a:lnTo>
                    <a:pt x="306" y="2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aphicFrame>
        <p:nvGraphicFramePr>
          <p:cNvPr id="9" name="Table 8"/>
          <p:cNvGraphicFramePr>
            <a:graphicFrameLocks noGrp="1"/>
          </p:cNvGraphicFramePr>
          <p:nvPr>
            <p:extLst>
              <p:ext uri="{D42A27DB-BD31-4B8C-83A1-F6EECF244321}">
                <p14:modId xmlns:p14="http://schemas.microsoft.com/office/powerpoint/2010/main" val="594387012"/>
              </p:ext>
            </p:extLst>
          </p:nvPr>
        </p:nvGraphicFramePr>
        <p:xfrm>
          <a:off x="1382616" y="1807480"/>
          <a:ext cx="8774935" cy="3039941"/>
        </p:xfrm>
        <a:graphic>
          <a:graphicData uri="http://schemas.openxmlformats.org/drawingml/2006/table">
            <a:tbl>
              <a:tblPr firstRow="1" firstCol="1" bandRow="1">
                <a:tableStyleId>{F5AB1C69-6EDB-4FF4-983F-18BD219EF322}</a:tableStyleId>
              </a:tblPr>
              <a:tblGrid>
                <a:gridCol w="981408">
                  <a:extLst>
                    <a:ext uri="{9D8B030D-6E8A-4147-A177-3AD203B41FA5}">
                      <a16:colId xmlns:a16="http://schemas.microsoft.com/office/drawing/2014/main" val="633224374"/>
                    </a:ext>
                  </a:extLst>
                </a:gridCol>
                <a:gridCol w="2309193">
                  <a:extLst>
                    <a:ext uri="{9D8B030D-6E8A-4147-A177-3AD203B41FA5}">
                      <a16:colId xmlns:a16="http://schemas.microsoft.com/office/drawing/2014/main" val="3742406638"/>
                    </a:ext>
                  </a:extLst>
                </a:gridCol>
                <a:gridCol w="2251463">
                  <a:extLst>
                    <a:ext uri="{9D8B030D-6E8A-4147-A177-3AD203B41FA5}">
                      <a16:colId xmlns:a16="http://schemas.microsoft.com/office/drawing/2014/main" val="840194895"/>
                    </a:ext>
                  </a:extLst>
                </a:gridCol>
                <a:gridCol w="1404760">
                  <a:extLst>
                    <a:ext uri="{9D8B030D-6E8A-4147-A177-3AD203B41FA5}">
                      <a16:colId xmlns:a16="http://schemas.microsoft.com/office/drawing/2014/main" val="1312770990"/>
                    </a:ext>
                  </a:extLst>
                </a:gridCol>
                <a:gridCol w="1828111">
                  <a:extLst>
                    <a:ext uri="{9D8B030D-6E8A-4147-A177-3AD203B41FA5}">
                      <a16:colId xmlns:a16="http://schemas.microsoft.com/office/drawing/2014/main" val="3210775713"/>
                    </a:ext>
                  </a:extLst>
                </a:gridCol>
              </a:tblGrid>
              <a:tr h="1251741">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STT</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FLYERS</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KET</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MOVERS</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Điểm</a:t>
                      </a:r>
                    </a:p>
                    <a:p>
                      <a:pPr marL="0" marR="0" algn="ctr">
                        <a:spcBef>
                          <a:spcPts val="0"/>
                        </a:spcBef>
                        <a:spcAft>
                          <a:spcPts val="0"/>
                        </a:spcAft>
                      </a:pPr>
                      <a:r>
                        <a:rPr lang="en-US" sz="1600">
                          <a:effectLst/>
                          <a:latin typeface="Arial" panose="020B0604020202020204" pitchFamily="34" charset="0"/>
                          <a:cs typeface="Arial" panose="020B0604020202020204" pitchFamily="34" charset="0"/>
                        </a:rPr>
                        <a:t>cộng/Điểm quy đổi</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8794652"/>
                  </a:ext>
                </a:extLst>
              </a:tr>
              <a:tr h="447050">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1</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15 khiên</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135 - 140 điểm</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 </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FF0000"/>
                          </a:solidFill>
                          <a:effectLst/>
                          <a:latin typeface="Arial" panose="020B0604020202020204" pitchFamily="34" charset="0"/>
                          <a:cs typeface="Arial" panose="020B0604020202020204" pitchFamily="34" charset="0"/>
                        </a:rPr>
                        <a:t>10 điểm</a:t>
                      </a:r>
                      <a:endParaRPr lang="en-US" sz="1600" b="1">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6094220"/>
                  </a:ext>
                </a:extLst>
              </a:tr>
              <a:tr h="447050">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2</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13-14 khiên</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130 - 134 điểm</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 </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FF0000"/>
                          </a:solidFill>
                          <a:effectLst/>
                          <a:latin typeface="Arial" panose="020B0604020202020204" pitchFamily="34" charset="0"/>
                          <a:cs typeface="Arial" panose="020B0604020202020204" pitchFamily="34" charset="0"/>
                        </a:rPr>
                        <a:t>1,5 điểm</a:t>
                      </a:r>
                      <a:endParaRPr lang="en-US" sz="1600" b="1">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867101"/>
                  </a:ext>
                </a:extLst>
              </a:tr>
              <a:tr h="447050">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3</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11-12 khiên</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125 - 129 điểm</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15 khiên</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FF0000"/>
                          </a:solidFill>
                          <a:effectLst/>
                          <a:latin typeface="Arial" panose="020B0604020202020204" pitchFamily="34" charset="0"/>
                          <a:cs typeface="Arial" panose="020B0604020202020204" pitchFamily="34" charset="0"/>
                        </a:rPr>
                        <a:t>1,0 điểm</a:t>
                      </a:r>
                      <a:endParaRPr lang="en-US" sz="1600" b="1">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178787"/>
                  </a:ext>
                </a:extLst>
              </a:tr>
              <a:tr h="447050">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4</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10 khiên</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120 - 124 điểm</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a:effectLst/>
                          <a:latin typeface="Arial" panose="020B0604020202020204" pitchFamily="34" charset="0"/>
                          <a:cs typeface="Arial" panose="020B0604020202020204" pitchFamily="34" charset="0"/>
                        </a:rPr>
                        <a:t>14 khiên</a:t>
                      </a:r>
                      <a:endParaRPr lang="en-US"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FF0000"/>
                          </a:solidFill>
                          <a:effectLst/>
                          <a:latin typeface="Arial" panose="020B0604020202020204" pitchFamily="34" charset="0"/>
                          <a:cs typeface="Arial" panose="020B0604020202020204" pitchFamily="34" charset="0"/>
                        </a:rPr>
                        <a:t>0,5 điểm</a:t>
                      </a:r>
                      <a:endParaRPr lang="en-US" sz="1600" b="1">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3491012"/>
                  </a:ext>
                </a:extLst>
              </a:tr>
            </a:tbl>
          </a:graphicData>
        </a:graphic>
      </p:graphicFrame>
    </p:spTree>
    <p:extLst>
      <p:ext uri="{BB962C8B-B14F-4D97-AF65-F5344CB8AC3E}">
        <p14:creationId xmlns:p14="http://schemas.microsoft.com/office/powerpoint/2010/main" val="9856636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2259" y="0"/>
            <a:ext cx="4212045" cy="5915378"/>
          </a:xfrm>
          <a:prstGeom prst="rect">
            <a:avLst/>
          </a:prstGeom>
        </p:spPr>
      </p:pic>
      <p:pic>
        <p:nvPicPr>
          <p:cNvPr id="4" name="Picture 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74304" y="0"/>
            <a:ext cx="3717696" cy="591537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3853" y="0"/>
            <a:ext cx="4716862" cy="6858000"/>
          </a:xfrm>
          <a:prstGeom prst="rect">
            <a:avLst/>
          </a:prstGeom>
        </p:spPr>
      </p:pic>
      <p:sp>
        <p:nvSpPr>
          <p:cNvPr id="6" name="Rectangle 5"/>
          <p:cNvSpPr/>
          <p:nvPr/>
        </p:nvSpPr>
        <p:spPr>
          <a:xfrm>
            <a:off x="0" y="1614311"/>
            <a:ext cx="3149600" cy="3612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0" y="3759200"/>
            <a:ext cx="2056574" cy="27093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047480" y="1704622"/>
            <a:ext cx="2641600" cy="73377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797070" y="3612444"/>
            <a:ext cx="3014842" cy="147884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8979120" y="1879599"/>
            <a:ext cx="2641600" cy="73377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634147" y="3702755"/>
            <a:ext cx="3014842" cy="147884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0017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id="{B5981CF1-BC08-49F8-B0F9-AAF98EC67450}"/>
              </a:ext>
            </a:extLst>
          </p:cNvPr>
          <p:cNvSpPr>
            <a:spLocks noGrp="1"/>
          </p:cNvSpPr>
          <p:nvPr>
            <p:ph type="title" idx="4294967295"/>
          </p:nvPr>
        </p:nvSpPr>
        <p:spPr>
          <a:xfrm>
            <a:off x="0" y="365125"/>
            <a:ext cx="10515600" cy="1325563"/>
          </a:xfrm>
        </p:spPr>
        <p:txBody>
          <a:bodyPr/>
          <a:lstStyle/>
          <a:p>
            <a:r>
              <a:rPr lang="en-US"/>
              <a:t>Project analysis slide 2</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xmlns="" val="1"/>
              </a:ext>
            </a:extLst>
          </p:cNvPr>
          <p:cNvCxnSpPr>
            <a:cxnSpLocks/>
          </p:cNvCxnSpPr>
          <p:nvPr/>
        </p:nvCxnSpPr>
        <p:spPr>
          <a:xfrm>
            <a:off x="8105775" y="644085"/>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441149"/>
            <a:ext cx="11734800" cy="1163395"/>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smtClean="0">
                <a:solidFill>
                  <a:schemeClr val="tx1">
                    <a:lumMod val="75000"/>
                    <a:lumOff val="25000"/>
                  </a:schemeClr>
                </a:solidFill>
                <a:latin typeface="Times New Roman" panose="02020603050405020304" pitchFamily="18" charset="0"/>
                <a:cs typeface="Times New Roman" panose="02020603050405020304" pitchFamily="18" charset="0"/>
              </a:rPr>
              <a:t>HẬU KIỂM CÁC CHỨNG CHỈ </a:t>
            </a:r>
          </a:p>
          <a:p>
            <a:pPr algn="ctr"/>
            <a:r>
              <a:rPr lang="en-US" sz="2800" b="1" smtClean="0">
                <a:solidFill>
                  <a:schemeClr val="tx1">
                    <a:lumMod val="75000"/>
                    <a:lumOff val="25000"/>
                  </a:schemeClr>
                </a:solidFill>
                <a:latin typeface="Times New Roman" panose="02020603050405020304" pitchFamily="18" charset="0"/>
                <a:cs typeface="Times New Roman" panose="02020603050405020304" pitchFamily="18" charset="0"/>
              </a:rPr>
              <a:t>TIẾNG ANH DO CAMBRIDGE CẤP</a:t>
            </a:r>
            <a:r>
              <a:rPr lang="en-US" sz="2800">
                <a:solidFill>
                  <a:schemeClr val="tx1">
                    <a:lumMod val="75000"/>
                    <a:lumOff val="25000"/>
                  </a:schemeClr>
                </a:solidFill>
                <a:latin typeface="Times New Roman" panose="02020603050405020304" pitchFamily="18" charset="0"/>
                <a:cs typeface="Times New Roman" panose="02020603050405020304" pitchFamily="18" charset="0"/>
              </a:rPr>
              <a:t/>
            </a:r>
            <a:br>
              <a:rPr lang="en-US" sz="2800">
                <a:solidFill>
                  <a:schemeClr val="tx1">
                    <a:lumMod val="75000"/>
                    <a:lumOff val="25000"/>
                  </a:schemeClr>
                </a:solidFill>
                <a:latin typeface="Times New Roman" panose="02020603050405020304" pitchFamily="18" charset="0"/>
                <a:cs typeface="Times New Roman" panose="02020603050405020304" pitchFamily="18" charset="0"/>
              </a:rPr>
            </a:br>
            <a:endParaRPr lang="en-US" sz="2800">
              <a:solidFill>
                <a:schemeClr val="tx1">
                  <a:lumMod val="75000"/>
                  <a:lumOff val="25000"/>
                </a:schemeClr>
              </a:solidFill>
              <a:latin typeface="Times New Roman" panose="02020603050405020304" pitchFamily="18"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xmlns="" val="1"/>
              </a:ext>
            </a:extLst>
          </p:cNvPr>
          <p:cNvCxnSpPr>
            <a:cxnSpLocks/>
          </p:cNvCxnSpPr>
          <p:nvPr/>
        </p:nvCxnSpPr>
        <p:spPr>
          <a:xfrm>
            <a:off x="0" y="644085"/>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60396" y="1484609"/>
            <a:ext cx="10496534" cy="1200329"/>
          </a:xfrm>
          <a:prstGeom prst="rect">
            <a:avLst/>
          </a:prstGeom>
          <a:noFill/>
        </p:spPr>
        <p:txBody>
          <a:bodyPr wrap="square" rtlCol="0">
            <a:spAutoFit/>
          </a:bodyPr>
          <a:lstStyle/>
          <a:p>
            <a:r>
              <a:rPr lang="en-US" sz="2400" b="1" smtClean="0">
                <a:latin typeface="Times New Roman" panose="02020603050405020304" pitchFamily="18" charset="0"/>
                <a:cs typeface="Times New Roman" panose="02020603050405020304" pitchFamily="18" charset="0"/>
              </a:rPr>
              <a:t>1. </a:t>
            </a:r>
            <a:r>
              <a:rPr lang="en-US" sz="2400" smtClean="0">
                <a:latin typeface="Times New Roman" panose="02020603050405020304" pitchFamily="18" charset="0"/>
                <a:cs typeface="Times New Roman" panose="02020603050405020304" pitchFamily="18" charset="0"/>
              </a:rPr>
              <a:t>Link hậu kiểm chứng chỉ dành cho các chứng chỉ Cambridge do </a:t>
            </a:r>
          </a:p>
          <a:p>
            <a:r>
              <a:rPr lang="en-US" sz="2400" b="1" smtClean="0">
                <a:latin typeface="Times New Roman" panose="02020603050405020304" pitchFamily="18" charset="0"/>
                <a:cs typeface="Times New Roman" panose="02020603050405020304" pitchFamily="18" charset="0"/>
              </a:rPr>
              <a:t>Trung tâm Ngoại ngữ-Tin học trực </a:t>
            </a:r>
            <a:r>
              <a:rPr lang="en-US" sz="2400" b="1">
                <a:latin typeface="Times New Roman" panose="02020603050405020304" pitchFamily="18" charset="0"/>
                <a:cs typeface="Times New Roman" panose="02020603050405020304" pitchFamily="18" charset="0"/>
              </a:rPr>
              <a:t>thuộc Sở GDĐT Tp. Hồ Chí </a:t>
            </a:r>
            <a:r>
              <a:rPr lang="en-US" sz="2400" b="1" smtClean="0">
                <a:latin typeface="Times New Roman" panose="02020603050405020304" pitchFamily="18" charset="0"/>
                <a:cs typeface="Times New Roman" panose="02020603050405020304" pitchFamily="18" charset="0"/>
              </a:rPr>
              <a:t>Minh </a:t>
            </a:r>
            <a:r>
              <a:rPr lang="en-US" sz="2400" smtClean="0">
                <a:latin typeface="Times New Roman" panose="02020603050405020304" pitchFamily="18" charset="0"/>
                <a:cs typeface="Times New Roman" panose="02020603050405020304" pitchFamily="18" charset="0"/>
              </a:rPr>
              <a:t>cấp: </a:t>
            </a:r>
          </a:p>
          <a:p>
            <a:r>
              <a:rPr lang="en-US" sz="2400" smtClean="0">
                <a:solidFill>
                  <a:srgbClr val="0000FF"/>
                </a:solidFill>
                <a:latin typeface="Times New Roman" panose="02020603050405020304" pitchFamily="18" charset="0"/>
                <a:cs typeface="Times New Roman" panose="02020603050405020304" pitchFamily="18" charset="0"/>
              </a:rPr>
              <a:t>http</a:t>
            </a:r>
            <a:r>
              <a:rPr lang="en-US" sz="2400">
                <a:solidFill>
                  <a:srgbClr val="0000FF"/>
                </a:solidFill>
                <a:latin typeface="Times New Roman" panose="02020603050405020304" pitchFamily="18" charset="0"/>
                <a:cs typeface="Times New Roman" panose="02020603050405020304" pitchFamily="18" charset="0"/>
              </a:rPr>
              <a:t>://dangkythi.ttngoaingutinhoc.hcm.edu.vn/tra-cuu-diem</a:t>
            </a:r>
          </a:p>
        </p:txBody>
      </p:sp>
      <p:sp>
        <p:nvSpPr>
          <p:cNvPr id="19" name="TextBox 18"/>
          <p:cNvSpPr txBox="1"/>
          <p:nvPr/>
        </p:nvSpPr>
        <p:spPr>
          <a:xfrm>
            <a:off x="760396" y="2954172"/>
            <a:ext cx="10496534" cy="1569660"/>
          </a:xfrm>
          <a:prstGeom prst="rect">
            <a:avLst/>
          </a:prstGeom>
          <a:noFill/>
        </p:spPr>
        <p:txBody>
          <a:bodyPr wrap="square" rtlCol="0">
            <a:spAutoFit/>
          </a:bodyPr>
          <a:lstStyle/>
          <a:p>
            <a:r>
              <a:rPr lang="en-US" sz="2400" b="1" smtClean="0">
                <a:latin typeface="Times New Roman" panose="02020603050405020304" pitchFamily="18" charset="0"/>
                <a:cs typeface="Times New Roman" panose="02020603050405020304" pitchFamily="18" charset="0"/>
              </a:rPr>
              <a:t>2. </a:t>
            </a:r>
            <a:r>
              <a:rPr lang="en-US" sz="2400" smtClean="0">
                <a:latin typeface="Times New Roman" panose="02020603050405020304" pitchFamily="18" charset="0"/>
                <a:cs typeface="Times New Roman" panose="02020603050405020304" pitchFamily="18" charset="0"/>
              </a:rPr>
              <a:t>Hậu kiểm chứng chỉ dành cho các chứng chỉ Cambridge trong</a:t>
            </a:r>
            <a:r>
              <a:rPr lang="en-US" sz="2400" b="1" smtClean="0">
                <a:latin typeface="Times New Roman" panose="02020603050405020304" pitchFamily="18" charset="0"/>
                <a:cs typeface="Times New Roman" panose="02020603050405020304" pitchFamily="18" charset="0"/>
              </a:rPr>
              <a:t> khóa thi ngày 24/4/2022 do Sở GDĐT phối hợp VN120</a:t>
            </a:r>
            <a:r>
              <a:rPr lang="en-US" sz="2400" b="1" smtClean="0">
                <a:solidFill>
                  <a:srgbClr val="0000FF"/>
                </a:solidFill>
                <a:latin typeface="Times New Roman" panose="02020603050405020304" pitchFamily="18" charset="0"/>
                <a:cs typeface="Times New Roman" panose="02020603050405020304" pitchFamily="18" charset="0"/>
              </a:rPr>
              <a:t> </a:t>
            </a:r>
            <a:r>
              <a:rPr lang="en-US" sz="2400" smtClean="0">
                <a:latin typeface="Times New Roman" panose="02020603050405020304" pitchFamily="18" charset="0"/>
                <a:cs typeface="Times New Roman" panose="02020603050405020304" pitchFamily="18" charset="0"/>
              </a:rPr>
              <a:t>tổ chức: </a:t>
            </a:r>
            <a:r>
              <a:rPr lang="en-US" sz="2400" i="1" smtClean="0">
                <a:latin typeface="Times New Roman" panose="02020603050405020304" pitchFamily="18" charset="0"/>
                <a:cs typeface="Times New Roman" panose="02020603050405020304" pitchFamily="18" charset="0"/>
              </a:rPr>
              <a:t>File Danh sách các thí sinh đủ điều kiện quy đổi/cộng điểm khuyến khích trong thư mục Tài liệu tập huấn tuyển sinh 10</a:t>
            </a:r>
          </a:p>
        </p:txBody>
      </p:sp>
      <p:sp>
        <p:nvSpPr>
          <p:cNvPr id="20" name="TextBox 19"/>
          <p:cNvSpPr txBox="1"/>
          <p:nvPr/>
        </p:nvSpPr>
        <p:spPr>
          <a:xfrm>
            <a:off x="760396" y="4793066"/>
            <a:ext cx="10496534" cy="830997"/>
          </a:xfrm>
          <a:prstGeom prst="rect">
            <a:avLst/>
          </a:prstGeom>
          <a:noFill/>
        </p:spPr>
        <p:txBody>
          <a:bodyPr wrap="square" rtlCol="0">
            <a:spAutoFit/>
          </a:bodyPr>
          <a:lstStyle/>
          <a:p>
            <a:r>
              <a:rPr lang="en-US" sz="2400" b="1" smtClean="0">
                <a:latin typeface="Times New Roman" panose="02020603050405020304" pitchFamily="18" charset="0"/>
                <a:cs typeface="Times New Roman" panose="02020603050405020304" pitchFamily="18" charset="0"/>
              </a:rPr>
              <a:t>3. </a:t>
            </a:r>
            <a:r>
              <a:rPr lang="en-US" sz="2400" smtClean="0">
                <a:latin typeface="Times New Roman" panose="02020603050405020304" pitchFamily="18" charset="0"/>
                <a:cs typeface="Times New Roman" panose="02020603050405020304" pitchFamily="18" charset="0"/>
              </a:rPr>
              <a:t>Các chứng chỉ Cambridge do</a:t>
            </a:r>
            <a:r>
              <a:rPr lang="en-US" sz="2400" b="1" smtClean="0">
                <a:latin typeface="Times New Roman" panose="02020603050405020304" pitchFamily="18" charset="0"/>
                <a:cs typeface="Times New Roman" panose="02020603050405020304" pitchFamily="18" charset="0"/>
              </a:rPr>
              <a:t> </a:t>
            </a:r>
            <a:r>
              <a:rPr lang="en-US" sz="2400" b="1" smtClean="0">
                <a:solidFill>
                  <a:srgbClr val="0000FF"/>
                </a:solidFill>
                <a:latin typeface="Times New Roman" panose="02020603050405020304" pitchFamily="18" charset="0"/>
                <a:cs typeface="Times New Roman" panose="02020603050405020304" pitchFamily="18" charset="0"/>
              </a:rPr>
              <a:t>các trung tâm</a:t>
            </a:r>
            <a:r>
              <a:rPr lang="en-US" sz="2400" b="1" smtClean="0">
                <a:latin typeface="Times New Roman" panose="02020603050405020304" pitchFamily="18" charset="0"/>
                <a:cs typeface="Times New Roman" panose="02020603050405020304" pitchFamily="18" charset="0"/>
              </a:rPr>
              <a:t> </a:t>
            </a:r>
            <a:r>
              <a:rPr lang="en-US" sz="2400" b="1" smtClean="0">
                <a:solidFill>
                  <a:srgbClr val="0000FF"/>
                </a:solidFill>
                <a:latin typeface="Times New Roman" panose="02020603050405020304" pitchFamily="18" charset="0"/>
                <a:cs typeface="Times New Roman" panose="02020603050405020304" pitchFamily="18" charset="0"/>
              </a:rPr>
              <a:t>khác</a:t>
            </a:r>
            <a:r>
              <a:rPr lang="en-US" sz="2400" b="1" smtClean="0">
                <a:latin typeface="Times New Roman" panose="02020603050405020304" pitchFamily="18" charset="0"/>
                <a:cs typeface="Times New Roman" panose="02020603050405020304" pitchFamily="18" charset="0"/>
              </a:rPr>
              <a:t> </a:t>
            </a:r>
            <a:r>
              <a:rPr lang="en-US" sz="2400" smtClean="0">
                <a:latin typeface="Times New Roman" panose="02020603050405020304" pitchFamily="18" charset="0"/>
                <a:cs typeface="Times New Roman" panose="02020603050405020304" pitchFamily="18" charset="0"/>
              </a:rPr>
              <a:t>cấp: thí sinh chia sẻ kết quả thi theo File hướng dẫn</a:t>
            </a:r>
          </a:p>
        </p:txBody>
      </p:sp>
    </p:spTree>
    <p:extLst>
      <p:ext uri="{BB962C8B-B14F-4D97-AF65-F5344CB8AC3E}">
        <p14:creationId xmlns:p14="http://schemas.microsoft.com/office/powerpoint/2010/main" val="9255456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id="{B5981CF1-BC08-49F8-B0F9-AAF98EC67450}"/>
              </a:ext>
            </a:extLst>
          </p:cNvPr>
          <p:cNvSpPr>
            <a:spLocks noGrp="1"/>
          </p:cNvSpPr>
          <p:nvPr>
            <p:ph type="title" idx="4294967295"/>
          </p:nvPr>
        </p:nvSpPr>
        <p:spPr>
          <a:xfrm>
            <a:off x="0" y="365125"/>
            <a:ext cx="10515600" cy="1325563"/>
          </a:xfrm>
        </p:spPr>
        <p:txBody>
          <a:bodyPr/>
          <a:lstStyle/>
          <a:p>
            <a:r>
              <a:rPr lang="en-US"/>
              <a:t>Project analysis slide 2</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xmlns="" val="1"/>
              </a:ext>
            </a:extLst>
          </p:cNvPr>
          <p:cNvCxnSpPr>
            <a:cxnSpLocks/>
          </p:cNvCxnSpPr>
          <p:nvPr/>
        </p:nvCxnSpPr>
        <p:spPr>
          <a:xfrm>
            <a:off x="8105775" y="644085"/>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28600" y="441149"/>
            <a:ext cx="11734800" cy="1163395"/>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smtClean="0">
                <a:solidFill>
                  <a:schemeClr val="tx1">
                    <a:lumMod val="75000"/>
                    <a:lumOff val="25000"/>
                  </a:schemeClr>
                </a:solidFill>
                <a:latin typeface="Times New Roman" panose="02020603050405020304" pitchFamily="18" charset="0"/>
                <a:cs typeface="Times New Roman" panose="02020603050405020304" pitchFamily="18" charset="0"/>
              </a:rPr>
              <a:t>HẬU KIỂM CÁC CHỨNG CHỈ </a:t>
            </a:r>
          </a:p>
          <a:p>
            <a:pPr algn="ctr"/>
            <a:r>
              <a:rPr lang="en-US" sz="2800" b="1" smtClean="0">
                <a:solidFill>
                  <a:schemeClr val="tx1">
                    <a:lumMod val="75000"/>
                    <a:lumOff val="25000"/>
                  </a:schemeClr>
                </a:solidFill>
                <a:latin typeface="Times New Roman" panose="02020603050405020304" pitchFamily="18" charset="0"/>
                <a:cs typeface="Times New Roman" panose="02020603050405020304" pitchFamily="18" charset="0"/>
              </a:rPr>
              <a:t>TIẾNG ANH DO CAMBRIDGE CẤP</a:t>
            </a:r>
            <a:r>
              <a:rPr lang="en-US" sz="2800">
                <a:solidFill>
                  <a:schemeClr val="tx1">
                    <a:lumMod val="75000"/>
                    <a:lumOff val="25000"/>
                  </a:schemeClr>
                </a:solidFill>
                <a:latin typeface="Times New Roman" panose="02020603050405020304" pitchFamily="18" charset="0"/>
                <a:cs typeface="Times New Roman" panose="02020603050405020304" pitchFamily="18" charset="0"/>
              </a:rPr>
              <a:t/>
            </a:r>
            <a:br>
              <a:rPr lang="en-US" sz="2800">
                <a:solidFill>
                  <a:schemeClr val="tx1">
                    <a:lumMod val="75000"/>
                    <a:lumOff val="25000"/>
                  </a:schemeClr>
                </a:solidFill>
                <a:latin typeface="Times New Roman" panose="02020603050405020304" pitchFamily="18" charset="0"/>
                <a:cs typeface="Times New Roman" panose="02020603050405020304" pitchFamily="18" charset="0"/>
              </a:rPr>
            </a:br>
            <a:endParaRPr lang="en-US" sz="2800">
              <a:solidFill>
                <a:schemeClr val="tx1">
                  <a:lumMod val="75000"/>
                  <a:lumOff val="25000"/>
                </a:schemeClr>
              </a:solidFill>
              <a:latin typeface="Times New Roman" panose="02020603050405020304" pitchFamily="18"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xmlns="" val="1"/>
              </a:ext>
            </a:extLst>
          </p:cNvPr>
          <p:cNvCxnSpPr>
            <a:cxnSpLocks/>
          </p:cNvCxnSpPr>
          <p:nvPr/>
        </p:nvCxnSpPr>
        <p:spPr>
          <a:xfrm>
            <a:off x="0" y="644085"/>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grpSp>
        <p:nvGrpSpPr>
          <p:cNvPr id="36" name="Group 35" descr="Icon of human being and gear. ">
            <a:extLst>
              <a:ext uri="{FF2B5EF4-FFF2-40B4-BE49-F238E27FC236}">
                <a16:creationId xmlns:a16="http://schemas.microsoft.com/office/drawing/2014/main" id="{ECC5F635-1712-4572-A9EC-F94E2199DDBD}"/>
              </a:ext>
            </a:extLst>
          </p:cNvPr>
          <p:cNvGrpSpPr/>
          <p:nvPr/>
        </p:nvGrpSpPr>
        <p:grpSpPr>
          <a:xfrm>
            <a:off x="7133464" y="5355478"/>
            <a:ext cx="338073" cy="339996"/>
            <a:chOff x="6450013" y="5349875"/>
            <a:chExt cx="279399" cy="280988"/>
          </a:xfrm>
          <a:solidFill>
            <a:schemeClr val="bg1"/>
          </a:solidFill>
        </p:grpSpPr>
        <p:sp>
          <p:nvSpPr>
            <p:cNvPr id="37" name="Freeform 3673">
              <a:extLst>
                <a:ext uri="{FF2B5EF4-FFF2-40B4-BE49-F238E27FC236}">
                  <a16:creationId xmlns:a16="http://schemas.microsoft.com/office/drawing/2014/main" id="{D1391604-D4EC-48A8-AE57-EDF194392FB1}"/>
                </a:ext>
              </a:extLst>
            </p:cNvPr>
            <p:cNvSpPr>
              <a:spLocks/>
            </p:cNvSpPr>
            <p:nvPr/>
          </p:nvSpPr>
          <p:spPr bwMode="auto">
            <a:xfrm>
              <a:off x="6450013" y="5349875"/>
              <a:ext cx="182562" cy="238125"/>
            </a:xfrm>
            <a:custGeom>
              <a:avLst/>
              <a:gdLst>
                <a:gd name="T0" fmla="*/ 379 w 459"/>
                <a:gd name="T1" fmla="*/ 550 h 602"/>
                <a:gd name="T2" fmla="*/ 380 w 459"/>
                <a:gd name="T3" fmla="*/ 519 h 602"/>
                <a:gd name="T4" fmla="*/ 345 w 459"/>
                <a:gd name="T5" fmla="*/ 495 h 602"/>
                <a:gd name="T6" fmla="*/ 397 w 459"/>
                <a:gd name="T7" fmla="*/ 400 h 602"/>
                <a:gd name="T8" fmla="*/ 408 w 459"/>
                <a:gd name="T9" fmla="*/ 395 h 602"/>
                <a:gd name="T10" fmla="*/ 450 w 459"/>
                <a:gd name="T11" fmla="*/ 406 h 602"/>
                <a:gd name="T12" fmla="*/ 412 w 459"/>
                <a:gd name="T13" fmla="*/ 384 h 602"/>
                <a:gd name="T14" fmla="*/ 376 w 459"/>
                <a:gd name="T15" fmla="*/ 370 h 602"/>
                <a:gd name="T16" fmla="*/ 361 w 459"/>
                <a:gd name="T17" fmla="*/ 307 h 602"/>
                <a:gd name="T18" fmla="*/ 379 w 459"/>
                <a:gd name="T19" fmla="*/ 288 h 602"/>
                <a:gd name="T20" fmla="*/ 397 w 459"/>
                <a:gd name="T21" fmla="*/ 252 h 602"/>
                <a:gd name="T22" fmla="*/ 406 w 459"/>
                <a:gd name="T23" fmla="*/ 214 h 602"/>
                <a:gd name="T24" fmla="*/ 415 w 459"/>
                <a:gd name="T25" fmla="*/ 202 h 602"/>
                <a:gd name="T26" fmla="*/ 420 w 459"/>
                <a:gd name="T27" fmla="*/ 183 h 602"/>
                <a:gd name="T28" fmla="*/ 416 w 459"/>
                <a:gd name="T29" fmla="*/ 152 h 602"/>
                <a:gd name="T30" fmla="*/ 412 w 459"/>
                <a:gd name="T31" fmla="*/ 121 h 602"/>
                <a:gd name="T32" fmla="*/ 420 w 459"/>
                <a:gd name="T33" fmla="*/ 78 h 602"/>
                <a:gd name="T34" fmla="*/ 415 w 459"/>
                <a:gd name="T35" fmla="*/ 45 h 602"/>
                <a:gd name="T36" fmla="*/ 403 w 459"/>
                <a:gd name="T37" fmla="*/ 27 h 602"/>
                <a:gd name="T38" fmla="*/ 382 w 459"/>
                <a:gd name="T39" fmla="*/ 15 h 602"/>
                <a:gd name="T40" fmla="*/ 341 w 459"/>
                <a:gd name="T41" fmla="*/ 3 h 602"/>
                <a:gd name="T42" fmla="*/ 291 w 459"/>
                <a:gd name="T43" fmla="*/ 0 h 602"/>
                <a:gd name="T44" fmla="*/ 245 w 459"/>
                <a:gd name="T45" fmla="*/ 9 h 602"/>
                <a:gd name="T46" fmla="*/ 213 w 459"/>
                <a:gd name="T47" fmla="*/ 27 h 602"/>
                <a:gd name="T48" fmla="*/ 201 w 459"/>
                <a:gd name="T49" fmla="*/ 42 h 602"/>
                <a:gd name="T50" fmla="*/ 181 w 459"/>
                <a:gd name="T51" fmla="*/ 44 h 602"/>
                <a:gd name="T52" fmla="*/ 163 w 459"/>
                <a:gd name="T53" fmla="*/ 56 h 602"/>
                <a:gd name="T54" fmla="*/ 155 w 459"/>
                <a:gd name="T55" fmla="*/ 87 h 602"/>
                <a:gd name="T56" fmla="*/ 164 w 459"/>
                <a:gd name="T57" fmla="*/ 138 h 602"/>
                <a:gd name="T58" fmla="*/ 159 w 459"/>
                <a:gd name="T59" fmla="*/ 144 h 602"/>
                <a:gd name="T60" fmla="*/ 150 w 459"/>
                <a:gd name="T61" fmla="*/ 162 h 602"/>
                <a:gd name="T62" fmla="*/ 149 w 459"/>
                <a:gd name="T63" fmla="*/ 184 h 602"/>
                <a:gd name="T64" fmla="*/ 154 w 459"/>
                <a:gd name="T65" fmla="*/ 201 h 602"/>
                <a:gd name="T66" fmla="*/ 163 w 459"/>
                <a:gd name="T67" fmla="*/ 214 h 602"/>
                <a:gd name="T68" fmla="*/ 169 w 459"/>
                <a:gd name="T69" fmla="*/ 237 h 602"/>
                <a:gd name="T70" fmla="*/ 179 w 459"/>
                <a:gd name="T71" fmla="*/ 271 h 602"/>
                <a:gd name="T72" fmla="*/ 203 w 459"/>
                <a:gd name="T73" fmla="*/ 306 h 602"/>
                <a:gd name="T74" fmla="*/ 215 w 459"/>
                <a:gd name="T75" fmla="*/ 364 h 602"/>
                <a:gd name="T76" fmla="*/ 171 w 459"/>
                <a:gd name="T77" fmla="*/ 381 h 602"/>
                <a:gd name="T78" fmla="*/ 106 w 459"/>
                <a:gd name="T79" fmla="*/ 401 h 602"/>
                <a:gd name="T80" fmla="*/ 46 w 459"/>
                <a:gd name="T81" fmla="*/ 428 h 602"/>
                <a:gd name="T82" fmla="*/ 22 w 459"/>
                <a:gd name="T83" fmla="*/ 449 h 602"/>
                <a:gd name="T84" fmla="*/ 10 w 459"/>
                <a:gd name="T85" fmla="*/ 479 h 602"/>
                <a:gd name="T86" fmla="*/ 2 w 459"/>
                <a:gd name="T87" fmla="*/ 540 h 602"/>
                <a:gd name="T88" fmla="*/ 1 w 459"/>
                <a:gd name="T89" fmla="*/ 594 h 602"/>
                <a:gd name="T90" fmla="*/ 11 w 459"/>
                <a:gd name="T91" fmla="*/ 602 h 602"/>
                <a:gd name="T92" fmla="*/ 345 w 459"/>
                <a:gd name="T93" fmla="*/ 589 h 602"/>
                <a:gd name="T94" fmla="*/ 352 w 459"/>
                <a:gd name="T95" fmla="*/ 577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9" h="602">
                  <a:moveTo>
                    <a:pt x="352" y="577"/>
                  </a:moveTo>
                  <a:lnTo>
                    <a:pt x="380" y="560"/>
                  </a:lnTo>
                  <a:lnTo>
                    <a:pt x="379" y="550"/>
                  </a:lnTo>
                  <a:lnTo>
                    <a:pt x="379" y="540"/>
                  </a:lnTo>
                  <a:lnTo>
                    <a:pt x="379" y="530"/>
                  </a:lnTo>
                  <a:lnTo>
                    <a:pt x="380" y="519"/>
                  </a:lnTo>
                  <a:lnTo>
                    <a:pt x="352" y="503"/>
                  </a:lnTo>
                  <a:lnTo>
                    <a:pt x="348" y="499"/>
                  </a:lnTo>
                  <a:lnTo>
                    <a:pt x="345" y="495"/>
                  </a:lnTo>
                  <a:lnTo>
                    <a:pt x="345" y="490"/>
                  </a:lnTo>
                  <a:lnTo>
                    <a:pt x="346" y="486"/>
                  </a:lnTo>
                  <a:lnTo>
                    <a:pt x="397" y="400"/>
                  </a:lnTo>
                  <a:lnTo>
                    <a:pt x="399" y="397"/>
                  </a:lnTo>
                  <a:lnTo>
                    <a:pt x="403" y="395"/>
                  </a:lnTo>
                  <a:lnTo>
                    <a:pt x="408" y="395"/>
                  </a:lnTo>
                  <a:lnTo>
                    <a:pt x="413" y="396"/>
                  </a:lnTo>
                  <a:lnTo>
                    <a:pt x="441" y="413"/>
                  </a:lnTo>
                  <a:lnTo>
                    <a:pt x="450" y="406"/>
                  </a:lnTo>
                  <a:lnTo>
                    <a:pt x="459" y="401"/>
                  </a:lnTo>
                  <a:lnTo>
                    <a:pt x="424" y="388"/>
                  </a:lnTo>
                  <a:lnTo>
                    <a:pt x="412" y="384"/>
                  </a:lnTo>
                  <a:lnTo>
                    <a:pt x="400" y="379"/>
                  </a:lnTo>
                  <a:lnTo>
                    <a:pt x="389" y="375"/>
                  </a:lnTo>
                  <a:lnTo>
                    <a:pt x="376" y="370"/>
                  </a:lnTo>
                  <a:lnTo>
                    <a:pt x="368" y="368"/>
                  </a:lnTo>
                  <a:lnTo>
                    <a:pt x="361" y="364"/>
                  </a:lnTo>
                  <a:lnTo>
                    <a:pt x="361" y="307"/>
                  </a:lnTo>
                  <a:lnTo>
                    <a:pt x="366" y="302"/>
                  </a:lnTo>
                  <a:lnTo>
                    <a:pt x="372" y="297"/>
                  </a:lnTo>
                  <a:lnTo>
                    <a:pt x="379" y="288"/>
                  </a:lnTo>
                  <a:lnTo>
                    <a:pt x="385" y="279"/>
                  </a:lnTo>
                  <a:lnTo>
                    <a:pt x="391" y="266"/>
                  </a:lnTo>
                  <a:lnTo>
                    <a:pt x="397" y="252"/>
                  </a:lnTo>
                  <a:lnTo>
                    <a:pt x="400" y="235"/>
                  </a:lnTo>
                  <a:lnTo>
                    <a:pt x="402" y="216"/>
                  </a:lnTo>
                  <a:lnTo>
                    <a:pt x="406" y="214"/>
                  </a:lnTo>
                  <a:lnTo>
                    <a:pt x="409" y="211"/>
                  </a:lnTo>
                  <a:lnTo>
                    <a:pt x="412" y="207"/>
                  </a:lnTo>
                  <a:lnTo>
                    <a:pt x="415" y="202"/>
                  </a:lnTo>
                  <a:lnTo>
                    <a:pt x="417" y="197"/>
                  </a:lnTo>
                  <a:lnTo>
                    <a:pt x="418" y="191"/>
                  </a:lnTo>
                  <a:lnTo>
                    <a:pt x="420" y="183"/>
                  </a:lnTo>
                  <a:lnTo>
                    <a:pt x="420" y="175"/>
                  </a:lnTo>
                  <a:lnTo>
                    <a:pt x="420" y="164"/>
                  </a:lnTo>
                  <a:lnTo>
                    <a:pt x="416" y="152"/>
                  </a:lnTo>
                  <a:lnTo>
                    <a:pt x="412" y="144"/>
                  </a:lnTo>
                  <a:lnTo>
                    <a:pt x="406" y="137"/>
                  </a:lnTo>
                  <a:lnTo>
                    <a:pt x="412" y="121"/>
                  </a:lnTo>
                  <a:lnTo>
                    <a:pt x="417" y="101"/>
                  </a:lnTo>
                  <a:lnTo>
                    <a:pt x="420" y="89"/>
                  </a:lnTo>
                  <a:lnTo>
                    <a:pt x="420" y="78"/>
                  </a:lnTo>
                  <a:lnTo>
                    <a:pt x="420" y="65"/>
                  </a:lnTo>
                  <a:lnTo>
                    <a:pt x="417" y="53"/>
                  </a:lnTo>
                  <a:lnTo>
                    <a:pt x="415" y="45"/>
                  </a:lnTo>
                  <a:lnTo>
                    <a:pt x="412" y="39"/>
                  </a:lnTo>
                  <a:lnTo>
                    <a:pt x="407" y="34"/>
                  </a:lnTo>
                  <a:lnTo>
                    <a:pt x="403" y="27"/>
                  </a:lnTo>
                  <a:lnTo>
                    <a:pt x="397" y="24"/>
                  </a:lnTo>
                  <a:lnTo>
                    <a:pt x="390" y="18"/>
                  </a:lnTo>
                  <a:lnTo>
                    <a:pt x="382" y="15"/>
                  </a:lnTo>
                  <a:lnTo>
                    <a:pt x="376" y="12"/>
                  </a:lnTo>
                  <a:lnTo>
                    <a:pt x="359" y="7"/>
                  </a:lnTo>
                  <a:lnTo>
                    <a:pt x="341" y="3"/>
                  </a:lnTo>
                  <a:lnTo>
                    <a:pt x="325" y="0"/>
                  </a:lnTo>
                  <a:lnTo>
                    <a:pt x="307" y="0"/>
                  </a:lnTo>
                  <a:lnTo>
                    <a:pt x="291" y="0"/>
                  </a:lnTo>
                  <a:lnTo>
                    <a:pt x="276" y="2"/>
                  </a:lnTo>
                  <a:lnTo>
                    <a:pt x="260" y="6"/>
                  </a:lnTo>
                  <a:lnTo>
                    <a:pt x="245" y="9"/>
                  </a:lnTo>
                  <a:lnTo>
                    <a:pt x="231" y="16"/>
                  </a:lnTo>
                  <a:lnTo>
                    <a:pt x="218" y="22"/>
                  </a:lnTo>
                  <a:lnTo>
                    <a:pt x="213" y="27"/>
                  </a:lnTo>
                  <a:lnTo>
                    <a:pt x="209" y="31"/>
                  </a:lnTo>
                  <a:lnTo>
                    <a:pt x="204" y="36"/>
                  </a:lnTo>
                  <a:lnTo>
                    <a:pt x="201" y="42"/>
                  </a:lnTo>
                  <a:lnTo>
                    <a:pt x="194" y="42"/>
                  </a:lnTo>
                  <a:lnTo>
                    <a:pt x="187" y="43"/>
                  </a:lnTo>
                  <a:lnTo>
                    <a:pt x="181" y="44"/>
                  </a:lnTo>
                  <a:lnTo>
                    <a:pt x="176" y="45"/>
                  </a:lnTo>
                  <a:lnTo>
                    <a:pt x="168" y="51"/>
                  </a:lnTo>
                  <a:lnTo>
                    <a:pt x="163" y="56"/>
                  </a:lnTo>
                  <a:lnTo>
                    <a:pt x="158" y="65"/>
                  </a:lnTo>
                  <a:lnTo>
                    <a:pt x="155" y="75"/>
                  </a:lnTo>
                  <a:lnTo>
                    <a:pt x="155" y="87"/>
                  </a:lnTo>
                  <a:lnTo>
                    <a:pt x="155" y="98"/>
                  </a:lnTo>
                  <a:lnTo>
                    <a:pt x="159" y="120"/>
                  </a:lnTo>
                  <a:lnTo>
                    <a:pt x="164" y="138"/>
                  </a:lnTo>
                  <a:lnTo>
                    <a:pt x="164" y="139"/>
                  </a:lnTo>
                  <a:lnTo>
                    <a:pt x="164" y="139"/>
                  </a:lnTo>
                  <a:lnTo>
                    <a:pt x="159" y="144"/>
                  </a:lnTo>
                  <a:lnTo>
                    <a:pt x="154" y="151"/>
                  </a:lnTo>
                  <a:lnTo>
                    <a:pt x="151" y="156"/>
                  </a:lnTo>
                  <a:lnTo>
                    <a:pt x="150" y="162"/>
                  </a:lnTo>
                  <a:lnTo>
                    <a:pt x="149" y="170"/>
                  </a:lnTo>
                  <a:lnTo>
                    <a:pt x="149" y="176"/>
                  </a:lnTo>
                  <a:lnTo>
                    <a:pt x="149" y="184"/>
                  </a:lnTo>
                  <a:lnTo>
                    <a:pt x="150" y="191"/>
                  </a:lnTo>
                  <a:lnTo>
                    <a:pt x="151" y="196"/>
                  </a:lnTo>
                  <a:lnTo>
                    <a:pt x="154" y="201"/>
                  </a:lnTo>
                  <a:lnTo>
                    <a:pt x="156" y="206"/>
                  </a:lnTo>
                  <a:lnTo>
                    <a:pt x="159" y="210"/>
                  </a:lnTo>
                  <a:lnTo>
                    <a:pt x="163" y="214"/>
                  </a:lnTo>
                  <a:lnTo>
                    <a:pt x="167" y="216"/>
                  </a:lnTo>
                  <a:lnTo>
                    <a:pt x="168" y="227"/>
                  </a:lnTo>
                  <a:lnTo>
                    <a:pt x="169" y="237"/>
                  </a:lnTo>
                  <a:lnTo>
                    <a:pt x="172" y="246"/>
                  </a:lnTo>
                  <a:lnTo>
                    <a:pt x="174" y="255"/>
                  </a:lnTo>
                  <a:lnTo>
                    <a:pt x="179" y="271"/>
                  </a:lnTo>
                  <a:lnTo>
                    <a:pt x="187" y="286"/>
                  </a:lnTo>
                  <a:lnTo>
                    <a:pt x="195" y="297"/>
                  </a:lnTo>
                  <a:lnTo>
                    <a:pt x="203" y="306"/>
                  </a:lnTo>
                  <a:lnTo>
                    <a:pt x="210" y="314"/>
                  </a:lnTo>
                  <a:lnTo>
                    <a:pt x="215" y="319"/>
                  </a:lnTo>
                  <a:lnTo>
                    <a:pt x="215" y="364"/>
                  </a:lnTo>
                  <a:lnTo>
                    <a:pt x="201" y="369"/>
                  </a:lnTo>
                  <a:lnTo>
                    <a:pt x="186" y="375"/>
                  </a:lnTo>
                  <a:lnTo>
                    <a:pt x="171" y="381"/>
                  </a:lnTo>
                  <a:lnTo>
                    <a:pt x="155" y="384"/>
                  </a:lnTo>
                  <a:lnTo>
                    <a:pt x="129" y="393"/>
                  </a:lnTo>
                  <a:lnTo>
                    <a:pt x="106" y="401"/>
                  </a:lnTo>
                  <a:lnTo>
                    <a:pt x="83" y="410"/>
                  </a:lnTo>
                  <a:lnTo>
                    <a:pt x="64" y="419"/>
                  </a:lnTo>
                  <a:lnTo>
                    <a:pt x="46" y="428"/>
                  </a:lnTo>
                  <a:lnTo>
                    <a:pt x="32" y="438"/>
                  </a:lnTo>
                  <a:lnTo>
                    <a:pt x="27" y="444"/>
                  </a:lnTo>
                  <a:lnTo>
                    <a:pt x="22" y="449"/>
                  </a:lnTo>
                  <a:lnTo>
                    <a:pt x="18" y="455"/>
                  </a:lnTo>
                  <a:lnTo>
                    <a:pt x="15" y="460"/>
                  </a:lnTo>
                  <a:lnTo>
                    <a:pt x="10" y="479"/>
                  </a:lnTo>
                  <a:lnTo>
                    <a:pt x="6" y="499"/>
                  </a:lnTo>
                  <a:lnTo>
                    <a:pt x="4" y="521"/>
                  </a:lnTo>
                  <a:lnTo>
                    <a:pt x="2" y="540"/>
                  </a:lnTo>
                  <a:lnTo>
                    <a:pt x="0" y="573"/>
                  </a:lnTo>
                  <a:lnTo>
                    <a:pt x="0" y="589"/>
                  </a:lnTo>
                  <a:lnTo>
                    <a:pt x="1" y="594"/>
                  </a:lnTo>
                  <a:lnTo>
                    <a:pt x="4" y="598"/>
                  </a:lnTo>
                  <a:lnTo>
                    <a:pt x="7" y="600"/>
                  </a:lnTo>
                  <a:lnTo>
                    <a:pt x="11" y="602"/>
                  </a:lnTo>
                  <a:lnTo>
                    <a:pt x="350" y="602"/>
                  </a:lnTo>
                  <a:lnTo>
                    <a:pt x="346" y="594"/>
                  </a:lnTo>
                  <a:lnTo>
                    <a:pt x="345" y="589"/>
                  </a:lnTo>
                  <a:lnTo>
                    <a:pt x="345" y="585"/>
                  </a:lnTo>
                  <a:lnTo>
                    <a:pt x="348" y="581"/>
                  </a:lnTo>
                  <a:lnTo>
                    <a:pt x="352" y="5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674">
              <a:extLst>
                <a:ext uri="{FF2B5EF4-FFF2-40B4-BE49-F238E27FC236}">
                  <a16:creationId xmlns:a16="http://schemas.microsoft.com/office/drawing/2014/main" id="{44A4D0F8-0767-41BC-BE62-0AED99EC8B25}"/>
                </a:ext>
              </a:extLst>
            </p:cNvPr>
            <p:cNvSpPr>
              <a:spLocks noEditPoints="1"/>
            </p:cNvSpPr>
            <p:nvPr/>
          </p:nvSpPr>
          <p:spPr bwMode="auto">
            <a:xfrm>
              <a:off x="6597650" y="5497513"/>
              <a:ext cx="131762" cy="133350"/>
            </a:xfrm>
            <a:custGeom>
              <a:avLst/>
              <a:gdLst>
                <a:gd name="T0" fmla="*/ 151 w 332"/>
                <a:gd name="T1" fmla="*/ 243 h 336"/>
                <a:gd name="T2" fmla="*/ 129 w 332"/>
                <a:gd name="T3" fmla="*/ 235 h 336"/>
                <a:gd name="T4" fmla="*/ 111 w 332"/>
                <a:gd name="T5" fmla="*/ 222 h 336"/>
                <a:gd name="T6" fmla="*/ 97 w 332"/>
                <a:gd name="T7" fmla="*/ 204 h 336"/>
                <a:gd name="T8" fmla="*/ 89 w 332"/>
                <a:gd name="T9" fmla="*/ 182 h 336"/>
                <a:gd name="T10" fmla="*/ 88 w 332"/>
                <a:gd name="T11" fmla="*/ 159 h 336"/>
                <a:gd name="T12" fmla="*/ 94 w 332"/>
                <a:gd name="T13" fmla="*/ 136 h 336"/>
                <a:gd name="T14" fmla="*/ 106 w 332"/>
                <a:gd name="T15" fmla="*/ 117 h 336"/>
                <a:gd name="T16" fmla="*/ 122 w 332"/>
                <a:gd name="T17" fmla="*/ 103 h 336"/>
                <a:gd name="T18" fmla="*/ 143 w 332"/>
                <a:gd name="T19" fmla="*/ 92 h 336"/>
                <a:gd name="T20" fmla="*/ 166 w 332"/>
                <a:gd name="T21" fmla="*/ 89 h 336"/>
                <a:gd name="T22" fmla="*/ 189 w 332"/>
                <a:gd name="T23" fmla="*/ 92 h 336"/>
                <a:gd name="T24" fmla="*/ 210 w 332"/>
                <a:gd name="T25" fmla="*/ 103 h 336"/>
                <a:gd name="T26" fmla="*/ 226 w 332"/>
                <a:gd name="T27" fmla="*/ 117 h 336"/>
                <a:gd name="T28" fmla="*/ 238 w 332"/>
                <a:gd name="T29" fmla="*/ 136 h 336"/>
                <a:gd name="T30" fmla="*/ 243 w 332"/>
                <a:gd name="T31" fmla="*/ 159 h 336"/>
                <a:gd name="T32" fmla="*/ 242 w 332"/>
                <a:gd name="T33" fmla="*/ 182 h 336"/>
                <a:gd name="T34" fmla="*/ 234 w 332"/>
                <a:gd name="T35" fmla="*/ 204 h 336"/>
                <a:gd name="T36" fmla="*/ 221 w 332"/>
                <a:gd name="T37" fmla="*/ 222 h 336"/>
                <a:gd name="T38" fmla="*/ 203 w 332"/>
                <a:gd name="T39" fmla="*/ 235 h 336"/>
                <a:gd name="T40" fmla="*/ 181 w 332"/>
                <a:gd name="T41" fmla="*/ 243 h 336"/>
                <a:gd name="T42" fmla="*/ 306 w 332"/>
                <a:gd name="T43" fmla="*/ 204 h 336"/>
                <a:gd name="T44" fmla="*/ 300 w 332"/>
                <a:gd name="T45" fmla="*/ 195 h 336"/>
                <a:gd name="T46" fmla="*/ 302 w 332"/>
                <a:gd name="T47" fmla="*/ 167 h 336"/>
                <a:gd name="T48" fmla="*/ 300 w 332"/>
                <a:gd name="T49" fmla="*/ 139 h 336"/>
                <a:gd name="T50" fmla="*/ 306 w 332"/>
                <a:gd name="T51" fmla="*/ 130 h 336"/>
                <a:gd name="T52" fmla="*/ 269 w 332"/>
                <a:gd name="T53" fmla="*/ 64 h 336"/>
                <a:gd name="T54" fmla="*/ 257 w 332"/>
                <a:gd name="T55" fmla="*/ 65 h 336"/>
                <a:gd name="T56" fmla="*/ 242 w 332"/>
                <a:gd name="T57" fmla="*/ 53 h 336"/>
                <a:gd name="T58" fmla="*/ 215 w 332"/>
                <a:gd name="T59" fmla="*/ 35 h 336"/>
                <a:gd name="T60" fmla="*/ 207 w 332"/>
                <a:gd name="T61" fmla="*/ 27 h 336"/>
                <a:gd name="T62" fmla="*/ 135 w 332"/>
                <a:gd name="T63" fmla="*/ 0 h 336"/>
                <a:gd name="T64" fmla="*/ 133 w 332"/>
                <a:gd name="T65" fmla="*/ 31 h 336"/>
                <a:gd name="T66" fmla="*/ 113 w 332"/>
                <a:gd name="T67" fmla="*/ 41 h 336"/>
                <a:gd name="T68" fmla="*/ 77 w 332"/>
                <a:gd name="T69" fmla="*/ 63 h 336"/>
                <a:gd name="T70" fmla="*/ 67 w 332"/>
                <a:gd name="T71" fmla="*/ 65 h 336"/>
                <a:gd name="T72" fmla="*/ 0 w 332"/>
                <a:gd name="T73" fmla="*/ 114 h 336"/>
                <a:gd name="T74" fmla="*/ 31 w 332"/>
                <a:gd name="T75" fmla="*/ 135 h 336"/>
                <a:gd name="T76" fmla="*/ 30 w 332"/>
                <a:gd name="T77" fmla="*/ 154 h 336"/>
                <a:gd name="T78" fmla="*/ 31 w 332"/>
                <a:gd name="T79" fmla="*/ 191 h 336"/>
                <a:gd name="T80" fmla="*/ 29 w 332"/>
                <a:gd name="T81" fmla="*/ 202 h 336"/>
                <a:gd name="T82" fmla="*/ 38 w 332"/>
                <a:gd name="T83" fmla="*/ 284 h 336"/>
                <a:gd name="T84" fmla="*/ 71 w 332"/>
                <a:gd name="T85" fmla="*/ 267 h 336"/>
                <a:gd name="T86" fmla="*/ 89 w 332"/>
                <a:gd name="T87" fmla="*/ 279 h 336"/>
                <a:gd name="T88" fmla="*/ 139 w 332"/>
                <a:gd name="T89" fmla="*/ 300 h 336"/>
                <a:gd name="T90" fmla="*/ 146 w 332"/>
                <a:gd name="T91" fmla="*/ 308 h 336"/>
                <a:gd name="T92" fmla="*/ 207 w 332"/>
                <a:gd name="T93" fmla="*/ 336 h 336"/>
                <a:gd name="T94" fmla="*/ 208 w 332"/>
                <a:gd name="T95" fmla="*/ 306 h 336"/>
                <a:gd name="T96" fmla="*/ 223 w 332"/>
                <a:gd name="T97" fmla="*/ 297 h 336"/>
                <a:gd name="T98" fmla="*/ 246 w 332"/>
                <a:gd name="T99" fmla="*/ 279 h 336"/>
                <a:gd name="T100" fmla="*/ 257 w 332"/>
                <a:gd name="T101" fmla="*/ 268 h 336"/>
                <a:gd name="T102" fmla="*/ 269 w 332"/>
                <a:gd name="T103" fmla="*/ 270 h 336"/>
                <a:gd name="T104" fmla="*/ 306 w 332"/>
                <a:gd name="T105" fmla="*/ 204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2" h="336">
                  <a:moveTo>
                    <a:pt x="166" y="245"/>
                  </a:moveTo>
                  <a:lnTo>
                    <a:pt x="158" y="244"/>
                  </a:lnTo>
                  <a:lnTo>
                    <a:pt x="151" y="243"/>
                  </a:lnTo>
                  <a:lnTo>
                    <a:pt x="143" y="241"/>
                  </a:lnTo>
                  <a:lnTo>
                    <a:pt x="135" y="239"/>
                  </a:lnTo>
                  <a:lnTo>
                    <a:pt x="129" y="235"/>
                  </a:lnTo>
                  <a:lnTo>
                    <a:pt x="122" y="231"/>
                  </a:lnTo>
                  <a:lnTo>
                    <a:pt x="116" y="227"/>
                  </a:lnTo>
                  <a:lnTo>
                    <a:pt x="111" y="222"/>
                  </a:lnTo>
                  <a:lnTo>
                    <a:pt x="106" y="217"/>
                  </a:lnTo>
                  <a:lnTo>
                    <a:pt x="101" y="211"/>
                  </a:lnTo>
                  <a:lnTo>
                    <a:pt x="97" y="204"/>
                  </a:lnTo>
                  <a:lnTo>
                    <a:pt x="94" y="198"/>
                  </a:lnTo>
                  <a:lnTo>
                    <a:pt x="92" y="190"/>
                  </a:lnTo>
                  <a:lnTo>
                    <a:pt x="89" y="182"/>
                  </a:lnTo>
                  <a:lnTo>
                    <a:pt x="88" y="175"/>
                  </a:lnTo>
                  <a:lnTo>
                    <a:pt x="88" y="167"/>
                  </a:lnTo>
                  <a:lnTo>
                    <a:pt x="88" y="159"/>
                  </a:lnTo>
                  <a:lnTo>
                    <a:pt x="89" y="151"/>
                  </a:lnTo>
                  <a:lnTo>
                    <a:pt x="92" y="144"/>
                  </a:lnTo>
                  <a:lnTo>
                    <a:pt x="94" y="136"/>
                  </a:lnTo>
                  <a:lnTo>
                    <a:pt x="97" y="130"/>
                  </a:lnTo>
                  <a:lnTo>
                    <a:pt x="101" y="123"/>
                  </a:lnTo>
                  <a:lnTo>
                    <a:pt x="106" y="117"/>
                  </a:lnTo>
                  <a:lnTo>
                    <a:pt x="111" y="112"/>
                  </a:lnTo>
                  <a:lnTo>
                    <a:pt x="116" y="106"/>
                  </a:lnTo>
                  <a:lnTo>
                    <a:pt x="122" y="103"/>
                  </a:lnTo>
                  <a:lnTo>
                    <a:pt x="129" y="99"/>
                  </a:lnTo>
                  <a:lnTo>
                    <a:pt x="135" y="95"/>
                  </a:lnTo>
                  <a:lnTo>
                    <a:pt x="143" y="92"/>
                  </a:lnTo>
                  <a:lnTo>
                    <a:pt x="151" y="90"/>
                  </a:lnTo>
                  <a:lnTo>
                    <a:pt x="158" y="90"/>
                  </a:lnTo>
                  <a:lnTo>
                    <a:pt x="166" y="89"/>
                  </a:lnTo>
                  <a:lnTo>
                    <a:pt x="174" y="90"/>
                  </a:lnTo>
                  <a:lnTo>
                    <a:pt x="181" y="90"/>
                  </a:lnTo>
                  <a:lnTo>
                    <a:pt x="189" y="92"/>
                  </a:lnTo>
                  <a:lnTo>
                    <a:pt x="196" y="95"/>
                  </a:lnTo>
                  <a:lnTo>
                    <a:pt x="203" y="99"/>
                  </a:lnTo>
                  <a:lnTo>
                    <a:pt x="210" y="103"/>
                  </a:lnTo>
                  <a:lnTo>
                    <a:pt x="215" y="106"/>
                  </a:lnTo>
                  <a:lnTo>
                    <a:pt x="221" y="112"/>
                  </a:lnTo>
                  <a:lnTo>
                    <a:pt x="226" y="117"/>
                  </a:lnTo>
                  <a:lnTo>
                    <a:pt x="230" y="123"/>
                  </a:lnTo>
                  <a:lnTo>
                    <a:pt x="234" y="130"/>
                  </a:lnTo>
                  <a:lnTo>
                    <a:pt x="238" y="136"/>
                  </a:lnTo>
                  <a:lnTo>
                    <a:pt x="241" y="144"/>
                  </a:lnTo>
                  <a:lnTo>
                    <a:pt x="242" y="151"/>
                  </a:lnTo>
                  <a:lnTo>
                    <a:pt x="243" y="159"/>
                  </a:lnTo>
                  <a:lnTo>
                    <a:pt x="244" y="167"/>
                  </a:lnTo>
                  <a:lnTo>
                    <a:pt x="243" y="175"/>
                  </a:lnTo>
                  <a:lnTo>
                    <a:pt x="242" y="182"/>
                  </a:lnTo>
                  <a:lnTo>
                    <a:pt x="241" y="190"/>
                  </a:lnTo>
                  <a:lnTo>
                    <a:pt x="238" y="198"/>
                  </a:lnTo>
                  <a:lnTo>
                    <a:pt x="234" y="204"/>
                  </a:lnTo>
                  <a:lnTo>
                    <a:pt x="230" y="211"/>
                  </a:lnTo>
                  <a:lnTo>
                    <a:pt x="226" y="217"/>
                  </a:lnTo>
                  <a:lnTo>
                    <a:pt x="221" y="222"/>
                  </a:lnTo>
                  <a:lnTo>
                    <a:pt x="215" y="227"/>
                  </a:lnTo>
                  <a:lnTo>
                    <a:pt x="210" y="231"/>
                  </a:lnTo>
                  <a:lnTo>
                    <a:pt x="203" y="235"/>
                  </a:lnTo>
                  <a:lnTo>
                    <a:pt x="196" y="239"/>
                  </a:lnTo>
                  <a:lnTo>
                    <a:pt x="189" y="241"/>
                  </a:lnTo>
                  <a:lnTo>
                    <a:pt x="181" y="243"/>
                  </a:lnTo>
                  <a:lnTo>
                    <a:pt x="174" y="244"/>
                  </a:lnTo>
                  <a:lnTo>
                    <a:pt x="166" y="245"/>
                  </a:lnTo>
                  <a:close/>
                  <a:moveTo>
                    <a:pt x="306" y="204"/>
                  </a:moveTo>
                  <a:lnTo>
                    <a:pt x="302" y="202"/>
                  </a:lnTo>
                  <a:lnTo>
                    <a:pt x="301" y="199"/>
                  </a:lnTo>
                  <a:lnTo>
                    <a:pt x="300" y="195"/>
                  </a:lnTo>
                  <a:lnTo>
                    <a:pt x="300" y="191"/>
                  </a:lnTo>
                  <a:lnTo>
                    <a:pt x="302" y="180"/>
                  </a:lnTo>
                  <a:lnTo>
                    <a:pt x="302" y="167"/>
                  </a:lnTo>
                  <a:lnTo>
                    <a:pt x="302" y="154"/>
                  </a:lnTo>
                  <a:lnTo>
                    <a:pt x="300" y="142"/>
                  </a:lnTo>
                  <a:lnTo>
                    <a:pt x="300" y="139"/>
                  </a:lnTo>
                  <a:lnTo>
                    <a:pt x="301" y="135"/>
                  </a:lnTo>
                  <a:lnTo>
                    <a:pt x="302" y="132"/>
                  </a:lnTo>
                  <a:lnTo>
                    <a:pt x="306" y="130"/>
                  </a:lnTo>
                  <a:lnTo>
                    <a:pt x="332" y="114"/>
                  </a:lnTo>
                  <a:lnTo>
                    <a:pt x="293" y="50"/>
                  </a:lnTo>
                  <a:lnTo>
                    <a:pt x="269" y="64"/>
                  </a:lnTo>
                  <a:lnTo>
                    <a:pt x="265" y="65"/>
                  </a:lnTo>
                  <a:lnTo>
                    <a:pt x="261" y="65"/>
                  </a:lnTo>
                  <a:lnTo>
                    <a:pt x="257" y="65"/>
                  </a:lnTo>
                  <a:lnTo>
                    <a:pt x="255" y="63"/>
                  </a:lnTo>
                  <a:lnTo>
                    <a:pt x="251" y="59"/>
                  </a:lnTo>
                  <a:lnTo>
                    <a:pt x="242" y="53"/>
                  </a:lnTo>
                  <a:lnTo>
                    <a:pt x="233" y="45"/>
                  </a:lnTo>
                  <a:lnTo>
                    <a:pt x="224" y="40"/>
                  </a:lnTo>
                  <a:lnTo>
                    <a:pt x="215" y="35"/>
                  </a:lnTo>
                  <a:lnTo>
                    <a:pt x="211" y="33"/>
                  </a:lnTo>
                  <a:lnTo>
                    <a:pt x="208" y="31"/>
                  </a:lnTo>
                  <a:lnTo>
                    <a:pt x="207" y="27"/>
                  </a:lnTo>
                  <a:lnTo>
                    <a:pt x="207" y="24"/>
                  </a:lnTo>
                  <a:lnTo>
                    <a:pt x="207" y="0"/>
                  </a:lnTo>
                  <a:lnTo>
                    <a:pt x="135" y="0"/>
                  </a:lnTo>
                  <a:lnTo>
                    <a:pt x="135" y="24"/>
                  </a:lnTo>
                  <a:lnTo>
                    <a:pt x="134" y="27"/>
                  </a:lnTo>
                  <a:lnTo>
                    <a:pt x="133" y="31"/>
                  </a:lnTo>
                  <a:lnTo>
                    <a:pt x="130" y="33"/>
                  </a:lnTo>
                  <a:lnTo>
                    <a:pt x="126" y="35"/>
                  </a:lnTo>
                  <a:lnTo>
                    <a:pt x="113" y="41"/>
                  </a:lnTo>
                  <a:lnTo>
                    <a:pt x="101" y="47"/>
                  </a:lnTo>
                  <a:lnTo>
                    <a:pt x="88" y="55"/>
                  </a:lnTo>
                  <a:lnTo>
                    <a:pt x="77" y="63"/>
                  </a:lnTo>
                  <a:lnTo>
                    <a:pt x="75" y="65"/>
                  </a:lnTo>
                  <a:lnTo>
                    <a:pt x="71" y="65"/>
                  </a:lnTo>
                  <a:lnTo>
                    <a:pt x="67" y="65"/>
                  </a:lnTo>
                  <a:lnTo>
                    <a:pt x="63" y="64"/>
                  </a:lnTo>
                  <a:lnTo>
                    <a:pt x="38" y="50"/>
                  </a:lnTo>
                  <a:lnTo>
                    <a:pt x="0" y="114"/>
                  </a:lnTo>
                  <a:lnTo>
                    <a:pt x="26" y="130"/>
                  </a:lnTo>
                  <a:lnTo>
                    <a:pt x="29" y="132"/>
                  </a:lnTo>
                  <a:lnTo>
                    <a:pt x="31" y="135"/>
                  </a:lnTo>
                  <a:lnTo>
                    <a:pt x="33" y="139"/>
                  </a:lnTo>
                  <a:lnTo>
                    <a:pt x="31" y="142"/>
                  </a:lnTo>
                  <a:lnTo>
                    <a:pt x="30" y="154"/>
                  </a:lnTo>
                  <a:lnTo>
                    <a:pt x="30" y="167"/>
                  </a:lnTo>
                  <a:lnTo>
                    <a:pt x="30" y="178"/>
                  </a:lnTo>
                  <a:lnTo>
                    <a:pt x="31" y="191"/>
                  </a:lnTo>
                  <a:lnTo>
                    <a:pt x="33" y="195"/>
                  </a:lnTo>
                  <a:lnTo>
                    <a:pt x="31" y="199"/>
                  </a:lnTo>
                  <a:lnTo>
                    <a:pt x="29" y="202"/>
                  </a:lnTo>
                  <a:lnTo>
                    <a:pt x="26" y="204"/>
                  </a:lnTo>
                  <a:lnTo>
                    <a:pt x="0" y="220"/>
                  </a:lnTo>
                  <a:lnTo>
                    <a:pt x="38" y="284"/>
                  </a:lnTo>
                  <a:lnTo>
                    <a:pt x="63" y="270"/>
                  </a:lnTo>
                  <a:lnTo>
                    <a:pt x="67" y="268"/>
                  </a:lnTo>
                  <a:lnTo>
                    <a:pt x="71" y="267"/>
                  </a:lnTo>
                  <a:lnTo>
                    <a:pt x="75" y="268"/>
                  </a:lnTo>
                  <a:lnTo>
                    <a:pt x="77" y="271"/>
                  </a:lnTo>
                  <a:lnTo>
                    <a:pt x="89" y="279"/>
                  </a:lnTo>
                  <a:lnTo>
                    <a:pt x="106" y="286"/>
                  </a:lnTo>
                  <a:lnTo>
                    <a:pt x="124" y="295"/>
                  </a:lnTo>
                  <a:lnTo>
                    <a:pt x="139" y="300"/>
                  </a:lnTo>
                  <a:lnTo>
                    <a:pt x="142" y="303"/>
                  </a:lnTo>
                  <a:lnTo>
                    <a:pt x="144" y="306"/>
                  </a:lnTo>
                  <a:lnTo>
                    <a:pt x="146" y="308"/>
                  </a:lnTo>
                  <a:lnTo>
                    <a:pt x="147" y="312"/>
                  </a:lnTo>
                  <a:lnTo>
                    <a:pt x="147" y="336"/>
                  </a:lnTo>
                  <a:lnTo>
                    <a:pt x="207" y="336"/>
                  </a:lnTo>
                  <a:lnTo>
                    <a:pt x="207" y="312"/>
                  </a:lnTo>
                  <a:lnTo>
                    <a:pt x="207" y="308"/>
                  </a:lnTo>
                  <a:lnTo>
                    <a:pt x="208" y="306"/>
                  </a:lnTo>
                  <a:lnTo>
                    <a:pt x="211" y="303"/>
                  </a:lnTo>
                  <a:lnTo>
                    <a:pt x="215" y="300"/>
                  </a:lnTo>
                  <a:lnTo>
                    <a:pt x="223" y="297"/>
                  </a:lnTo>
                  <a:lnTo>
                    <a:pt x="230" y="291"/>
                  </a:lnTo>
                  <a:lnTo>
                    <a:pt x="238" y="285"/>
                  </a:lnTo>
                  <a:lnTo>
                    <a:pt x="246" y="279"/>
                  </a:lnTo>
                  <a:lnTo>
                    <a:pt x="250" y="275"/>
                  </a:lnTo>
                  <a:lnTo>
                    <a:pt x="255" y="271"/>
                  </a:lnTo>
                  <a:lnTo>
                    <a:pt x="257" y="268"/>
                  </a:lnTo>
                  <a:lnTo>
                    <a:pt x="261" y="267"/>
                  </a:lnTo>
                  <a:lnTo>
                    <a:pt x="265" y="268"/>
                  </a:lnTo>
                  <a:lnTo>
                    <a:pt x="269" y="270"/>
                  </a:lnTo>
                  <a:lnTo>
                    <a:pt x="295" y="284"/>
                  </a:lnTo>
                  <a:lnTo>
                    <a:pt x="332" y="220"/>
                  </a:lnTo>
                  <a:lnTo>
                    <a:pt x="306" y="2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123" y="1474419"/>
            <a:ext cx="10945753" cy="5010849"/>
          </a:xfrm>
          <a:prstGeom prst="rect">
            <a:avLst/>
          </a:prstGeom>
        </p:spPr>
      </p:pic>
      <p:grpSp>
        <p:nvGrpSpPr>
          <p:cNvPr id="6" name="Group 5"/>
          <p:cNvGrpSpPr/>
          <p:nvPr/>
        </p:nvGrpSpPr>
        <p:grpSpPr>
          <a:xfrm>
            <a:off x="2214390" y="4450814"/>
            <a:ext cx="2379644" cy="1509311"/>
            <a:chOff x="2214390" y="4450814"/>
            <a:chExt cx="2379644" cy="1509311"/>
          </a:xfrm>
        </p:grpSpPr>
        <p:sp>
          <p:nvSpPr>
            <p:cNvPr id="3" name="Line Callout 1 2"/>
            <p:cNvSpPr/>
            <p:nvPr/>
          </p:nvSpPr>
          <p:spPr>
            <a:xfrm>
              <a:off x="2412694" y="4450814"/>
              <a:ext cx="2181340" cy="286439"/>
            </a:xfrm>
            <a:prstGeom prst="borderCallout1">
              <a:avLst>
                <a:gd name="adj1" fmla="val 57211"/>
                <a:gd name="adj2" fmla="val -988"/>
                <a:gd name="adj3" fmla="val 112500"/>
                <a:gd name="adj4" fmla="val -15169"/>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smtClean="0"/>
                <a:t>Reference Number</a:t>
              </a:r>
              <a:endParaRPr lang="en-US" b="1"/>
            </a:p>
          </p:txBody>
        </p:sp>
        <p:sp>
          <p:nvSpPr>
            <p:cNvPr id="5" name="Line Callout 1 4"/>
            <p:cNvSpPr/>
            <p:nvPr/>
          </p:nvSpPr>
          <p:spPr>
            <a:xfrm>
              <a:off x="2214390" y="5643610"/>
              <a:ext cx="2379644" cy="316515"/>
            </a:xfrm>
            <a:prstGeom prst="borderCallout1">
              <a:avLst>
                <a:gd name="adj1" fmla="val 45976"/>
                <a:gd name="adj2" fmla="val -1455"/>
                <a:gd name="adj3" fmla="val -23629"/>
                <a:gd name="adj4" fmla="val -1822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smtClean="0"/>
                <a:t>Ngày sinh của thí sinh</a:t>
              </a:r>
              <a:endParaRPr lang="en-US" b="1"/>
            </a:p>
          </p:txBody>
        </p:sp>
      </p:grpSp>
      <p:sp>
        <p:nvSpPr>
          <p:cNvPr id="7" name="Line Callout 1 6"/>
          <p:cNvSpPr/>
          <p:nvPr/>
        </p:nvSpPr>
        <p:spPr>
          <a:xfrm>
            <a:off x="6640531" y="2835524"/>
            <a:ext cx="2930487" cy="381401"/>
          </a:xfrm>
          <a:prstGeom prst="borderCallout1">
            <a:avLst>
              <a:gd name="adj1" fmla="val 46955"/>
              <a:gd name="adj2" fmla="val -62"/>
              <a:gd name="adj3" fmla="val -46474"/>
              <a:gd name="adj4" fmla="val -10889"/>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smtClean="0"/>
              <a:t>Xác minh theo chứng chỉ</a:t>
            </a:r>
            <a:endParaRPr lang="en-US" b="1"/>
          </a:p>
        </p:txBody>
      </p:sp>
      <p:sp>
        <p:nvSpPr>
          <p:cNvPr id="9" name="Rounded Rectangle 8"/>
          <p:cNvSpPr/>
          <p:nvPr/>
        </p:nvSpPr>
        <p:spPr>
          <a:xfrm>
            <a:off x="5640636" y="2230755"/>
            <a:ext cx="1333042" cy="374574"/>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ine Callout 1 14"/>
          <p:cNvSpPr/>
          <p:nvPr/>
        </p:nvSpPr>
        <p:spPr>
          <a:xfrm>
            <a:off x="3824925" y="2976658"/>
            <a:ext cx="2271074" cy="567855"/>
          </a:xfrm>
          <a:prstGeom prst="borderCallout1">
            <a:avLst>
              <a:gd name="adj1" fmla="val -7927"/>
              <a:gd name="adj2" fmla="val 51511"/>
              <a:gd name="adj3" fmla="val -58631"/>
              <a:gd name="adj4" fmla="val 5165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smtClean="0"/>
              <a:t>Xác minh theo kết quả thí sinh chia sẻ</a:t>
            </a:r>
            <a:endParaRPr lang="en-US" b="1"/>
          </a:p>
        </p:txBody>
      </p:sp>
      <p:sp>
        <p:nvSpPr>
          <p:cNvPr id="16" name="Rounded Rectangle 15"/>
          <p:cNvSpPr/>
          <p:nvPr/>
        </p:nvSpPr>
        <p:spPr>
          <a:xfrm>
            <a:off x="4362680" y="2202283"/>
            <a:ext cx="1090669" cy="403045"/>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841303" y="874586"/>
            <a:ext cx="824265" cy="369332"/>
          </a:xfrm>
          <a:prstGeom prst="rect">
            <a:avLst/>
          </a:prstGeom>
          <a:noFill/>
        </p:spPr>
        <p:txBody>
          <a:bodyPr wrap="none" rtlCol="0">
            <a:spAutoFit/>
          </a:bodyPr>
          <a:lstStyle/>
          <a:p>
            <a:r>
              <a:rPr lang="en-US" b="1" smtClean="0">
                <a:solidFill>
                  <a:srgbClr val="FF0000"/>
                </a:solidFill>
              </a:rPr>
              <a:t>DEMO</a:t>
            </a:r>
            <a:endParaRPr lang="en-US" b="1">
              <a:solidFill>
                <a:srgbClr val="FF0000"/>
              </a:solidFill>
            </a:endParaRPr>
          </a:p>
        </p:txBody>
      </p:sp>
    </p:spTree>
    <p:extLst>
      <p:ext uri="{BB962C8B-B14F-4D97-AF65-F5344CB8AC3E}">
        <p14:creationId xmlns:p14="http://schemas.microsoft.com/office/powerpoint/2010/main" val="30353141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41610131"/>
              </p:ext>
            </p:extLst>
          </p:nvPr>
        </p:nvGraphicFramePr>
        <p:xfrm>
          <a:off x="180754" y="2200940"/>
          <a:ext cx="11600120" cy="27644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ounded Rectangle 3"/>
          <p:cNvSpPr/>
          <p:nvPr/>
        </p:nvSpPr>
        <p:spPr>
          <a:xfrm>
            <a:off x="839972" y="470296"/>
            <a:ext cx="10281684" cy="752448"/>
          </a:xfrm>
          <a:prstGeom prst="roundRect">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Times New Roman" panose="02020603050405020304" pitchFamily="18" charset="0"/>
                <a:cs typeface="Times New Roman" panose="02020603050405020304" pitchFamily="18" charset="0"/>
              </a:rPr>
              <a:t>HỒ SƠ </a:t>
            </a:r>
            <a:r>
              <a:rPr lang="en-US" sz="2400" b="1" smtClean="0">
                <a:latin typeface="Times New Roman" panose="02020603050405020304" pitchFamily="18" charset="0"/>
                <a:cs typeface="Times New Roman" panose="02020603050405020304" pitchFamily="18" charset="0"/>
              </a:rPr>
              <a:t>NỘP </a:t>
            </a:r>
            <a:r>
              <a:rPr lang="vi-VN" sz="2400" b="1" smtClean="0">
                <a:latin typeface="Times New Roman" panose="02020603050405020304" pitchFamily="18" charset="0"/>
                <a:cs typeface="Times New Roman" panose="02020603050405020304" pitchFamily="18" charset="0"/>
              </a:rPr>
              <a:t>VỀ PHÒNG KHẢO THÍ VÀ QLCLGD</a:t>
            </a:r>
            <a:r>
              <a:rPr lang="en-US" sz="2400" b="1">
                <a:latin typeface="Times New Roman" panose="02020603050405020304" pitchFamily="18" charset="0"/>
                <a:cs typeface="Times New Roman" panose="02020603050405020304" pitchFamily="18" charset="0"/>
              </a:rPr>
              <a:t/>
            </a:r>
            <a:br>
              <a:rPr lang="en-US" sz="2400" b="1">
                <a:latin typeface="Times New Roman" panose="02020603050405020304" pitchFamily="18" charset="0"/>
                <a:cs typeface="Times New Roman" panose="02020603050405020304" pitchFamily="18" charset="0"/>
              </a:rPr>
            </a:br>
            <a:r>
              <a:rPr lang="en-US" sz="2400" b="1" smtClean="0">
                <a:latin typeface="Times New Roman" panose="02020603050405020304" pitchFamily="18" charset="0"/>
                <a:cs typeface="Times New Roman" panose="02020603050405020304" pitchFamily="18" charset="0"/>
              </a:rPr>
              <a:t>(KHI KẾT THÚC ĐĂNG KÝ DỰ THI)</a:t>
            </a:r>
            <a:endParaRPr lang="vi-VN" sz="24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48156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val 22">
            <a:extLst>
              <a:ext uri="{FF2B5EF4-FFF2-40B4-BE49-F238E27FC236}">
                <a16:creationId xmlns:a16="http://schemas.microsoft.com/office/drawing/2014/main" id="{364CFD90-D0E1-4BC3-9D8B-7503E2632C39}"/>
              </a:ext>
              <a:ext uri="{C183D7F6-B498-43B3-948B-1728B52AA6E4}">
                <adec:decorative xmlns:adec="http://schemas.microsoft.com/office/drawing/2017/decorative" xmlns="" val="1"/>
              </a:ext>
            </a:extLst>
          </p:cNvPr>
          <p:cNvSpPr/>
          <p:nvPr/>
        </p:nvSpPr>
        <p:spPr>
          <a:xfrm>
            <a:off x="4111626" y="1720850"/>
            <a:ext cx="3968750" cy="396875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hidden="1">
            <a:extLst>
              <a:ext uri="{FF2B5EF4-FFF2-40B4-BE49-F238E27FC236}">
                <a16:creationId xmlns:a16="http://schemas.microsoft.com/office/drawing/2014/main" id="{B5981CF1-BC08-49F8-B0F9-AAF98EC67450}"/>
              </a:ext>
            </a:extLst>
          </p:cNvPr>
          <p:cNvSpPr>
            <a:spLocks noGrp="1"/>
          </p:cNvSpPr>
          <p:nvPr>
            <p:ph type="title" idx="4294967295"/>
          </p:nvPr>
        </p:nvSpPr>
        <p:spPr>
          <a:xfrm>
            <a:off x="0" y="365125"/>
            <a:ext cx="10515600" cy="1325563"/>
          </a:xfrm>
        </p:spPr>
        <p:txBody>
          <a:bodyPr/>
          <a:lstStyle/>
          <a:p>
            <a:r>
              <a:rPr lang="en-US"/>
              <a:t>Project analysis slide 2</a:t>
            </a:r>
          </a:p>
        </p:txBody>
      </p:sp>
      <p:cxnSp>
        <p:nvCxnSpPr>
          <p:cNvPr id="8" name="Straight Connector 7">
            <a:extLst>
              <a:ext uri="{FF2B5EF4-FFF2-40B4-BE49-F238E27FC236}">
                <a16:creationId xmlns:a16="http://schemas.microsoft.com/office/drawing/2014/main" id="{D0986099-F5F2-4E8B-BE17-81194861A00C}"/>
              </a:ext>
              <a:ext uri="{C183D7F6-B498-43B3-948B-1728B52AA6E4}">
                <adec:decorative xmlns:adec="http://schemas.microsoft.com/office/drawing/2017/decorative" xmlns="" val="1"/>
              </a:ext>
            </a:extLst>
          </p:cNvPr>
          <p:cNvCxnSpPr>
            <a:cxnSpLocks/>
          </p:cNvCxnSpPr>
          <p:nvPr/>
        </p:nvCxnSpPr>
        <p:spPr>
          <a:xfrm>
            <a:off x="8105775" y="522898"/>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E3F5479-058B-4FA8-92E9-18CAB8CDC5C5}"/>
              </a:ext>
            </a:extLst>
          </p:cNvPr>
          <p:cNvSpPr txBox="1">
            <a:spLocks/>
          </p:cNvSpPr>
          <p:nvPr/>
        </p:nvSpPr>
        <p:spPr>
          <a:xfrm>
            <a:off x="230701" y="328921"/>
            <a:ext cx="11734800" cy="7755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smtClean="0">
                <a:ln w="12700">
                  <a:solidFill>
                    <a:schemeClr val="tx1"/>
                  </a:solidFill>
                </a:ln>
                <a:solidFill>
                  <a:schemeClr val="tx1">
                    <a:lumMod val="75000"/>
                    <a:lumOff val="25000"/>
                  </a:schemeClr>
                </a:solidFill>
                <a:latin typeface="+mn-lt"/>
              </a:rPr>
              <a:t>TUYỂN SINH LỚP 10 THPT</a:t>
            </a:r>
            <a:r>
              <a:rPr lang="en-US" sz="2800">
                <a:solidFill>
                  <a:schemeClr val="tx1">
                    <a:lumMod val="75000"/>
                    <a:lumOff val="25000"/>
                  </a:schemeClr>
                </a:solidFill>
              </a:rPr>
              <a:t/>
            </a:r>
            <a:br>
              <a:rPr lang="en-US" sz="2800">
                <a:solidFill>
                  <a:schemeClr val="tx1">
                    <a:lumMod val="75000"/>
                    <a:lumOff val="25000"/>
                  </a:schemeClr>
                </a:solidFill>
              </a:rPr>
            </a:br>
            <a:endParaRPr lang="en-US" sz="2800">
              <a:solidFill>
                <a:schemeClr val="tx1">
                  <a:lumMod val="75000"/>
                  <a:lumOff val="25000"/>
                </a:schemeClr>
              </a:solidFill>
            </a:endParaRPr>
          </a:p>
        </p:txBody>
      </p:sp>
      <p:cxnSp>
        <p:nvCxnSpPr>
          <p:cNvPr id="14" name="Straight Connector 13">
            <a:extLst>
              <a:ext uri="{FF2B5EF4-FFF2-40B4-BE49-F238E27FC236}">
                <a16:creationId xmlns:a16="http://schemas.microsoft.com/office/drawing/2014/main" id="{83E690F4-843A-47A5-8620-4FB01C0D8E68}"/>
              </a:ext>
              <a:ext uri="{C183D7F6-B498-43B3-948B-1728B52AA6E4}">
                <adec:decorative xmlns:adec="http://schemas.microsoft.com/office/drawing/2017/decorative" xmlns="" val="1"/>
              </a:ext>
            </a:extLst>
          </p:cNvPr>
          <p:cNvCxnSpPr>
            <a:cxnSpLocks/>
          </p:cNvCxnSpPr>
          <p:nvPr/>
        </p:nvCxnSpPr>
        <p:spPr>
          <a:xfrm>
            <a:off x="0" y="522898"/>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E3ECCC05-FF78-40FA-84FF-172821D8B58A}"/>
              </a:ext>
              <a:ext uri="{C183D7F6-B498-43B3-948B-1728B52AA6E4}">
                <adec:decorative xmlns:adec="http://schemas.microsoft.com/office/drawing/2017/decorative" xmlns="" val="1"/>
              </a:ext>
            </a:extLst>
          </p:cNvPr>
          <p:cNvSpPr/>
          <p:nvPr/>
        </p:nvSpPr>
        <p:spPr>
          <a:xfrm>
            <a:off x="5248275" y="2857500"/>
            <a:ext cx="1695450" cy="169545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latin typeface="Californian FB" panose="0207040306080B030204" pitchFamily="18" charset="0"/>
                <a:cs typeface="Times New Roman" panose="02020603050405020304" pitchFamily="18" charset="0"/>
              </a:rPr>
              <a:t>ĐIỂM MỚI</a:t>
            </a:r>
            <a:endParaRPr lang="en-US" sz="2400" b="1">
              <a:latin typeface="Californian FB" panose="0207040306080B030204" pitchFamily="18"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D6178536-4D8A-4FF2-BBDC-4B3E7E0FCF26}"/>
              </a:ext>
              <a:ext uri="{C183D7F6-B498-43B3-948B-1728B52AA6E4}">
                <adec:decorative xmlns:adec="http://schemas.microsoft.com/office/drawing/2017/decorative" xmlns="" val="1"/>
              </a:ext>
            </a:extLst>
          </p:cNvPr>
          <p:cNvSpPr/>
          <p:nvPr/>
        </p:nvSpPr>
        <p:spPr>
          <a:xfrm>
            <a:off x="6943725" y="1613877"/>
            <a:ext cx="3660775" cy="740997"/>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smtClean="0"/>
              <a:t>              HỒ </a:t>
            </a:r>
            <a:r>
              <a:rPr lang="en-US" sz="1600" b="1"/>
              <a:t>SƠ ĐĂNG KÝ DỰ THI </a:t>
            </a:r>
          </a:p>
          <a:p>
            <a:r>
              <a:rPr lang="en-US" sz="1600" b="1"/>
              <a:t>        </a:t>
            </a:r>
            <a:r>
              <a:rPr lang="en-US" sz="1600" b="1" smtClean="0"/>
              <a:t>            VÀO </a:t>
            </a:r>
            <a:r>
              <a:rPr lang="en-US" sz="1600" b="1"/>
              <a:t>LỚP 10 THPT</a:t>
            </a:r>
          </a:p>
        </p:txBody>
      </p:sp>
      <p:sp>
        <p:nvSpPr>
          <p:cNvPr id="15" name="Oval 14">
            <a:extLst>
              <a:ext uri="{FF2B5EF4-FFF2-40B4-BE49-F238E27FC236}">
                <a16:creationId xmlns:a16="http://schemas.microsoft.com/office/drawing/2014/main" id="{416F1356-9015-4B5C-9C64-3C1D963E5F59}"/>
              </a:ext>
              <a:ext uri="{C183D7F6-B498-43B3-948B-1728B52AA6E4}">
                <adec:decorative xmlns:adec="http://schemas.microsoft.com/office/drawing/2017/decorative" xmlns="" val="1"/>
              </a:ext>
            </a:extLst>
          </p:cNvPr>
          <p:cNvSpPr/>
          <p:nvPr/>
        </p:nvSpPr>
        <p:spPr>
          <a:xfrm>
            <a:off x="6832600" y="1514475"/>
            <a:ext cx="939800" cy="9398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EB7F2E37-0ACF-4E8A-9C1D-EC5B65BA2906}"/>
              </a:ext>
              <a:ext uri="{C183D7F6-B498-43B3-948B-1728B52AA6E4}">
                <adec:decorative xmlns:adec="http://schemas.microsoft.com/office/drawing/2017/decorative" xmlns="" val="1"/>
              </a:ext>
            </a:extLst>
          </p:cNvPr>
          <p:cNvSpPr/>
          <p:nvPr/>
        </p:nvSpPr>
        <p:spPr>
          <a:xfrm>
            <a:off x="7693025" y="3334727"/>
            <a:ext cx="3660775" cy="740997"/>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smtClean="0"/>
              <a:t>HỒ SƠ CỘNG ĐIỂM </a:t>
            </a:r>
          </a:p>
          <a:p>
            <a:pPr algn="ctr"/>
            <a:r>
              <a:rPr lang="en-US" sz="1600" b="1" smtClean="0"/>
              <a:t>KHUYẾN KHÍCH (CCTA)</a:t>
            </a:r>
            <a:endParaRPr lang="en-US" sz="1600" b="1"/>
          </a:p>
        </p:txBody>
      </p:sp>
      <p:sp>
        <p:nvSpPr>
          <p:cNvPr id="20" name="Oval 19">
            <a:extLst>
              <a:ext uri="{FF2B5EF4-FFF2-40B4-BE49-F238E27FC236}">
                <a16:creationId xmlns:a16="http://schemas.microsoft.com/office/drawing/2014/main" id="{88F812F5-70AF-4FBD-80D9-D59B3C456D5E}"/>
              </a:ext>
              <a:ext uri="{C183D7F6-B498-43B3-948B-1728B52AA6E4}">
                <adec:decorative xmlns:adec="http://schemas.microsoft.com/office/drawing/2017/decorative" xmlns="" val="1"/>
              </a:ext>
            </a:extLst>
          </p:cNvPr>
          <p:cNvSpPr/>
          <p:nvPr/>
        </p:nvSpPr>
        <p:spPr>
          <a:xfrm>
            <a:off x="7490264" y="3235325"/>
            <a:ext cx="939800" cy="93980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952C5002-7E64-4069-ACA0-6876E54A9B46}"/>
              </a:ext>
              <a:ext uri="{C183D7F6-B498-43B3-948B-1728B52AA6E4}">
                <adec:decorative xmlns:adec="http://schemas.microsoft.com/office/drawing/2017/decorative" xmlns="" val="1"/>
              </a:ext>
            </a:extLst>
          </p:cNvPr>
          <p:cNvSpPr/>
          <p:nvPr/>
        </p:nvSpPr>
        <p:spPr>
          <a:xfrm>
            <a:off x="6943725" y="5154978"/>
            <a:ext cx="3660775" cy="740997"/>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smtClean="0"/>
              <a:t>        NHẬP DỮ LIỆU</a:t>
            </a:r>
            <a:endParaRPr lang="en-US" sz="1400" b="1" smtClean="0"/>
          </a:p>
          <a:p>
            <a:pPr algn="ctr"/>
            <a:r>
              <a:rPr lang="en-US" sz="1400" b="1" smtClean="0"/>
              <a:t>         TUYỂN SINH VÀO LỚP 10 THPT</a:t>
            </a:r>
            <a:endParaRPr lang="en-US" sz="1400" b="1"/>
          </a:p>
        </p:txBody>
      </p:sp>
      <p:sp>
        <p:nvSpPr>
          <p:cNvPr id="22" name="Oval 21">
            <a:extLst>
              <a:ext uri="{FF2B5EF4-FFF2-40B4-BE49-F238E27FC236}">
                <a16:creationId xmlns:a16="http://schemas.microsoft.com/office/drawing/2014/main" id="{A49C5F3A-6F0D-4A0F-AE6E-92F342C22ACD}"/>
              </a:ext>
              <a:ext uri="{C183D7F6-B498-43B3-948B-1728B52AA6E4}">
                <adec:decorative xmlns:adec="http://schemas.microsoft.com/office/drawing/2017/decorative" xmlns="" val="1"/>
              </a:ext>
            </a:extLst>
          </p:cNvPr>
          <p:cNvSpPr/>
          <p:nvPr/>
        </p:nvSpPr>
        <p:spPr>
          <a:xfrm>
            <a:off x="6832600" y="5055576"/>
            <a:ext cx="939800" cy="9398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94A75A79-A67A-4A23-8588-7FC5EB9A5183}"/>
              </a:ext>
              <a:ext uri="{C183D7F6-B498-43B3-948B-1728B52AA6E4}">
                <adec:decorative xmlns:adec="http://schemas.microsoft.com/office/drawing/2017/decorative" xmlns="" val="1"/>
              </a:ext>
            </a:extLst>
          </p:cNvPr>
          <p:cNvSpPr/>
          <p:nvPr/>
        </p:nvSpPr>
        <p:spPr>
          <a:xfrm>
            <a:off x="1587500" y="1613877"/>
            <a:ext cx="3660775" cy="740997"/>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smtClean="0"/>
              <a:t>XÉT TUYỂN THẲNG </a:t>
            </a:r>
          </a:p>
          <a:p>
            <a:pPr algn="ctr"/>
            <a:r>
              <a:rPr lang="en-US" sz="1600" b="1" smtClean="0"/>
              <a:t>VÀO LỚP 10 THPT</a:t>
            </a:r>
            <a:endParaRPr lang="en-US" sz="1600" b="1"/>
          </a:p>
        </p:txBody>
      </p:sp>
      <p:sp>
        <p:nvSpPr>
          <p:cNvPr id="26" name="Oval 25">
            <a:extLst>
              <a:ext uri="{FF2B5EF4-FFF2-40B4-BE49-F238E27FC236}">
                <a16:creationId xmlns:a16="http://schemas.microsoft.com/office/drawing/2014/main" id="{BBC62739-FA35-49F8-8929-743B31F55A69}"/>
              </a:ext>
              <a:ext uri="{C183D7F6-B498-43B3-948B-1728B52AA6E4}">
                <adec:decorative xmlns:adec="http://schemas.microsoft.com/office/drawing/2017/decorative" xmlns="" val="1"/>
              </a:ext>
            </a:extLst>
          </p:cNvPr>
          <p:cNvSpPr/>
          <p:nvPr/>
        </p:nvSpPr>
        <p:spPr>
          <a:xfrm>
            <a:off x="4419600" y="1514475"/>
            <a:ext cx="939800" cy="93980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B3A511B7-C7F3-4107-9962-1E10D2E087DD}"/>
              </a:ext>
              <a:ext uri="{C183D7F6-B498-43B3-948B-1728B52AA6E4}">
                <adec:decorative xmlns:adec="http://schemas.microsoft.com/office/drawing/2017/decorative" xmlns="" val="1"/>
              </a:ext>
            </a:extLst>
          </p:cNvPr>
          <p:cNvSpPr/>
          <p:nvPr/>
        </p:nvSpPr>
        <p:spPr>
          <a:xfrm>
            <a:off x="3670300" y="3235325"/>
            <a:ext cx="939800" cy="9398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D4D7D4B6-62C2-45AB-89A5-3A41DA021FD2}"/>
              </a:ext>
              <a:ext uri="{C183D7F6-B498-43B3-948B-1728B52AA6E4}">
                <adec:decorative xmlns:adec="http://schemas.microsoft.com/office/drawing/2017/decorative" xmlns="" val="1"/>
              </a:ext>
            </a:extLst>
          </p:cNvPr>
          <p:cNvSpPr/>
          <p:nvPr/>
        </p:nvSpPr>
        <p:spPr>
          <a:xfrm>
            <a:off x="1587500" y="5154978"/>
            <a:ext cx="3660775" cy="740997"/>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r>
              <a:rPr lang="en-US" sz="1600" b="1" smtClean="0"/>
              <a:t>MỘT SỐ LƯU Ý TRONG </a:t>
            </a:r>
          </a:p>
          <a:p>
            <a:pPr marL="228600"/>
            <a:r>
              <a:rPr lang="en-US" sz="1600" b="1" smtClean="0"/>
              <a:t>QUÁ TRÌNH THỰC HIỆN</a:t>
            </a:r>
            <a:endParaRPr lang="en-US" sz="1600" b="1"/>
          </a:p>
        </p:txBody>
      </p:sp>
      <p:sp>
        <p:nvSpPr>
          <p:cNvPr id="30" name="Oval 29">
            <a:extLst>
              <a:ext uri="{FF2B5EF4-FFF2-40B4-BE49-F238E27FC236}">
                <a16:creationId xmlns:a16="http://schemas.microsoft.com/office/drawing/2014/main" id="{83902602-D4BC-4D44-AC14-BB55A86C5D06}"/>
              </a:ext>
              <a:ext uri="{C183D7F6-B498-43B3-948B-1728B52AA6E4}">
                <adec:decorative xmlns:adec="http://schemas.microsoft.com/office/drawing/2017/decorative" xmlns="" val="1"/>
              </a:ext>
            </a:extLst>
          </p:cNvPr>
          <p:cNvSpPr/>
          <p:nvPr/>
        </p:nvSpPr>
        <p:spPr>
          <a:xfrm>
            <a:off x="4419600" y="5055576"/>
            <a:ext cx="939800" cy="93980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1676" descr="Icon of check box. ">
            <a:extLst>
              <a:ext uri="{FF2B5EF4-FFF2-40B4-BE49-F238E27FC236}">
                <a16:creationId xmlns:a16="http://schemas.microsoft.com/office/drawing/2014/main" id="{6FB02354-C73F-4DCF-8004-E9CCA66963EA}"/>
              </a:ext>
            </a:extLst>
          </p:cNvPr>
          <p:cNvSpPr>
            <a:spLocks noEditPoints="1"/>
          </p:cNvSpPr>
          <p:nvPr/>
        </p:nvSpPr>
        <p:spPr bwMode="auto">
          <a:xfrm>
            <a:off x="7129621" y="1811496"/>
            <a:ext cx="345758" cy="345758"/>
          </a:xfrm>
          <a:custGeom>
            <a:avLst/>
            <a:gdLst>
              <a:gd name="T0" fmla="*/ 374 w 719"/>
              <a:gd name="T1" fmla="*/ 267 h 719"/>
              <a:gd name="T2" fmla="*/ 366 w 719"/>
              <a:gd name="T3" fmla="*/ 263 h 719"/>
              <a:gd name="T4" fmla="*/ 362 w 719"/>
              <a:gd name="T5" fmla="*/ 254 h 719"/>
              <a:gd name="T6" fmla="*/ 366 w 719"/>
              <a:gd name="T7" fmla="*/ 247 h 719"/>
              <a:gd name="T8" fmla="*/ 374 w 719"/>
              <a:gd name="T9" fmla="*/ 243 h 719"/>
              <a:gd name="T10" fmla="*/ 621 w 719"/>
              <a:gd name="T11" fmla="*/ 244 h 719"/>
              <a:gd name="T12" fmla="*/ 627 w 719"/>
              <a:gd name="T13" fmla="*/ 250 h 719"/>
              <a:gd name="T14" fmla="*/ 627 w 719"/>
              <a:gd name="T15" fmla="*/ 260 h 719"/>
              <a:gd name="T16" fmla="*/ 621 w 719"/>
              <a:gd name="T17" fmla="*/ 265 h 719"/>
              <a:gd name="T18" fmla="*/ 616 w 719"/>
              <a:gd name="T19" fmla="*/ 528 h 719"/>
              <a:gd name="T20" fmla="*/ 370 w 719"/>
              <a:gd name="T21" fmla="*/ 527 h 719"/>
              <a:gd name="T22" fmla="*/ 363 w 719"/>
              <a:gd name="T23" fmla="*/ 521 h 719"/>
              <a:gd name="T24" fmla="*/ 363 w 719"/>
              <a:gd name="T25" fmla="*/ 512 h 719"/>
              <a:gd name="T26" fmla="*/ 370 w 719"/>
              <a:gd name="T27" fmla="*/ 505 h 719"/>
              <a:gd name="T28" fmla="*/ 616 w 719"/>
              <a:gd name="T29" fmla="*/ 504 h 719"/>
              <a:gd name="T30" fmla="*/ 625 w 719"/>
              <a:gd name="T31" fmla="*/ 507 h 719"/>
              <a:gd name="T32" fmla="*/ 628 w 719"/>
              <a:gd name="T33" fmla="*/ 516 h 719"/>
              <a:gd name="T34" fmla="*/ 625 w 719"/>
              <a:gd name="T35" fmla="*/ 525 h 719"/>
              <a:gd name="T36" fmla="*/ 616 w 719"/>
              <a:gd name="T37" fmla="*/ 528 h 719"/>
              <a:gd name="T38" fmla="*/ 171 w 719"/>
              <a:gd name="T39" fmla="*/ 279 h 719"/>
              <a:gd name="T40" fmla="*/ 164 w 719"/>
              <a:gd name="T41" fmla="*/ 282 h 719"/>
              <a:gd name="T42" fmla="*/ 155 w 719"/>
              <a:gd name="T43" fmla="*/ 279 h 719"/>
              <a:gd name="T44" fmla="*/ 92 w 719"/>
              <a:gd name="T45" fmla="*/ 214 h 719"/>
              <a:gd name="T46" fmla="*/ 92 w 719"/>
              <a:gd name="T47" fmla="*/ 205 h 719"/>
              <a:gd name="T48" fmla="*/ 98 w 719"/>
              <a:gd name="T49" fmla="*/ 198 h 719"/>
              <a:gd name="T50" fmla="*/ 107 w 719"/>
              <a:gd name="T51" fmla="*/ 198 h 719"/>
              <a:gd name="T52" fmla="*/ 164 w 719"/>
              <a:gd name="T53" fmla="*/ 253 h 719"/>
              <a:gd name="T54" fmla="*/ 309 w 719"/>
              <a:gd name="T55" fmla="*/ 109 h 719"/>
              <a:gd name="T56" fmla="*/ 318 w 719"/>
              <a:gd name="T57" fmla="*/ 109 h 719"/>
              <a:gd name="T58" fmla="*/ 325 w 719"/>
              <a:gd name="T59" fmla="*/ 114 h 719"/>
              <a:gd name="T60" fmla="*/ 325 w 719"/>
              <a:gd name="T61" fmla="*/ 124 h 719"/>
              <a:gd name="T62" fmla="*/ 323 w 719"/>
              <a:gd name="T63" fmla="*/ 414 h 719"/>
              <a:gd name="T64" fmla="*/ 168 w 719"/>
              <a:gd name="T65" fmla="*/ 568 h 719"/>
              <a:gd name="T66" fmla="*/ 158 w 719"/>
              <a:gd name="T67" fmla="*/ 568 h 719"/>
              <a:gd name="T68" fmla="*/ 94 w 719"/>
              <a:gd name="T69" fmla="*/ 505 h 719"/>
              <a:gd name="T70" fmla="*/ 91 w 719"/>
              <a:gd name="T71" fmla="*/ 497 h 719"/>
              <a:gd name="T72" fmla="*/ 94 w 719"/>
              <a:gd name="T73" fmla="*/ 488 h 719"/>
              <a:gd name="T74" fmla="*/ 103 w 719"/>
              <a:gd name="T75" fmla="*/ 485 h 719"/>
              <a:gd name="T76" fmla="*/ 111 w 719"/>
              <a:gd name="T77" fmla="*/ 488 h 719"/>
              <a:gd name="T78" fmla="*/ 306 w 719"/>
              <a:gd name="T79" fmla="*/ 397 h 719"/>
              <a:gd name="T80" fmla="*/ 314 w 719"/>
              <a:gd name="T81" fmla="*/ 394 h 719"/>
              <a:gd name="T82" fmla="*/ 323 w 719"/>
              <a:gd name="T83" fmla="*/ 398 h 719"/>
              <a:gd name="T84" fmla="*/ 326 w 719"/>
              <a:gd name="T85" fmla="*/ 406 h 719"/>
              <a:gd name="T86" fmla="*/ 323 w 719"/>
              <a:gd name="T87" fmla="*/ 414 h 719"/>
              <a:gd name="T88" fmla="*/ 12 w 719"/>
              <a:gd name="T89" fmla="*/ 0 h 719"/>
              <a:gd name="T90" fmla="*/ 3 w 719"/>
              <a:gd name="T91" fmla="*/ 5 h 719"/>
              <a:gd name="T92" fmla="*/ 0 w 719"/>
              <a:gd name="T93" fmla="*/ 13 h 719"/>
              <a:gd name="T94" fmla="*/ 1 w 719"/>
              <a:gd name="T95" fmla="*/ 713 h 719"/>
              <a:gd name="T96" fmla="*/ 8 w 719"/>
              <a:gd name="T97" fmla="*/ 719 h 719"/>
              <a:gd name="T98" fmla="*/ 707 w 719"/>
              <a:gd name="T99" fmla="*/ 719 h 719"/>
              <a:gd name="T100" fmla="*/ 716 w 719"/>
              <a:gd name="T101" fmla="*/ 716 h 719"/>
              <a:gd name="T102" fmla="*/ 719 w 719"/>
              <a:gd name="T103" fmla="*/ 707 h 719"/>
              <a:gd name="T104" fmla="*/ 718 w 719"/>
              <a:gd name="T105" fmla="*/ 8 h 719"/>
              <a:gd name="T106" fmla="*/ 711 w 719"/>
              <a:gd name="T107" fmla="*/ 2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19" h="719">
                <a:moveTo>
                  <a:pt x="616" y="267"/>
                </a:moveTo>
                <a:lnTo>
                  <a:pt x="374" y="267"/>
                </a:lnTo>
                <a:lnTo>
                  <a:pt x="370" y="265"/>
                </a:lnTo>
                <a:lnTo>
                  <a:pt x="366" y="263"/>
                </a:lnTo>
                <a:lnTo>
                  <a:pt x="363" y="260"/>
                </a:lnTo>
                <a:lnTo>
                  <a:pt x="362" y="254"/>
                </a:lnTo>
                <a:lnTo>
                  <a:pt x="363" y="250"/>
                </a:lnTo>
                <a:lnTo>
                  <a:pt x="366" y="247"/>
                </a:lnTo>
                <a:lnTo>
                  <a:pt x="370" y="244"/>
                </a:lnTo>
                <a:lnTo>
                  <a:pt x="374" y="243"/>
                </a:lnTo>
                <a:lnTo>
                  <a:pt x="616" y="243"/>
                </a:lnTo>
                <a:lnTo>
                  <a:pt x="621" y="244"/>
                </a:lnTo>
                <a:lnTo>
                  <a:pt x="625" y="247"/>
                </a:lnTo>
                <a:lnTo>
                  <a:pt x="627" y="250"/>
                </a:lnTo>
                <a:lnTo>
                  <a:pt x="628" y="254"/>
                </a:lnTo>
                <a:lnTo>
                  <a:pt x="627" y="260"/>
                </a:lnTo>
                <a:lnTo>
                  <a:pt x="625" y="263"/>
                </a:lnTo>
                <a:lnTo>
                  <a:pt x="621" y="265"/>
                </a:lnTo>
                <a:lnTo>
                  <a:pt x="616" y="267"/>
                </a:lnTo>
                <a:close/>
                <a:moveTo>
                  <a:pt x="616" y="528"/>
                </a:moveTo>
                <a:lnTo>
                  <a:pt x="374" y="528"/>
                </a:lnTo>
                <a:lnTo>
                  <a:pt x="370" y="527"/>
                </a:lnTo>
                <a:lnTo>
                  <a:pt x="366" y="525"/>
                </a:lnTo>
                <a:lnTo>
                  <a:pt x="363" y="521"/>
                </a:lnTo>
                <a:lnTo>
                  <a:pt x="362" y="516"/>
                </a:lnTo>
                <a:lnTo>
                  <a:pt x="363" y="512"/>
                </a:lnTo>
                <a:lnTo>
                  <a:pt x="366" y="507"/>
                </a:lnTo>
                <a:lnTo>
                  <a:pt x="370" y="505"/>
                </a:lnTo>
                <a:lnTo>
                  <a:pt x="374" y="504"/>
                </a:lnTo>
                <a:lnTo>
                  <a:pt x="616" y="504"/>
                </a:lnTo>
                <a:lnTo>
                  <a:pt x="621" y="505"/>
                </a:lnTo>
                <a:lnTo>
                  <a:pt x="625" y="507"/>
                </a:lnTo>
                <a:lnTo>
                  <a:pt x="627" y="512"/>
                </a:lnTo>
                <a:lnTo>
                  <a:pt x="628" y="516"/>
                </a:lnTo>
                <a:lnTo>
                  <a:pt x="627" y="521"/>
                </a:lnTo>
                <a:lnTo>
                  <a:pt x="625" y="525"/>
                </a:lnTo>
                <a:lnTo>
                  <a:pt x="621" y="527"/>
                </a:lnTo>
                <a:lnTo>
                  <a:pt x="616" y="528"/>
                </a:lnTo>
                <a:close/>
                <a:moveTo>
                  <a:pt x="323" y="127"/>
                </a:moveTo>
                <a:lnTo>
                  <a:pt x="171" y="279"/>
                </a:lnTo>
                <a:lnTo>
                  <a:pt x="168" y="282"/>
                </a:lnTo>
                <a:lnTo>
                  <a:pt x="164" y="282"/>
                </a:lnTo>
                <a:lnTo>
                  <a:pt x="158" y="282"/>
                </a:lnTo>
                <a:lnTo>
                  <a:pt x="155" y="279"/>
                </a:lnTo>
                <a:lnTo>
                  <a:pt x="94" y="218"/>
                </a:lnTo>
                <a:lnTo>
                  <a:pt x="92" y="214"/>
                </a:lnTo>
                <a:lnTo>
                  <a:pt x="91" y="209"/>
                </a:lnTo>
                <a:lnTo>
                  <a:pt x="92" y="205"/>
                </a:lnTo>
                <a:lnTo>
                  <a:pt x="94" y="201"/>
                </a:lnTo>
                <a:lnTo>
                  <a:pt x="98" y="198"/>
                </a:lnTo>
                <a:lnTo>
                  <a:pt x="103" y="197"/>
                </a:lnTo>
                <a:lnTo>
                  <a:pt x="107" y="198"/>
                </a:lnTo>
                <a:lnTo>
                  <a:pt x="111" y="201"/>
                </a:lnTo>
                <a:lnTo>
                  <a:pt x="164" y="253"/>
                </a:lnTo>
                <a:lnTo>
                  <a:pt x="306" y="111"/>
                </a:lnTo>
                <a:lnTo>
                  <a:pt x="309" y="109"/>
                </a:lnTo>
                <a:lnTo>
                  <a:pt x="314" y="108"/>
                </a:lnTo>
                <a:lnTo>
                  <a:pt x="318" y="109"/>
                </a:lnTo>
                <a:lnTo>
                  <a:pt x="323" y="111"/>
                </a:lnTo>
                <a:lnTo>
                  <a:pt x="325" y="114"/>
                </a:lnTo>
                <a:lnTo>
                  <a:pt x="326" y="119"/>
                </a:lnTo>
                <a:lnTo>
                  <a:pt x="325" y="124"/>
                </a:lnTo>
                <a:lnTo>
                  <a:pt x="323" y="127"/>
                </a:lnTo>
                <a:close/>
                <a:moveTo>
                  <a:pt x="323" y="414"/>
                </a:moveTo>
                <a:lnTo>
                  <a:pt x="171" y="565"/>
                </a:lnTo>
                <a:lnTo>
                  <a:pt x="168" y="568"/>
                </a:lnTo>
                <a:lnTo>
                  <a:pt x="164" y="569"/>
                </a:lnTo>
                <a:lnTo>
                  <a:pt x="158" y="568"/>
                </a:lnTo>
                <a:lnTo>
                  <a:pt x="155" y="565"/>
                </a:lnTo>
                <a:lnTo>
                  <a:pt x="94" y="505"/>
                </a:lnTo>
                <a:lnTo>
                  <a:pt x="92" y="502"/>
                </a:lnTo>
                <a:lnTo>
                  <a:pt x="91" y="497"/>
                </a:lnTo>
                <a:lnTo>
                  <a:pt x="92" y="493"/>
                </a:lnTo>
                <a:lnTo>
                  <a:pt x="94" y="488"/>
                </a:lnTo>
                <a:lnTo>
                  <a:pt x="98" y="486"/>
                </a:lnTo>
                <a:lnTo>
                  <a:pt x="103" y="485"/>
                </a:lnTo>
                <a:lnTo>
                  <a:pt x="107" y="486"/>
                </a:lnTo>
                <a:lnTo>
                  <a:pt x="111" y="488"/>
                </a:lnTo>
                <a:lnTo>
                  <a:pt x="164" y="540"/>
                </a:lnTo>
                <a:lnTo>
                  <a:pt x="306" y="397"/>
                </a:lnTo>
                <a:lnTo>
                  <a:pt x="309" y="395"/>
                </a:lnTo>
                <a:lnTo>
                  <a:pt x="314" y="394"/>
                </a:lnTo>
                <a:lnTo>
                  <a:pt x="318" y="395"/>
                </a:lnTo>
                <a:lnTo>
                  <a:pt x="323" y="398"/>
                </a:lnTo>
                <a:lnTo>
                  <a:pt x="325" y="401"/>
                </a:lnTo>
                <a:lnTo>
                  <a:pt x="326" y="406"/>
                </a:lnTo>
                <a:lnTo>
                  <a:pt x="325" y="410"/>
                </a:lnTo>
                <a:lnTo>
                  <a:pt x="323" y="414"/>
                </a:lnTo>
                <a:close/>
                <a:moveTo>
                  <a:pt x="707" y="0"/>
                </a:moveTo>
                <a:lnTo>
                  <a:pt x="12" y="0"/>
                </a:lnTo>
                <a:lnTo>
                  <a:pt x="8" y="2"/>
                </a:lnTo>
                <a:lnTo>
                  <a:pt x="3" y="5"/>
                </a:lnTo>
                <a:lnTo>
                  <a:pt x="1" y="8"/>
                </a:lnTo>
                <a:lnTo>
                  <a:pt x="0" y="13"/>
                </a:lnTo>
                <a:lnTo>
                  <a:pt x="0" y="707"/>
                </a:lnTo>
                <a:lnTo>
                  <a:pt x="1" y="713"/>
                </a:lnTo>
                <a:lnTo>
                  <a:pt x="3"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35" name="Freeform 4665" descr="Icon of graph. ">
            <a:extLst>
              <a:ext uri="{FF2B5EF4-FFF2-40B4-BE49-F238E27FC236}">
                <a16:creationId xmlns:a16="http://schemas.microsoft.com/office/drawing/2014/main" id="{557E39B2-E017-4E5C-B53E-DDE3B9D4C92C}"/>
              </a:ext>
            </a:extLst>
          </p:cNvPr>
          <p:cNvSpPr>
            <a:spLocks/>
          </p:cNvSpPr>
          <p:nvPr/>
        </p:nvSpPr>
        <p:spPr bwMode="auto">
          <a:xfrm>
            <a:off x="7877961" y="3531386"/>
            <a:ext cx="347679" cy="347679"/>
          </a:xfrm>
          <a:custGeom>
            <a:avLst/>
            <a:gdLst>
              <a:gd name="T0" fmla="*/ 761 w 904"/>
              <a:gd name="T1" fmla="*/ 213 h 903"/>
              <a:gd name="T2" fmla="*/ 754 w 904"/>
              <a:gd name="T3" fmla="*/ 225 h 903"/>
              <a:gd name="T4" fmla="*/ 576 w 904"/>
              <a:gd name="T5" fmla="*/ 277 h 903"/>
              <a:gd name="T6" fmla="*/ 498 w 904"/>
              <a:gd name="T7" fmla="*/ 298 h 903"/>
              <a:gd name="T8" fmla="*/ 431 w 904"/>
              <a:gd name="T9" fmla="*/ 329 h 903"/>
              <a:gd name="T10" fmla="*/ 578 w 904"/>
              <a:gd name="T11" fmla="*/ 170 h 903"/>
              <a:gd name="T12" fmla="*/ 618 w 904"/>
              <a:gd name="T13" fmla="*/ 180 h 903"/>
              <a:gd name="T14" fmla="*/ 661 w 904"/>
              <a:gd name="T15" fmla="*/ 169 h 903"/>
              <a:gd name="T16" fmla="*/ 693 w 904"/>
              <a:gd name="T17" fmla="*/ 141 h 903"/>
              <a:gd name="T18" fmla="*/ 707 w 904"/>
              <a:gd name="T19" fmla="*/ 99 h 903"/>
              <a:gd name="T20" fmla="*/ 701 w 904"/>
              <a:gd name="T21" fmla="*/ 55 h 903"/>
              <a:gd name="T22" fmla="*/ 676 w 904"/>
              <a:gd name="T23" fmla="*/ 20 h 903"/>
              <a:gd name="T24" fmla="*/ 636 w 904"/>
              <a:gd name="T25" fmla="*/ 2 h 903"/>
              <a:gd name="T26" fmla="*/ 591 w 904"/>
              <a:gd name="T27" fmla="*/ 4 h 903"/>
              <a:gd name="T28" fmla="*/ 554 w 904"/>
              <a:gd name="T29" fmla="*/ 25 h 903"/>
              <a:gd name="T30" fmla="*/ 531 w 904"/>
              <a:gd name="T31" fmla="*/ 63 h 903"/>
              <a:gd name="T32" fmla="*/ 532 w 904"/>
              <a:gd name="T33" fmla="*/ 118 h 903"/>
              <a:gd name="T34" fmla="*/ 369 w 904"/>
              <a:gd name="T35" fmla="*/ 289 h 903"/>
              <a:gd name="T36" fmla="*/ 325 w 904"/>
              <a:gd name="T37" fmla="*/ 289 h 903"/>
              <a:gd name="T38" fmla="*/ 294 w 904"/>
              <a:gd name="T39" fmla="*/ 308 h 903"/>
              <a:gd name="T40" fmla="*/ 275 w 904"/>
              <a:gd name="T41" fmla="*/ 338 h 903"/>
              <a:gd name="T42" fmla="*/ 275 w 904"/>
              <a:gd name="T43" fmla="*/ 383 h 903"/>
              <a:gd name="T44" fmla="*/ 113 w 904"/>
              <a:gd name="T45" fmla="*/ 545 h 903"/>
              <a:gd name="T46" fmla="*/ 64 w 904"/>
              <a:gd name="T47" fmla="*/ 546 h 903"/>
              <a:gd name="T48" fmla="*/ 26 w 904"/>
              <a:gd name="T49" fmla="*/ 568 h 903"/>
              <a:gd name="T50" fmla="*/ 5 w 904"/>
              <a:gd name="T51" fmla="*/ 605 h 903"/>
              <a:gd name="T52" fmla="*/ 3 w 904"/>
              <a:gd name="T53" fmla="*/ 650 h 903"/>
              <a:gd name="T54" fmla="*/ 21 w 904"/>
              <a:gd name="T55" fmla="*/ 690 h 903"/>
              <a:gd name="T56" fmla="*/ 56 w 904"/>
              <a:gd name="T57" fmla="*/ 716 h 903"/>
              <a:gd name="T58" fmla="*/ 100 w 904"/>
              <a:gd name="T59" fmla="*/ 722 h 903"/>
              <a:gd name="T60" fmla="*/ 142 w 904"/>
              <a:gd name="T61" fmla="*/ 706 h 903"/>
              <a:gd name="T62" fmla="*/ 170 w 904"/>
              <a:gd name="T63" fmla="*/ 675 h 903"/>
              <a:gd name="T64" fmla="*/ 181 w 904"/>
              <a:gd name="T65" fmla="*/ 632 h 903"/>
              <a:gd name="T66" fmla="*/ 171 w 904"/>
              <a:gd name="T67" fmla="*/ 591 h 903"/>
              <a:gd name="T68" fmla="*/ 316 w 904"/>
              <a:gd name="T69" fmla="*/ 430 h 903"/>
              <a:gd name="T70" fmla="*/ 286 w 904"/>
              <a:gd name="T71" fmla="*/ 538 h 903"/>
              <a:gd name="T72" fmla="*/ 271 w 904"/>
              <a:gd name="T73" fmla="*/ 753 h 903"/>
              <a:gd name="T74" fmla="*/ 216 w 904"/>
              <a:gd name="T75" fmla="*/ 757 h 903"/>
              <a:gd name="T76" fmla="*/ 212 w 904"/>
              <a:gd name="T77" fmla="*/ 888 h 903"/>
              <a:gd name="T78" fmla="*/ 218 w 904"/>
              <a:gd name="T79" fmla="*/ 901 h 903"/>
              <a:gd name="T80" fmla="*/ 349 w 904"/>
              <a:gd name="T81" fmla="*/ 903 h 903"/>
              <a:gd name="T82" fmla="*/ 361 w 904"/>
              <a:gd name="T83" fmla="*/ 894 h 903"/>
              <a:gd name="T84" fmla="*/ 361 w 904"/>
              <a:gd name="T85" fmla="*/ 762 h 903"/>
              <a:gd name="T86" fmla="*/ 349 w 904"/>
              <a:gd name="T87" fmla="*/ 753 h 903"/>
              <a:gd name="T88" fmla="*/ 305 w 904"/>
              <a:gd name="T89" fmla="*/ 597 h 903"/>
              <a:gd name="T90" fmla="*/ 343 w 904"/>
              <a:gd name="T91" fmla="*/ 469 h 903"/>
              <a:gd name="T92" fmla="*/ 383 w 904"/>
              <a:gd name="T93" fmla="*/ 426 h 903"/>
              <a:gd name="T94" fmla="*/ 418 w 904"/>
              <a:gd name="T95" fmla="*/ 383 h 903"/>
              <a:gd name="T96" fmla="*/ 471 w 904"/>
              <a:gd name="T97" fmla="*/ 342 h 903"/>
              <a:gd name="T98" fmla="*/ 544 w 904"/>
              <a:gd name="T99" fmla="*/ 315 h 903"/>
              <a:gd name="T100" fmla="*/ 627 w 904"/>
              <a:gd name="T101" fmla="*/ 302 h 903"/>
              <a:gd name="T102" fmla="*/ 754 w 904"/>
              <a:gd name="T103" fmla="*/ 348 h 903"/>
              <a:gd name="T104" fmla="*/ 763 w 904"/>
              <a:gd name="T105" fmla="*/ 360 h 903"/>
              <a:gd name="T106" fmla="*/ 895 w 904"/>
              <a:gd name="T107" fmla="*/ 360 h 903"/>
              <a:gd name="T108" fmla="*/ 904 w 904"/>
              <a:gd name="T109" fmla="*/ 348 h 903"/>
              <a:gd name="T110" fmla="*/ 902 w 904"/>
              <a:gd name="T111" fmla="*/ 217 h 903"/>
              <a:gd name="T112" fmla="*/ 889 w 904"/>
              <a:gd name="T113" fmla="*/ 211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04" h="903">
                <a:moveTo>
                  <a:pt x="889" y="211"/>
                </a:moveTo>
                <a:lnTo>
                  <a:pt x="768" y="211"/>
                </a:lnTo>
                <a:lnTo>
                  <a:pt x="765" y="211"/>
                </a:lnTo>
                <a:lnTo>
                  <a:pt x="763" y="212"/>
                </a:lnTo>
                <a:lnTo>
                  <a:pt x="761" y="213"/>
                </a:lnTo>
                <a:lnTo>
                  <a:pt x="758" y="215"/>
                </a:lnTo>
                <a:lnTo>
                  <a:pt x="756" y="217"/>
                </a:lnTo>
                <a:lnTo>
                  <a:pt x="755" y="220"/>
                </a:lnTo>
                <a:lnTo>
                  <a:pt x="754" y="222"/>
                </a:lnTo>
                <a:lnTo>
                  <a:pt x="754" y="225"/>
                </a:lnTo>
                <a:lnTo>
                  <a:pt x="754" y="271"/>
                </a:lnTo>
                <a:lnTo>
                  <a:pt x="663" y="271"/>
                </a:lnTo>
                <a:lnTo>
                  <a:pt x="627" y="272"/>
                </a:lnTo>
                <a:lnTo>
                  <a:pt x="593" y="275"/>
                </a:lnTo>
                <a:lnTo>
                  <a:pt x="576" y="277"/>
                </a:lnTo>
                <a:lnTo>
                  <a:pt x="561" y="281"/>
                </a:lnTo>
                <a:lnTo>
                  <a:pt x="545" y="284"/>
                </a:lnTo>
                <a:lnTo>
                  <a:pt x="529" y="287"/>
                </a:lnTo>
                <a:lnTo>
                  <a:pt x="513" y="292"/>
                </a:lnTo>
                <a:lnTo>
                  <a:pt x="498" y="298"/>
                </a:lnTo>
                <a:lnTo>
                  <a:pt x="484" y="302"/>
                </a:lnTo>
                <a:lnTo>
                  <a:pt x="470" y="309"/>
                </a:lnTo>
                <a:lnTo>
                  <a:pt x="457" y="315"/>
                </a:lnTo>
                <a:lnTo>
                  <a:pt x="443" y="323"/>
                </a:lnTo>
                <a:lnTo>
                  <a:pt x="431" y="329"/>
                </a:lnTo>
                <a:lnTo>
                  <a:pt x="418" y="337"/>
                </a:lnTo>
                <a:lnTo>
                  <a:pt x="415" y="328"/>
                </a:lnTo>
                <a:lnTo>
                  <a:pt x="409" y="319"/>
                </a:lnTo>
                <a:lnTo>
                  <a:pt x="565" y="163"/>
                </a:lnTo>
                <a:lnTo>
                  <a:pt x="578" y="170"/>
                </a:lnTo>
                <a:lnTo>
                  <a:pt x="590" y="176"/>
                </a:lnTo>
                <a:lnTo>
                  <a:pt x="597" y="178"/>
                </a:lnTo>
                <a:lnTo>
                  <a:pt x="604" y="179"/>
                </a:lnTo>
                <a:lnTo>
                  <a:pt x="610" y="180"/>
                </a:lnTo>
                <a:lnTo>
                  <a:pt x="618" y="180"/>
                </a:lnTo>
                <a:lnTo>
                  <a:pt x="627" y="180"/>
                </a:lnTo>
                <a:lnTo>
                  <a:pt x="636" y="178"/>
                </a:lnTo>
                <a:lnTo>
                  <a:pt x="644" y="176"/>
                </a:lnTo>
                <a:lnTo>
                  <a:pt x="653" y="173"/>
                </a:lnTo>
                <a:lnTo>
                  <a:pt x="661" y="169"/>
                </a:lnTo>
                <a:lnTo>
                  <a:pt x="668" y="164"/>
                </a:lnTo>
                <a:lnTo>
                  <a:pt x="676" y="160"/>
                </a:lnTo>
                <a:lnTo>
                  <a:pt x="681" y="154"/>
                </a:lnTo>
                <a:lnTo>
                  <a:pt x="687" y="147"/>
                </a:lnTo>
                <a:lnTo>
                  <a:pt x="693" y="141"/>
                </a:lnTo>
                <a:lnTo>
                  <a:pt x="697" y="133"/>
                </a:lnTo>
                <a:lnTo>
                  <a:pt x="701" y="125"/>
                </a:lnTo>
                <a:lnTo>
                  <a:pt x="704" y="117"/>
                </a:lnTo>
                <a:lnTo>
                  <a:pt x="706" y="108"/>
                </a:lnTo>
                <a:lnTo>
                  <a:pt x="707" y="99"/>
                </a:lnTo>
                <a:lnTo>
                  <a:pt x="709" y="90"/>
                </a:lnTo>
                <a:lnTo>
                  <a:pt x="707" y="81"/>
                </a:lnTo>
                <a:lnTo>
                  <a:pt x="706" y="72"/>
                </a:lnTo>
                <a:lnTo>
                  <a:pt x="704" y="63"/>
                </a:lnTo>
                <a:lnTo>
                  <a:pt x="701" y="55"/>
                </a:lnTo>
                <a:lnTo>
                  <a:pt x="697" y="47"/>
                </a:lnTo>
                <a:lnTo>
                  <a:pt x="693" y="39"/>
                </a:lnTo>
                <a:lnTo>
                  <a:pt x="687" y="32"/>
                </a:lnTo>
                <a:lnTo>
                  <a:pt x="681" y="25"/>
                </a:lnTo>
                <a:lnTo>
                  <a:pt x="676" y="20"/>
                </a:lnTo>
                <a:lnTo>
                  <a:pt x="668" y="15"/>
                </a:lnTo>
                <a:lnTo>
                  <a:pt x="661" y="11"/>
                </a:lnTo>
                <a:lnTo>
                  <a:pt x="653" y="6"/>
                </a:lnTo>
                <a:lnTo>
                  <a:pt x="644" y="4"/>
                </a:lnTo>
                <a:lnTo>
                  <a:pt x="636" y="2"/>
                </a:lnTo>
                <a:lnTo>
                  <a:pt x="627" y="0"/>
                </a:lnTo>
                <a:lnTo>
                  <a:pt x="618" y="0"/>
                </a:lnTo>
                <a:lnTo>
                  <a:pt x="609" y="0"/>
                </a:lnTo>
                <a:lnTo>
                  <a:pt x="600" y="2"/>
                </a:lnTo>
                <a:lnTo>
                  <a:pt x="591" y="4"/>
                </a:lnTo>
                <a:lnTo>
                  <a:pt x="583" y="6"/>
                </a:lnTo>
                <a:lnTo>
                  <a:pt x="575" y="11"/>
                </a:lnTo>
                <a:lnTo>
                  <a:pt x="567" y="15"/>
                </a:lnTo>
                <a:lnTo>
                  <a:pt x="561" y="20"/>
                </a:lnTo>
                <a:lnTo>
                  <a:pt x="554" y="25"/>
                </a:lnTo>
                <a:lnTo>
                  <a:pt x="548" y="32"/>
                </a:lnTo>
                <a:lnTo>
                  <a:pt x="543" y="39"/>
                </a:lnTo>
                <a:lnTo>
                  <a:pt x="538" y="47"/>
                </a:lnTo>
                <a:lnTo>
                  <a:pt x="535" y="55"/>
                </a:lnTo>
                <a:lnTo>
                  <a:pt x="531" y="63"/>
                </a:lnTo>
                <a:lnTo>
                  <a:pt x="529" y="72"/>
                </a:lnTo>
                <a:lnTo>
                  <a:pt x="528" y="81"/>
                </a:lnTo>
                <a:lnTo>
                  <a:pt x="528" y="90"/>
                </a:lnTo>
                <a:lnTo>
                  <a:pt x="529" y="105"/>
                </a:lnTo>
                <a:lnTo>
                  <a:pt x="532" y="118"/>
                </a:lnTo>
                <a:lnTo>
                  <a:pt x="537" y="131"/>
                </a:lnTo>
                <a:lnTo>
                  <a:pt x="545" y="142"/>
                </a:lnTo>
                <a:lnTo>
                  <a:pt x="388" y="298"/>
                </a:lnTo>
                <a:lnTo>
                  <a:pt x="379" y="293"/>
                </a:lnTo>
                <a:lnTo>
                  <a:pt x="369" y="289"/>
                </a:lnTo>
                <a:lnTo>
                  <a:pt x="358" y="286"/>
                </a:lnTo>
                <a:lnTo>
                  <a:pt x="347" y="285"/>
                </a:lnTo>
                <a:lnTo>
                  <a:pt x="339" y="286"/>
                </a:lnTo>
                <a:lnTo>
                  <a:pt x="331" y="287"/>
                </a:lnTo>
                <a:lnTo>
                  <a:pt x="325" y="289"/>
                </a:lnTo>
                <a:lnTo>
                  <a:pt x="318" y="292"/>
                </a:lnTo>
                <a:lnTo>
                  <a:pt x="311" y="294"/>
                </a:lnTo>
                <a:lnTo>
                  <a:pt x="304" y="299"/>
                </a:lnTo>
                <a:lnTo>
                  <a:pt x="299" y="303"/>
                </a:lnTo>
                <a:lnTo>
                  <a:pt x="294" y="308"/>
                </a:lnTo>
                <a:lnTo>
                  <a:pt x="288" y="313"/>
                </a:lnTo>
                <a:lnTo>
                  <a:pt x="284" y="319"/>
                </a:lnTo>
                <a:lnTo>
                  <a:pt x="281" y="325"/>
                </a:lnTo>
                <a:lnTo>
                  <a:pt x="277" y="332"/>
                </a:lnTo>
                <a:lnTo>
                  <a:pt x="275" y="338"/>
                </a:lnTo>
                <a:lnTo>
                  <a:pt x="273" y="346"/>
                </a:lnTo>
                <a:lnTo>
                  <a:pt x="271" y="353"/>
                </a:lnTo>
                <a:lnTo>
                  <a:pt x="271" y="361"/>
                </a:lnTo>
                <a:lnTo>
                  <a:pt x="273" y="372"/>
                </a:lnTo>
                <a:lnTo>
                  <a:pt x="275" y="383"/>
                </a:lnTo>
                <a:lnTo>
                  <a:pt x="278" y="393"/>
                </a:lnTo>
                <a:lnTo>
                  <a:pt x="284" y="403"/>
                </a:lnTo>
                <a:lnTo>
                  <a:pt x="134" y="553"/>
                </a:lnTo>
                <a:lnTo>
                  <a:pt x="124" y="547"/>
                </a:lnTo>
                <a:lnTo>
                  <a:pt x="113" y="545"/>
                </a:lnTo>
                <a:lnTo>
                  <a:pt x="102" y="543"/>
                </a:lnTo>
                <a:lnTo>
                  <a:pt x="91" y="542"/>
                </a:lnTo>
                <a:lnTo>
                  <a:pt x="82" y="542"/>
                </a:lnTo>
                <a:lnTo>
                  <a:pt x="73" y="544"/>
                </a:lnTo>
                <a:lnTo>
                  <a:pt x="64" y="546"/>
                </a:lnTo>
                <a:lnTo>
                  <a:pt x="56" y="548"/>
                </a:lnTo>
                <a:lnTo>
                  <a:pt x="48" y="553"/>
                </a:lnTo>
                <a:lnTo>
                  <a:pt x="40" y="557"/>
                </a:lnTo>
                <a:lnTo>
                  <a:pt x="33" y="562"/>
                </a:lnTo>
                <a:lnTo>
                  <a:pt x="26" y="568"/>
                </a:lnTo>
                <a:lnTo>
                  <a:pt x="21" y="574"/>
                </a:lnTo>
                <a:lnTo>
                  <a:pt x="16" y="581"/>
                </a:lnTo>
                <a:lnTo>
                  <a:pt x="12" y="589"/>
                </a:lnTo>
                <a:lnTo>
                  <a:pt x="7" y="597"/>
                </a:lnTo>
                <a:lnTo>
                  <a:pt x="5" y="605"/>
                </a:lnTo>
                <a:lnTo>
                  <a:pt x="3" y="614"/>
                </a:lnTo>
                <a:lnTo>
                  <a:pt x="0" y="623"/>
                </a:lnTo>
                <a:lnTo>
                  <a:pt x="0" y="632"/>
                </a:lnTo>
                <a:lnTo>
                  <a:pt x="0" y="641"/>
                </a:lnTo>
                <a:lnTo>
                  <a:pt x="3" y="650"/>
                </a:lnTo>
                <a:lnTo>
                  <a:pt x="5" y="659"/>
                </a:lnTo>
                <a:lnTo>
                  <a:pt x="7" y="667"/>
                </a:lnTo>
                <a:lnTo>
                  <a:pt x="12" y="675"/>
                </a:lnTo>
                <a:lnTo>
                  <a:pt x="16" y="683"/>
                </a:lnTo>
                <a:lnTo>
                  <a:pt x="21" y="690"/>
                </a:lnTo>
                <a:lnTo>
                  <a:pt x="26" y="696"/>
                </a:lnTo>
                <a:lnTo>
                  <a:pt x="33" y="702"/>
                </a:lnTo>
                <a:lnTo>
                  <a:pt x="40" y="706"/>
                </a:lnTo>
                <a:lnTo>
                  <a:pt x="48" y="711"/>
                </a:lnTo>
                <a:lnTo>
                  <a:pt x="56" y="716"/>
                </a:lnTo>
                <a:lnTo>
                  <a:pt x="64" y="718"/>
                </a:lnTo>
                <a:lnTo>
                  <a:pt x="73" y="720"/>
                </a:lnTo>
                <a:lnTo>
                  <a:pt x="82" y="722"/>
                </a:lnTo>
                <a:lnTo>
                  <a:pt x="91" y="722"/>
                </a:lnTo>
                <a:lnTo>
                  <a:pt x="100" y="722"/>
                </a:lnTo>
                <a:lnTo>
                  <a:pt x="109" y="720"/>
                </a:lnTo>
                <a:lnTo>
                  <a:pt x="118" y="718"/>
                </a:lnTo>
                <a:lnTo>
                  <a:pt x="126" y="716"/>
                </a:lnTo>
                <a:lnTo>
                  <a:pt x="134" y="711"/>
                </a:lnTo>
                <a:lnTo>
                  <a:pt x="142" y="706"/>
                </a:lnTo>
                <a:lnTo>
                  <a:pt x="148" y="702"/>
                </a:lnTo>
                <a:lnTo>
                  <a:pt x="155" y="696"/>
                </a:lnTo>
                <a:lnTo>
                  <a:pt x="161" y="690"/>
                </a:lnTo>
                <a:lnTo>
                  <a:pt x="165" y="683"/>
                </a:lnTo>
                <a:lnTo>
                  <a:pt x="170" y="675"/>
                </a:lnTo>
                <a:lnTo>
                  <a:pt x="174" y="667"/>
                </a:lnTo>
                <a:lnTo>
                  <a:pt x="177" y="659"/>
                </a:lnTo>
                <a:lnTo>
                  <a:pt x="179" y="650"/>
                </a:lnTo>
                <a:lnTo>
                  <a:pt x="181" y="641"/>
                </a:lnTo>
                <a:lnTo>
                  <a:pt x="181" y="632"/>
                </a:lnTo>
                <a:lnTo>
                  <a:pt x="181" y="623"/>
                </a:lnTo>
                <a:lnTo>
                  <a:pt x="180" y="615"/>
                </a:lnTo>
                <a:lnTo>
                  <a:pt x="178" y="607"/>
                </a:lnTo>
                <a:lnTo>
                  <a:pt x="174" y="599"/>
                </a:lnTo>
                <a:lnTo>
                  <a:pt x="171" y="591"/>
                </a:lnTo>
                <a:lnTo>
                  <a:pt x="168" y="585"/>
                </a:lnTo>
                <a:lnTo>
                  <a:pt x="163" y="578"/>
                </a:lnTo>
                <a:lnTo>
                  <a:pt x="157" y="571"/>
                </a:lnTo>
                <a:lnTo>
                  <a:pt x="305" y="424"/>
                </a:lnTo>
                <a:lnTo>
                  <a:pt x="316" y="430"/>
                </a:lnTo>
                <a:lnTo>
                  <a:pt x="328" y="433"/>
                </a:lnTo>
                <a:lnTo>
                  <a:pt x="314" y="457"/>
                </a:lnTo>
                <a:lnTo>
                  <a:pt x="303" y="483"/>
                </a:lnTo>
                <a:lnTo>
                  <a:pt x="294" y="510"/>
                </a:lnTo>
                <a:lnTo>
                  <a:pt x="286" y="538"/>
                </a:lnTo>
                <a:lnTo>
                  <a:pt x="279" y="568"/>
                </a:lnTo>
                <a:lnTo>
                  <a:pt x="275" y="598"/>
                </a:lnTo>
                <a:lnTo>
                  <a:pt x="273" y="630"/>
                </a:lnTo>
                <a:lnTo>
                  <a:pt x="271" y="662"/>
                </a:lnTo>
                <a:lnTo>
                  <a:pt x="271" y="753"/>
                </a:lnTo>
                <a:lnTo>
                  <a:pt x="226" y="753"/>
                </a:lnTo>
                <a:lnTo>
                  <a:pt x="223" y="753"/>
                </a:lnTo>
                <a:lnTo>
                  <a:pt x="221" y="754"/>
                </a:lnTo>
                <a:lnTo>
                  <a:pt x="218" y="755"/>
                </a:lnTo>
                <a:lnTo>
                  <a:pt x="216" y="757"/>
                </a:lnTo>
                <a:lnTo>
                  <a:pt x="214" y="760"/>
                </a:lnTo>
                <a:lnTo>
                  <a:pt x="213" y="762"/>
                </a:lnTo>
                <a:lnTo>
                  <a:pt x="212" y="764"/>
                </a:lnTo>
                <a:lnTo>
                  <a:pt x="212" y="767"/>
                </a:lnTo>
                <a:lnTo>
                  <a:pt x="212" y="888"/>
                </a:lnTo>
                <a:lnTo>
                  <a:pt x="212" y="891"/>
                </a:lnTo>
                <a:lnTo>
                  <a:pt x="213" y="894"/>
                </a:lnTo>
                <a:lnTo>
                  <a:pt x="214" y="896"/>
                </a:lnTo>
                <a:lnTo>
                  <a:pt x="216" y="898"/>
                </a:lnTo>
                <a:lnTo>
                  <a:pt x="218" y="901"/>
                </a:lnTo>
                <a:lnTo>
                  <a:pt x="221" y="902"/>
                </a:lnTo>
                <a:lnTo>
                  <a:pt x="223" y="903"/>
                </a:lnTo>
                <a:lnTo>
                  <a:pt x="226" y="903"/>
                </a:lnTo>
                <a:lnTo>
                  <a:pt x="347" y="903"/>
                </a:lnTo>
                <a:lnTo>
                  <a:pt x="349" y="903"/>
                </a:lnTo>
                <a:lnTo>
                  <a:pt x="353" y="902"/>
                </a:lnTo>
                <a:lnTo>
                  <a:pt x="355" y="901"/>
                </a:lnTo>
                <a:lnTo>
                  <a:pt x="357" y="898"/>
                </a:lnTo>
                <a:lnTo>
                  <a:pt x="360" y="896"/>
                </a:lnTo>
                <a:lnTo>
                  <a:pt x="361" y="894"/>
                </a:lnTo>
                <a:lnTo>
                  <a:pt x="362" y="891"/>
                </a:lnTo>
                <a:lnTo>
                  <a:pt x="362" y="888"/>
                </a:lnTo>
                <a:lnTo>
                  <a:pt x="362" y="767"/>
                </a:lnTo>
                <a:lnTo>
                  <a:pt x="362" y="764"/>
                </a:lnTo>
                <a:lnTo>
                  <a:pt x="361" y="762"/>
                </a:lnTo>
                <a:lnTo>
                  <a:pt x="360" y="760"/>
                </a:lnTo>
                <a:lnTo>
                  <a:pt x="357" y="757"/>
                </a:lnTo>
                <a:lnTo>
                  <a:pt x="355" y="755"/>
                </a:lnTo>
                <a:lnTo>
                  <a:pt x="353" y="754"/>
                </a:lnTo>
                <a:lnTo>
                  <a:pt x="349" y="753"/>
                </a:lnTo>
                <a:lnTo>
                  <a:pt x="347" y="753"/>
                </a:lnTo>
                <a:lnTo>
                  <a:pt x="302" y="753"/>
                </a:lnTo>
                <a:lnTo>
                  <a:pt x="302" y="662"/>
                </a:lnTo>
                <a:lnTo>
                  <a:pt x="303" y="629"/>
                </a:lnTo>
                <a:lnTo>
                  <a:pt x="305" y="597"/>
                </a:lnTo>
                <a:lnTo>
                  <a:pt x="310" y="566"/>
                </a:lnTo>
                <a:lnTo>
                  <a:pt x="317" y="537"/>
                </a:lnTo>
                <a:lnTo>
                  <a:pt x="326" y="509"/>
                </a:lnTo>
                <a:lnTo>
                  <a:pt x="336" y="482"/>
                </a:lnTo>
                <a:lnTo>
                  <a:pt x="343" y="469"/>
                </a:lnTo>
                <a:lnTo>
                  <a:pt x="348" y="457"/>
                </a:lnTo>
                <a:lnTo>
                  <a:pt x="355" y="446"/>
                </a:lnTo>
                <a:lnTo>
                  <a:pt x="363" y="434"/>
                </a:lnTo>
                <a:lnTo>
                  <a:pt x="373" y="431"/>
                </a:lnTo>
                <a:lnTo>
                  <a:pt x="383" y="426"/>
                </a:lnTo>
                <a:lnTo>
                  <a:pt x="393" y="420"/>
                </a:lnTo>
                <a:lnTo>
                  <a:pt x="401" y="413"/>
                </a:lnTo>
                <a:lnTo>
                  <a:pt x="408" y="404"/>
                </a:lnTo>
                <a:lnTo>
                  <a:pt x="414" y="395"/>
                </a:lnTo>
                <a:lnTo>
                  <a:pt x="418" y="383"/>
                </a:lnTo>
                <a:lnTo>
                  <a:pt x="421" y="372"/>
                </a:lnTo>
                <a:lnTo>
                  <a:pt x="433" y="364"/>
                </a:lnTo>
                <a:lnTo>
                  <a:pt x="445" y="356"/>
                </a:lnTo>
                <a:lnTo>
                  <a:pt x="458" y="348"/>
                </a:lnTo>
                <a:lnTo>
                  <a:pt x="471" y="342"/>
                </a:lnTo>
                <a:lnTo>
                  <a:pt x="485" y="335"/>
                </a:lnTo>
                <a:lnTo>
                  <a:pt x="498" y="329"/>
                </a:lnTo>
                <a:lnTo>
                  <a:pt x="513" y="324"/>
                </a:lnTo>
                <a:lnTo>
                  <a:pt x="529" y="319"/>
                </a:lnTo>
                <a:lnTo>
                  <a:pt x="544" y="315"/>
                </a:lnTo>
                <a:lnTo>
                  <a:pt x="559" y="311"/>
                </a:lnTo>
                <a:lnTo>
                  <a:pt x="576" y="308"/>
                </a:lnTo>
                <a:lnTo>
                  <a:pt x="593" y="306"/>
                </a:lnTo>
                <a:lnTo>
                  <a:pt x="610" y="303"/>
                </a:lnTo>
                <a:lnTo>
                  <a:pt x="627" y="302"/>
                </a:lnTo>
                <a:lnTo>
                  <a:pt x="645" y="301"/>
                </a:lnTo>
                <a:lnTo>
                  <a:pt x="663" y="301"/>
                </a:lnTo>
                <a:lnTo>
                  <a:pt x="754" y="301"/>
                </a:lnTo>
                <a:lnTo>
                  <a:pt x="754" y="346"/>
                </a:lnTo>
                <a:lnTo>
                  <a:pt x="754" y="348"/>
                </a:lnTo>
                <a:lnTo>
                  <a:pt x="755" y="352"/>
                </a:lnTo>
                <a:lnTo>
                  <a:pt x="756" y="354"/>
                </a:lnTo>
                <a:lnTo>
                  <a:pt x="758" y="356"/>
                </a:lnTo>
                <a:lnTo>
                  <a:pt x="761" y="359"/>
                </a:lnTo>
                <a:lnTo>
                  <a:pt x="763" y="360"/>
                </a:lnTo>
                <a:lnTo>
                  <a:pt x="765" y="361"/>
                </a:lnTo>
                <a:lnTo>
                  <a:pt x="768" y="361"/>
                </a:lnTo>
                <a:lnTo>
                  <a:pt x="889" y="361"/>
                </a:lnTo>
                <a:lnTo>
                  <a:pt x="892" y="361"/>
                </a:lnTo>
                <a:lnTo>
                  <a:pt x="895" y="360"/>
                </a:lnTo>
                <a:lnTo>
                  <a:pt x="897" y="359"/>
                </a:lnTo>
                <a:lnTo>
                  <a:pt x="899" y="356"/>
                </a:lnTo>
                <a:lnTo>
                  <a:pt x="902" y="354"/>
                </a:lnTo>
                <a:lnTo>
                  <a:pt x="903" y="352"/>
                </a:lnTo>
                <a:lnTo>
                  <a:pt x="904" y="348"/>
                </a:lnTo>
                <a:lnTo>
                  <a:pt x="904" y="346"/>
                </a:lnTo>
                <a:lnTo>
                  <a:pt x="904" y="225"/>
                </a:lnTo>
                <a:lnTo>
                  <a:pt x="904" y="222"/>
                </a:lnTo>
                <a:lnTo>
                  <a:pt x="903" y="220"/>
                </a:lnTo>
                <a:lnTo>
                  <a:pt x="902" y="217"/>
                </a:lnTo>
                <a:lnTo>
                  <a:pt x="899" y="215"/>
                </a:lnTo>
                <a:lnTo>
                  <a:pt x="897" y="213"/>
                </a:lnTo>
                <a:lnTo>
                  <a:pt x="895" y="212"/>
                </a:lnTo>
                <a:lnTo>
                  <a:pt x="892" y="211"/>
                </a:lnTo>
                <a:lnTo>
                  <a:pt x="889" y="211"/>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grpSp>
        <p:nvGrpSpPr>
          <p:cNvPr id="36" name="Group 35" descr="Icon of human being and gear. ">
            <a:extLst>
              <a:ext uri="{FF2B5EF4-FFF2-40B4-BE49-F238E27FC236}">
                <a16:creationId xmlns:a16="http://schemas.microsoft.com/office/drawing/2014/main" id="{ECC5F635-1712-4572-A9EC-F94E2199DDBD}"/>
              </a:ext>
            </a:extLst>
          </p:cNvPr>
          <p:cNvGrpSpPr/>
          <p:nvPr/>
        </p:nvGrpSpPr>
        <p:grpSpPr>
          <a:xfrm>
            <a:off x="7133464" y="5355478"/>
            <a:ext cx="338073" cy="339996"/>
            <a:chOff x="6450013" y="5349875"/>
            <a:chExt cx="279399" cy="280988"/>
          </a:xfrm>
          <a:solidFill>
            <a:schemeClr val="bg1"/>
          </a:solidFill>
        </p:grpSpPr>
        <p:sp>
          <p:nvSpPr>
            <p:cNvPr id="37" name="Freeform 3673">
              <a:extLst>
                <a:ext uri="{FF2B5EF4-FFF2-40B4-BE49-F238E27FC236}">
                  <a16:creationId xmlns:a16="http://schemas.microsoft.com/office/drawing/2014/main" id="{D1391604-D4EC-48A8-AE57-EDF194392FB1}"/>
                </a:ext>
              </a:extLst>
            </p:cNvPr>
            <p:cNvSpPr>
              <a:spLocks/>
            </p:cNvSpPr>
            <p:nvPr/>
          </p:nvSpPr>
          <p:spPr bwMode="auto">
            <a:xfrm>
              <a:off x="6450013" y="5349875"/>
              <a:ext cx="182562" cy="238125"/>
            </a:xfrm>
            <a:custGeom>
              <a:avLst/>
              <a:gdLst>
                <a:gd name="T0" fmla="*/ 379 w 459"/>
                <a:gd name="T1" fmla="*/ 550 h 602"/>
                <a:gd name="T2" fmla="*/ 380 w 459"/>
                <a:gd name="T3" fmla="*/ 519 h 602"/>
                <a:gd name="T4" fmla="*/ 345 w 459"/>
                <a:gd name="T5" fmla="*/ 495 h 602"/>
                <a:gd name="T6" fmla="*/ 397 w 459"/>
                <a:gd name="T7" fmla="*/ 400 h 602"/>
                <a:gd name="T8" fmla="*/ 408 w 459"/>
                <a:gd name="T9" fmla="*/ 395 h 602"/>
                <a:gd name="T10" fmla="*/ 450 w 459"/>
                <a:gd name="T11" fmla="*/ 406 h 602"/>
                <a:gd name="T12" fmla="*/ 412 w 459"/>
                <a:gd name="T13" fmla="*/ 384 h 602"/>
                <a:gd name="T14" fmla="*/ 376 w 459"/>
                <a:gd name="T15" fmla="*/ 370 h 602"/>
                <a:gd name="T16" fmla="*/ 361 w 459"/>
                <a:gd name="T17" fmla="*/ 307 h 602"/>
                <a:gd name="T18" fmla="*/ 379 w 459"/>
                <a:gd name="T19" fmla="*/ 288 h 602"/>
                <a:gd name="T20" fmla="*/ 397 w 459"/>
                <a:gd name="T21" fmla="*/ 252 h 602"/>
                <a:gd name="T22" fmla="*/ 406 w 459"/>
                <a:gd name="T23" fmla="*/ 214 h 602"/>
                <a:gd name="T24" fmla="*/ 415 w 459"/>
                <a:gd name="T25" fmla="*/ 202 h 602"/>
                <a:gd name="T26" fmla="*/ 420 w 459"/>
                <a:gd name="T27" fmla="*/ 183 h 602"/>
                <a:gd name="T28" fmla="*/ 416 w 459"/>
                <a:gd name="T29" fmla="*/ 152 h 602"/>
                <a:gd name="T30" fmla="*/ 412 w 459"/>
                <a:gd name="T31" fmla="*/ 121 h 602"/>
                <a:gd name="T32" fmla="*/ 420 w 459"/>
                <a:gd name="T33" fmla="*/ 78 h 602"/>
                <a:gd name="T34" fmla="*/ 415 w 459"/>
                <a:gd name="T35" fmla="*/ 45 h 602"/>
                <a:gd name="T36" fmla="*/ 403 w 459"/>
                <a:gd name="T37" fmla="*/ 27 h 602"/>
                <a:gd name="T38" fmla="*/ 382 w 459"/>
                <a:gd name="T39" fmla="*/ 15 h 602"/>
                <a:gd name="T40" fmla="*/ 341 w 459"/>
                <a:gd name="T41" fmla="*/ 3 h 602"/>
                <a:gd name="T42" fmla="*/ 291 w 459"/>
                <a:gd name="T43" fmla="*/ 0 h 602"/>
                <a:gd name="T44" fmla="*/ 245 w 459"/>
                <a:gd name="T45" fmla="*/ 9 h 602"/>
                <a:gd name="T46" fmla="*/ 213 w 459"/>
                <a:gd name="T47" fmla="*/ 27 h 602"/>
                <a:gd name="T48" fmla="*/ 201 w 459"/>
                <a:gd name="T49" fmla="*/ 42 h 602"/>
                <a:gd name="T50" fmla="*/ 181 w 459"/>
                <a:gd name="T51" fmla="*/ 44 h 602"/>
                <a:gd name="T52" fmla="*/ 163 w 459"/>
                <a:gd name="T53" fmla="*/ 56 h 602"/>
                <a:gd name="T54" fmla="*/ 155 w 459"/>
                <a:gd name="T55" fmla="*/ 87 h 602"/>
                <a:gd name="T56" fmla="*/ 164 w 459"/>
                <a:gd name="T57" fmla="*/ 138 h 602"/>
                <a:gd name="T58" fmla="*/ 159 w 459"/>
                <a:gd name="T59" fmla="*/ 144 h 602"/>
                <a:gd name="T60" fmla="*/ 150 w 459"/>
                <a:gd name="T61" fmla="*/ 162 h 602"/>
                <a:gd name="T62" fmla="*/ 149 w 459"/>
                <a:gd name="T63" fmla="*/ 184 h 602"/>
                <a:gd name="T64" fmla="*/ 154 w 459"/>
                <a:gd name="T65" fmla="*/ 201 h 602"/>
                <a:gd name="T66" fmla="*/ 163 w 459"/>
                <a:gd name="T67" fmla="*/ 214 h 602"/>
                <a:gd name="T68" fmla="*/ 169 w 459"/>
                <a:gd name="T69" fmla="*/ 237 h 602"/>
                <a:gd name="T70" fmla="*/ 179 w 459"/>
                <a:gd name="T71" fmla="*/ 271 h 602"/>
                <a:gd name="T72" fmla="*/ 203 w 459"/>
                <a:gd name="T73" fmla="*/ 306 h 602"/>
                <a:gd name="T74" fmla="*/ 215 w 459"/>
                <a:gd name="T75" fmla="*/ 364 h 602"/>
                <a:gd name="T76" fmla="*/ 171 w 459"/>
                <a:gd name="T77" fmla="*/ 381 h 602"/>
                <a:gd name="T78" fmla="*/ 106 w 459"/>
                <a:gd name="T79" fmla="*/ 401 h 602"/>
                <a:gd name="T80" fmla="*/ 46 w 459"/>
                <a:gd name="T81" fmla="*/ 428 h 602"/>
                <a:gd name="T82" fmla="*/ 22 w 459"/>
                <a:gd name="T83" fmla="*/ 449 h 602"/>
                <a:gd name="T84" fmla="*/ 10 w 459"/>
                <a:gd name="T85" fmla="*/ 479 h 602"/>
                <a:gd name="T86" fmla="*/ 2 w 459"/>
                <a:gd name="T87" fmla="*/ 540 h 602"/>
                <a:gd name="T88" fmla="*/ 1 w 459"/>
                <a:gd name="T89" fmla="*/ 594 h 602"/>
                <a:gd name="T90" fmla="*/ 11 w 459"/>
                <a:gd name="T91" fmla="*/ 602 h 602"/>
                <a:gd name="T92" fmla="*/ 345 w 459"/>
                <a:gd name="T93" fmla="*/ 589 h 602"/>
                <a:gd name="T94" fmla="*/ 352 w 459"/>
                <a:gd name="T95" fmla="*/ 577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9" h="602">
                  <a:moveTo>
                    <a:pt x="352" y="577"/>
                  </a:moveTo>
                  <a:lnTo>
                    <a:pt x="380" y="560"/>
                  </a:lnTo>
                  <a:lnTo>
                    <a:pt x="379" y="550"/>
                  </a:lnTo>
                  <a:lnTo>
                    <a:pt x="379" y="540"/>
                  </a:lnTo>
                  <a:lnTo>
                    <a:pt x="379" y="530"/>
                  </a:lnTo>
                  <a:lnTo>
                    <a:pt x="380" y="519"/>
                  </a:lnTo>
                  <a:lnTo>
                    <a:pt x="352" y="503"/>
                  </a:lnTo>
                  <a:lnTo>
                    <a:pt x="348" y="499"/>
                  </a:lnTo>
                  <a:lnTo>
                    <a:pt x="345" y="495"/>
                  </a:lnTo>
                  <a:lnTo>
                    <a:pt x="345" y="490"/>
                  </a:lnTo>
                  <a:lnTo>
                    <a:pt x="346" y="486"/>
                  </a:lnTo>
                  <a:lnTo>
                    <a:pt x="397" y="400"/>
                  </a:lnTo>
                  <a:lnTo>
                    <a:pt x="399" y="397"/>
                  </a:lnTo>
                  <a:lnTo>
                    <a:pt x="403" y="395"/>
                  </a:lnTo>
                  <a:lnTo>
                    <a:pt x="408" y="395"/>
                  </a:lnTo>
                  <a:lnTo>
                    <a:pt x="413" y="396"/>
                  </a:lnTo>
                  <a:lnTo>
                    <a:pt x="441" y="413"/>
                  </a:lnTo>
                  <a:lnTo>
                    <a:pt x="450" y="406"/>
                  </a:lnTo>
                  <a:lnTo>
                    <a:pt x="459" y="401"/>
                  </a:lnTo>
                  <a:lnTo>
                    <a:pt x="424" y="388"/>
                  </a:lnTo>
                  <a:lnTo>
                    <a:pt x="412" y="384"/>
                  </a:lnTo>
                  <a:lnTo>
                    <a:pt x="400" y="379"/>
                  </a:lnTo>
                  <a:lnTo>
                    <a:pt x="389" y="375"/>
                  </a:lnTo>
                  <a:lnTo>
                    <a:pt x="376" y="370"/>
                  </a:lnTo>
                  <a:lnTo>
                    <a:pt x="368" y="368"/>
                  </a:lnTo>
                  <a:lnTo>
                    <a:pt x="361" y="364"/>
                  </a:lnTo>
                  <a:lnTo>
                    <a:pt x="361" y="307"/>
                  </a:lnTo>
                  <a:lnTo>
                    <a:pt x="366" y="302"/>
                  </a:lnTo>
                  <a:lnTo>
                    <a:pt x="372" y="297"/>
                  </a:lnTo>
                  <a:lnTo>
                    <a:pt x="379" y="288"/>
                  </a:lnTo>
                  <a:lnTo>
                    <a:pt x="385" y="279"/>
                  </a:lnTo>
                  <a:lnTo>
                    <a:pt x="391" y="266"/>
                  </a:lnTo>
                  <a:lnTo>
                    <a:pt x="397" y="252"/>
                  </a:lnTo>
                  <a:lnTo>
                    <a:pt x="400" y="235"/>
                  </a:lnTo>
                  <a:lnTo>
                    <a:pt x="402" y="216"/>
                  </a:lnTo>
                  <a:lnTo>
                    <a:pt x="406" y="214"/>
                  </a:lnTo>
                  <a:lnTo>
                    <a:pt x="409" y="211"/>
                  </a:lnTo>
                  <a:lnTo>
                    <a:pt x="412" y="207"/>
                  </a:lnTo>
                  <a:lnTo>
                    <a:pt x="415" y="202"/>
                  </a:lnTo>
                  <a:lnTo>
                    <a:pt x="417" y="197"/>
                  </a:lnTo>
                  <a:lnTo>
                    <a:pt x="418" y="191"/>
                  </a:lnTo>
                  <a:lnTo>
                    <a:pt x="420" y="183"/>
                  </a:lnTo>
                  <a:lnTo>
                    <a:pt x="420" y="175"/>
                  </a:lnTo>
                  <a:lnTo>
                    <a:pt x="420" y="164"/>
                  </a:lnTo>
                  <a:lnTo>
                    <a:pt x="416" y="152"/>
                  </a:lnTo>
                  <a:lnTo>
                    <a:pt x="412" y="144"/>
                  </a:lnTo>
                  <a:lnTo>
                    <a:pt x="406" y="137"/>
                  </a:lnTo>
                  <a:lnTo>
                    <a:pt x="412" y="121"/>
                  </a:lnTo>
                  <a:lnTo>
                    <a:pt x="417" y="101"/>
                  </a:lnTo>
                  <a:lnTo>
                    <a:pt x="420" y="89"/>
                  </a:lnTo>
                  <a:lnTo>
                    <a:pt x="420" y="78"/>
                  </a:lnTo>
                  <a:lnTo>
                    <a:pt x="420" y="65"/>
                  </a:lnTo>
                  <a:lnTo>
                    <a:pt x="417" y="53"/>
                  </a:lnTo>
                  <a:lnTo>
                    <a:pt x="415" y="45"/>
                  </a:lnTo>
                  <a:lnTo>
                    <a:pt x="412" y="39"/>
                  </a:lnTo>
                  <a:lnTo>
                    <a:pt x="407" y="34"/>
                  </a:lnTo>
                  <a:lnTo>
                    <a:pt x="403" y="27"/>
                  </a:lnTo>
                  <a:lnTo>
                    <a:pt x="397" y="24"/>
                  </a:lnTo>
                  <a:lnTo>
                    <a:pt x="390" y="18"/>
                  </a:lnTo>
                  <a:lnTo>
                    <a:pt x="382" y="15"/>
                  </a:lnTo>
                  <a:lnTo>
                    <a:pt x="376" y="12"/>
                  </a:lnTo>
                  <a:lnTo>
                    <a:pt x="359" y="7"/>
                  </a:lnTo>
                  <a:lnTo>
                    <a:pt x="341" y="3"/>
                  </a:lnTo>
                  <a:lnTo>
                    <a:pt x="325" y="0"/>
                  </a:lnTo>
                  <a:lnTo>
                    <a:pt x="307" y="0"/>
                  </a:lnTo>
                  <a:lnTo>
                    <a:pt x="291" y="0"/>
                  </a:lnTo>
                  <a:lnTo>
                    <a:pt x="276" y="2"/>
                  </a:lnTo>
                  <a:lnTo>
                    <a:pt x="260" y="6"/>
                  </a:lnTo>
                  <a:lnTo>
                    <a:pt x="245" y="9"/>
                  </a:lnTo>
                  <a:lnTo>
                    <a:pt x="231" y="16"/>
                  </a:lnTo>
                  <a:lnTo>
                    <a:pt x="218" y="22"/>
                  </a:lnTo>
                  <a:lnTo>
                    <a:pt x="213" y="27"/>
                  </a:lnTo>
                  <a:lnTo>
                    <a:pt x="209" y="31"/>
                  </a:lnTo>
                  <a:lnTo>
                    <a:pt x="204" y="36"/>
                  </a:lnTo>
                  <a:lnTo>
                    <a:pt x="201" y="42"/>
                  </a:lnTo>
                  <a:lnTo>
                    <a:pt x="194" y="42"/>
                  </a:lnTo>
                  <a:lnTo>
                    <a:pt x="187" y="43"/>
                  </a:lnTo>
                  <a:lnTo>
                    <a:pt x="181" y="44"/>
                  </a:lnTo>
                  <a:lnTo>
                    <a:pt x="176" y="45"/>
                  </a:lnTo>
                  <a:lnTo>
                    <a:pt x="168" y="51"/>
                  </a:lnTo>
                  <a:lnTo>
                    <a:pt x="163" y="56"/>
                  </a:lnTo>
                  <a:lnTo>
                    <a:pt x="158" y="65"/>
                  </a:lnTo>
                  <a:lnTo>
                    <a:pt x="155" y="75"/>
                  </a:lnTo>
                  <a:lnTo>
                    <a:pt x="155" y="87"/>
                  </a:lnTo>
                  <a:lnTo>
                    <a:pt x="155" y="98"/>
                  </a:lnTo>
                  <a:lnTo>
                    <a:pt x="159" y="120"/>
                  </a:lnTo>
                  <a:lnTo>
                    <a:pt x="164" y="138"/>
                  </a:lnTo>
                  <a:lnTo>
                    <a:pt x="164" y="139"/>
                  </a:lnTo>
                  <a:lnTo>
                    <a:pt x="164" y="139"/>
                  </a:lnTo>
                  <a:lnTo>
                    <a:pt x="159" y="144"/>
                  </a:lnTo>
                  <a:lnTo>
                    <a:pt x="154" y="151"/>
                  </a:lnTo>
                  <a:lnTo>
                    <a:pt x="151" y="156"/>
                  </a:lnTo>
                  <a:lnTo>
                    <a:pt x="150" y="162"/>
                  </a:lnTo>
                  <a:lnTo>
                    <a:pt x="149" y="170"/>
                  </a:lnTo>
                  <a:lnTo>
                    <a:pt x="149" y="176"/>
                  </a:lnTo>
                  <a:lnTo>
                    <a:pt x="149" y="184"/>
                  </a:lnTo>
                  <a:lnTo>
                    <a:pt x="150" y="191"/>
                  </a:lnTo>
                  <a:lnTo>
                    <a:pt x="151" y="196"/>
                  </a:lnTo>
                  <a:lnTo>
                    <a:pt x="154" y="201"/>
                  </a:lnTo>
                  <a:lnTo>
                    <a:pt x="156" y="206"/>
                  </a:lnTo>
                  <a:lnTo>
                    <a:pt x="159" y="210"/>
                  </a:lnTo>
                  <a:lnTo>
                    <a:pt x="163" y="214"/>
                  </a:lnTo>
                  <a:lnTo>
                    <a:pt x="167" y="216"/>
                  </a:lnTo>
                  <a:lnTo>
                    <a:pt x="168" y="227"/>
                  </a:lnTo>
                  <a:lnTo>
                    <a:pt x="169" y="237"/>
                  </a:lnTo>
                  <a:lnTo>
                    <a:pt x="172" y="246"/>
                  </a:lnTo>
                  <a:lnTo>
                    <a:pt x="174" y="255"/>
                  </a:lnTo>
                  <a:lnTo>
                    <a:pt x="179" y="271"/>
                  </a:lnTo>
                  <a:lnTo>
                    <a:pt x="187" y="286"/>
                  </a:lnTo>
                  <a:lnTo>
                    <a:pt x="195" y="297"/>
                  </a:lnTo>
                  <a:lnTo>
                    <a:pt x="203" y="306"/>
                  </a:lnTo>
                  <a:lnTo>
                    <a:pt x="210" y="314"/>
                  </a:lnTo>
                  <a:lnTo>
                    <a:pt x="215" y="319"/>
                  </a:lnTo>
                  <a:lnTo>
                    <a:pt x="215" y="364"/>
                  </a:lnTo>
                  <a:lnTo>
                    <a:pt x="201" y="369"/>
                  </a:lnTo>
                  <a:lnTo>
                    <a:pt x="186" y="375"/>
                  </a:lnTo>
                  <a:lnTo>
                    <a:pt x="171" y="381"/>
                  </a:lnTo>
                  <a:lnTo>
                    <a:pt x="155" y="384"/>
                  </a:lnTo>
                  <a:lnTo>
                    <a:pt x="129" y="393"/>
                  </a:lnTo>
                  <a:lnTo>
                    <a:pt x="106" y="401"/>
                  </a:lnTo>
                  <a:lnTo>
                    <a:pt x="83" y="410"/>
                  </a:lnTo>
                  <a:lnTo>
                    <a:pt x="64" y="419"/>
                  </a:lnTo>
                  <a:lnTo>
                    <a:pt x="46" y="428"/>
                  </a:lnTo>
                  <a:lnTo>
                    <a:pt x="32" y="438"/>
                  </a:lnTo>
                  <a:lnTo>
                    <a:pt x="27" y="444"/>
                  </a:lnTo>
                  <a:lnTo>
                    <a:pt x="22" y="449"/>
                  </a:lnTo>
                  <a:lnTo>
                    <a:pt x="18" y="455"/>
                  </a:lnTo>
                  <a:lnTo>
                    <a:pt x="15" y="460"/>
                  </a:lnTo>
                  <a:lnTo>
                    <a:pt x="10" y="479"/>
                  </a:lnTo>
                  <a:lnTo>
                    <a:pt x="6" y="499"/>
                  </a:lnTo>
                  <a:lnTo>
                    <a:pt x="4" y="521"/>
                  </a:lnTo>
                  <a:lnTo>
                    <a:pt x="2" y="540"/>
                  </a:lnTo>
                  <a:lnTo>
                    <a:pt x="0" y="573"/>
                  </a:lnTo>
                  <a:lnTo>
                    <a:pt x="0" y="589"/>
                  </a:lnTo>
                  <a:lnTo>
                    <a:pt x="1" y="594"/>
                  </a:lnTo>
                  <a:lnTo>
                    <a:pt x="4" y="598"/>
                  </a:lnTo>
                  <a:lnTo>
                    <a:pt x="7" y="600"/>
                  </a:lnTo>
                  <a:lnTo>
                    <a:pt x="11" y="602"/>
                  </a:lnTo>
                  <a:lnTo>
                    <a:pt x="350" y="602"/>
                  </a:lnTo>
                  <a:lnTo>
                    <a:pt x="346" y="594"/>
                  </a:lnTo>
                  <a:lnTo>
                    <a:pt x="345" y="589"/>
                  </a:lnTo>
                  <a:lnTo>
                    <a:pt x="345" y="585"/>
                  </a:lnTo>
                  <a:lnTo>
                    <a:pt x="348" y="581"/>
                  </a:lnTo>
                  <a:lnTo>
                    <a:pt x="352" y="5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674">
              <a:extLst>
                <a:ext uri="{FF2B5EF4-FFF2-40B4-BE49-F238E27FC236}">
                  <a16:creationId xmlns:a16="http://schemas.microsoft.com/office/drawing/2014/main" id="{44A4D0F8-0767-41BC-BE62-0AED99EC8B25}"/>
                </a:ext>
              </a:extLst>
            </p:cNvPr>
            <p:cNvSpPr>
              <a:spLocks noEditPoints="1"/>
            </p:cNvSpPr>
            <p:nvPr/>
          </p:nvSpPr>
          <p:spPr bwMode="auto">
            <a:xfrm>
              <a:off x="6597650" y="5497513"/>
              <a:ext cx="131762" cy="133350"/>
            </a:xfrm>
            <a:custGeom>
              <a:avLst/>
              <a:gdLst>
                <a:gd name="T0" fmla="*/ 151 w 332"/>
                <a:gd name="T1" fmla="*/ 243 h 336"/>
                <a:gd name="T2" fmla="*/ 129 w 332"/>
                <a:gd name="T3" fmla="*/ 235 h 336"/>
                <a:gd name="T4" fmla="*/ 111 w 332"/>
                <a:gd name="T5" fmla="*/ 222 h 336"/>
                <a:gd name="T6" fmla="*/ 97 w 332"/>
                <a:gd name="T7" fmla="*/ 204 h 336"/>
                <a:gd name="T8" fmla="*/ 89 w 332"/>
                <a:gd name="T9" fmla="*/ 182 h 336"/>
                <a:gd name="T10" fmla="*/ 88 w 332"/>
                <a:gd name="T11" fmla="*/ 159 h 336"/>
                <a:gd name="T12" fmla="*/ 94 w 332"/>
                <a:gd name="T13" fmla="*/ 136 h 336"/>
                <a:gd name="T14" fmla="*/ 106 w 332"/>
                <a:gd name="T15" fmla="*/ 117 h 336"/>
                <a:gd name="T16" fmla="*/ 122 w 332"/>
                <a:gd name="T17" fmla="*/ 103 h 336"/>
                <a:gd name="T18" fmla="*/ 143 w 332"/>
                <a:gd name="T19" fmla="*/ 92 h 336"/>
                <a:gd name="T20" fmla="*/ 166 w 332"/>
                <a:gd name="T21" fmla="*/ 89 h 336"/>
                <a:gd name="T22" fmla="*/ 189 w 332"/>
                <a:gd name="T23" fmla="*/ 92 h 336"/>
                <a:gd name="T24" fmla="*/ 210 w 332"/>
                <a:gd name="T25" fmla="*/ 103 h 336"/>
                <a:gd name="T26" fmla="*/ 226 w 332"/>
                <a:gd name="T27" fmla="*/ 117 h 336"/>
                <a:gd name="T28" fmla="*/ 238 w 332"/>
                <a:gd name="T29" fmla="*/ 136 h 336"/>
                <a:gd name="T30" fmla="*/ 243 w 332"/>
                <a:gd name="T31" fmla="*/ 159 h 336"/>
                <a:gd name="T32" fmla="*/ 242 w 332"/>
                <a:gd name="T33" fmla="*/ 182 h 336"/>
                <a:gd name="T34" fmla="*/ 234 w 332"/>
                <a:gd name="T35" fmla="*/ 204 h 336"/>
                <a:gd name="T36" fmla="*/ 221 w 332"/>
                <a:gd name="T37" fmla="*/ 222 h 336"/>
                <a:gd name="T38" fmla="*/ 203 w 332"/>
                <a:gd name="T39" fmla="*/ 235 h 336"/>
                <a:gd name="T40" fmla="*/ 181 w 332"/>
                <a:gd name="T41" fmla="*/ 243 h 336"/>
                <a:gd name="T42" fmla="*/ 306 w 332"/>
                <a:gd name="T43" fmla="*/ 204 h 336"/>
                <a:gd name="T44" fmla="*/ 300 w 332"/>
                <a:gd name="T45" fmla="*/ 195 h 336"/>
                <a:gd name="T46" fmla="*/ 302 w 332"/>
                <a:gd name="T47" fmla="*/ 167 h 336"/>
                <a:gd name="T48" fmla="*/ 300 w 332"/>
                <a:gd name="T49" fmla="*/ 139 h 336"/>
                <a:gd name="T50" fmla="*/ 306 w 332"/>
                <a:gd name="T51" fmla="*/ 130 h 336"/>
                <a:gd name="T52" fmla="*/ 269 w 332"/>
                <a:gd name="T53" fmla="*/ 64 h 336"/>
                <a:gd name="T54" fmla="*/ 257 w 332"/>
                <a:gd name="T55" fmla="*/ 65 h 336"/>
                <a:gd name="T56" fmla="*/ 242 w 332"/>
                <a:gd name="T57" fmla="*/ 53 h 336"/>
                <a:gd name="T58" fmla="*/ 215 w 332"/>
                <a:gd name="T59" fmla="*/ 35 h 336"/>
                <a:gd name="T60" fmla="*/ 207 w 332"/>
                <a:gd name="T61" fmla="*/ 27 h 336"/>
                <a:gd name="T62" fmla="*/ 135 w 332"/>
                <a:gd name="T63" fmla="*/ 0 h 336"/>
                <a:gd name="T64" fmla="*/ 133 w 332"/>
                <a:gd name="T65" fmla="*/ 31 h 336"/>
                <a:gd name="T66" fmla="*/ 113 w 332"/>
                <a:gd name="T67" fmla="*/ 41 h 336"/>
                <a:gd name="T68" fmla="*/ 77 w 332"/>
                <a:gd name="T69" fmla="*/ 63 h 336"/>
                <a:gd name="T70" fmla="*/ 67 w 332"/>
                <a:gd name="T71" fmla="*/ 65 h 336"/>
                <a:gd name="T72" fmla="*/ 0 w 332"/>
                <a:gd name="T73" fmla="*/ 114 h 336"/>
                <a:gd name="T74" fmla="*/ 31 w 332"/>
                <a:gd name="T75" fmla="*/ 135 h 336"/>
                <a:gd name="T76" fmla="*/ 30 w 332"/>
                <a:gd name="T77" fmla="*/ 154 h 336"/>
                <a:gd name="T78" fmla="*/ 31 w 332"/>
                <a:gd name="T79" fmla="*/ 191 h 336"/>
                <a:gd name="T80" fmla="*/ 29 w 332"/>
                <a:gd name="T81" fmla="*/ 202 h 336"/>
                <a:gd name="T82" fmla="*/ 38 w 332"/>
                <a:gd name="T83" fmla="*/ 284 h 336"/>
                <a:gd name="T84" fmla="*/ 71 w 332"/>
                <a:gd name="T85" fmla="*/ 267 h 336"/>
                <a:gd name="T86" fmla="*/ 89 w 332"/>
                <a:gd name="T87" fmla="*/ 279 h 336"/>
                <a:gd name="T88" fmla="*/ 139 w 332"/>
                <a:gd name="T89" fmla="*/ 300 h 336"/>
                <a:gd name="T90" fmla="*/ 146 w 332"/>
                <a:gd name="T91" fmla="*/ 308 h 336"/>
                <a:gd name="T92" fmla="*/ 207 w 332"/>
                <a:gd name="T93" fmla="*/ 336 h 336"/>
                <a:gd name="T94" fmla="*/ 208 w 332"/>
                <a:gd name="T95" fmla="*/ 306 h 336"/>
                <a:gd name="T96" fmla="*/ 223 w 332"/>
                <a:gd name="T97" fmla="*/ 297 h 336"/>
                <a:gd name="T98" fmla="*/ 246 w 332"/>
                <a:gd name="T99" fmla="*/ 279 h 336"/>
                <a:gd name="T100" fmla="*/ 257 w 332"/>
                <a:gd name="T101" fmla="*/ 268 h 336"/>
                <a:gd name="T102" fmla="*/ 269 w 332"/>
                <a:gd name="T103" fmla="*/ 270 h 336"/>
                <a:gd name="T104" fmla="*/ 306 w 332"/>
                <a:gd name="T105" fmla="*/ 204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2" h="336">
                  <a:moveTo>
                    <a:pt x="166" y="245"/>
                  </a:moveTo>
                  <a:lnTo>
                    <a:pt x="158" y="244"/>
                  </a:lnTo>
                  <a:lnTo>
                    <a:pt x="151" y="243"/>
                  </a:lnTo>
                  <a:lnTo>
                    <a:pt x="143" y="241"/>
                  </a:lnTo>
                  <a:lnTo>
                    <a:pt x="135" y="239"/>
                  </a:lnTo>
                  <a:lnTo>
                    <a:pt x="129" y="235"/>
                  </a:lnTo>
                  <a:lnTo>
                    <a:pt x="122" y="231"/>
                  </a:lnTo>
                  <a:lnTo>
                    <a:pt x="116" y="227"/>
                  </a:lnTo>
                  <a:lnTo>
                    <a:pt x="111" y="222"/>
                  </a:lnTo>
                  <a:lnTo>
                    <a:pt x="106" y="217"/>
                  </a:lnTo>
                  <a:lnTo>
                    <a:pt x="101" y="211"/>
                  </a:lnTo>
                  <a:lnTo>
                    <a:pt x="97" y="204"/>
                  </a:lnTo>
                  <a:lnTo>
                    <a:pt x="94" y="198"/>
                  </a:lnTo>
                  <a:lnTo>
                    <a:pt x="92" y="190"/>
                  </a:lnTo>
                  <a:lnTo>
                    <a:pt x="89" y="182"/>
                  </a:lnTo>
                  <a:lnTo>
                    <a:pt x="88" y="175"/>
                  </a:lnTo>
                  <a:lnTo>
                    <a:pt x="88" y="167"/>
                  </a:lnTo>
                  <a:lnTo>
                    <a:pt x="88" y="159"/>
                  </a:lnTo>
                  <a:lnTo>
                    <a:pt x="89" y="151"/>
                  </a:lnTo>
                  <a:lnTo>
                    <a:pt x="92" y="144"/>
                  </a:lnTo>
                  <a:lnTo>
                    <a:pt x="94" y="136"/>
                  </a:lnTo>
                  <a:lnTo>
                    <a:pt x="97" y="130"/>
                  </a:lnTo>
                  <a:lnTo>
                    <a:pt x="101" y="123"/>
                  </a:lnTo>
                  <a:lnTo>
                    <a:pt x="106" y="117"/>
                  </a:lnTo>
                  <a:lnTo>
                    <a:pt x="111" y="112"/>
                  </a:lnTo>
                  <a:lnTo>
                    <a:pt x="116" y="106"/>
                  </a:lnTo>
                  <a:lnTo>
                    <a:pt x="122" y="103"/>
                  </a:lnTo>
                  <a:lnTo>
                    <a:pt x="129" y="99"/>
                  </a:lnTo>
                  <a:lnTo>
                    <a:pt x="135" y="95"/>
                  </a:lnTo>
                  <a:lnTo>
                    <a:pt x="143" y="92"/>
                  </a:lnTo>
                  <a:lnTo>
                    <a:pt x="151" y="90"/>
                  </a:lnTo>
                  <a:lnTo>
                    <a:pt x="158" y="90"/>
                  </a:lnTo>
                  <a:lnTo>
                    <a:pt x="166" y="89"/>
                  </a:lnTo>
                  <a:lnTo>
                    <a:pt x="174" y="90"/>
                  </a:lnTo>
                  <a:lnTo>
                    <a:pt x="181" y="90"/>
                  </a:lnTo>
                  <a:lnTo>
                    <a:pt x="189" y="92"/>
                  </a:lnTo>
                  <a:lnTo>
                    <a:pt x="196" y="95"/>
                  </a:lnTo>
                  <a:lnTo>
                    <a:pt x="203" y="99"/>
                  </a:lnTo>
                  <a:lnTo>
                    <a:pt x="210" y="103"/>
                  </a:lnTo>
                  <a:lnTo>
                    <a:pt x="215" y="106"/>
                  </a:lnTo>
                  <a:lnTo>
                    <a:pt x="221" y="112"/>
                  </a:lnTo>
                  <a:lnTo>
                    <a:pt x="226" y="117"/>
                  </a:lnTo>
                  <a:lnTo>
                    <a:pt x="230" y="123"/>
                  </a:lnTo>
                  <a:lnTo>
                    <a:pt x="234" y="130"/>
                  </a:lnTo>
                  <a:lnTo>
                    <a:pt x="238" y="136"/>
                  </a:lnTo>
                  <a:lnTo>
                    <a:pt x="241" y="144"/>
                  </a:lnTo>
                  <a:lnTo>
                    <a:pt x="242" y="151"/>
                  </a:lnTo>
                  <a:lnTo>
                    <a:pt x="243" y="159"/>
                  </a:lnTo>
                  <a:lnTo>
                    <a:pt x="244" y="167"/>
                  </a:lnTo>
                  <a:lnTo>
                    <a:pt x="243" y="175"/>
                  </a:lnTo>
                  <a:lnTo>
                    <a:pt x="242" y="182"/>
                  </a:lnTo>
                  <a:lnTo>
                    <a:pt x="241" y="190"/>
                  </a:lnTo>
                  <a:lnTo>
                    <a:pt x="238" y="198"/>
                  </a:lnTo>
                  <a:lnTo>
                    <a:pt x="234" y="204"/>
                  </a:lnTo>
                  <a:lnTo>
                    <a:pt x="230" y="211"/>
                  </a:lnTo>
                  <a:lnTo>
                    <a:pt x="226" y="217"/>
                  </a:lnTo>
                  <a:lnTo>
                    <a:pt x="221" y="222"/>
                  </a:lnTo>
                  <a:lnTo>
                    <a:pt x="215" y="227"/>
                  </a:lnTo>
                  <a:lnTo>
                    <a:pt x="210" y="231"/>
                  </a:lnTo>
                  <a:lnTo>
                    <a:pt x="203" y="235"/>
                  </a:lnTo>
                  <a:lnTo>
                    <a:pt x="196" y="239"/>
                  </a:lnTo>
                  <a:lnTo>
                    <a:pt x="189" y="241"/>
                  </a:lnTo>
                  <a:lnTo>
                    <a:pt x="181" y="243"/>
                  </a:lnTo>
                  <a:lnTo>
                    <a:pt x="174" y="244"/>
                  </a:lnTo>
                  <a:lnTo>
                    <a:pt x="166" y="245"/>
                  </a:lnTo>
                  <a:close/>
                  <a:moveTo>
                    <a:pt x="306" y="204"/>
                  </a:moveTo>
                  <a:lnTo>
                    <a:pt x="302" y="202"/>
                  </a:lnTo>
                  <a:lnTo>
                    <a:pt x="301" y="199"/>
                  </a:lnTo>
                  <a:lnTo>
                    <a:pt x="300" y="195"/>
                  </a:lnTo>
                  <a:lnTo>
                    <a:pt x="300" y="191"/>
                  </a:lnTo>
                  <a:lnTo>
                    <a:pt x="302" y="180"/>
                  </a:lnTo>
                  <a:lnTo>
                    <a:pt x="302" y="167"/>
                  </a:lnTo>
                  <a:lnTo>
                    <a:pt x="302" y="154"/>
                  </a:lnTo>
                  <a:lnTo>
                    <a:pt x="300" y="142"/>
                  </a:lnTo>
                  <a:lnTo>
                    <a:pt x="300" y="139"/>
                  </a:lnTo>
                  <a:lnTo>
                    <a:pt x="301" y="135"/>
                  </a:lnTo>
                  <a:lnTo>
                    <a:pt x="302" y="132"/>
                  </a:lnTo>
                  <a:lnTo>
                    <a:pt x="306" y="130"/>
                  </a:lnTo>
                  <a:lnTo>
                    <a:pt x="332" y="114"/>
                  </a:lnTo>
                  <a:lnTo>
                    <a:pt x="293" y="50"/>
                  </a:lnTo>
                  <a:lnTo>
                    <a:pt x="269" y="64"/>
                  </a:lnTo>
                  <a:lnTo>
                    <a:pt x="265" y="65"/>
                  </a:lnTo>
                  <a:lnTo>
                    <a:pt x="261" y="65"/>
                  </a:lnTo>
                  <a:lnTo>
                    <a:pt x="257" y="65"/>
                  </a:lnTo>
                  <a:lnTo>
                    <a:pt x="255" y="63"/>
                  </a:lnTo>
                  <a:lnTo>
                    <a:pt x="251" y="59"/>
                  </a:lnTo>
                  <a:lnTo>
                    <a:pt x="242" y="53"/>
                  </a:lnTo>
                  <a:lnTo>
                    <a:pt x="233" y="45"/>
                  </a:lnTo>
                  <a:lnTo>
                    <a:pt x="224" y="40"/>
                  </a:lnTo>
                  <a:lnTo>
                    <a:pt x="215" y="35"/>
                  </a:lnTo>
                  <a:lnTo>
                    <a:pt x="211" y="33"/>
                  </a:lnTo>
                  <a:lnTo>
                    <a:pt x="208" y="31"/>
                  </a:lnTo>
                  <a:lnTo>
                    <a:pt x="207" y="27"/>
                  </a:lnTo>
                  <a:lnTo>
                    <a:pt x="207" y="24"/>
                  </a:lnTo>
                  <a:lnTo>
                    <a:pt x="207" y="0"/>
                  </a:lnTo>
                  <a:lnTo>
                    <a:pt x="135" y="0"/>
                  </a:lnTo>
                  <a:lnTo>
                    <a:pt x="135" y="24"/>
                  </a:lnTo>
                  <a:lnTo>
                    <a:pt x="134" y="27"/>
                  </a:lnTo>
                  <a:lnTo>
                    <a:pt x="133" y="31"/>
                  </a:lnTo>
                  <a:lnTo>
                    <a:pt x="130" y="33"/>
                  </a:lnTo>
                  <a:lnTo>
                    <a:pt x="126" y="35"/>
                  </a:lnTo>
                  <a:lnTo>
                    <a:pt x="113" y="41"/>
                  </a:lnTo>
                  <a:lnTo>
                    <a:pt x="101" y="47"/>
                  </a:lnTo>
                  <a:lnTo>
                    <a:pt x="88" y="55"/>
                  </a:lnTo>
                  <a:lnTo>
                    <a:pt x="77" y="63"/>
                  </a:lnTo>
                  <a:lnTo>
                    <a:pt x="75" y="65"/>
                  </a:lnTo>
                  <a:lnTo>
                    <a:pt x="71" y="65"/>
                  </a:lnTo>
                  <a:lnTo>
                    <a:pt x="67" y="65"/>
                  </a:lnTo>
                  <a:lnTo>
                    <a:pt x="63" y="64"/>
                  </a:lnTo>
                  <a:lnTo>
                    <a:pt x="38" y="50"/>
                  </a:lnTo>
                  <a:lnTo>
                    <a:pt x="0" y="114"/>
                  </a:lnTo>
                  <a:lnTo>
                    <a:pt x="26" y="130"/>
                  </a:lnTo>
                  <a:lnTo>
                    <a:pt x="29" y="132"/>
                  </a:lnTo>
                  <a:lnTo>
                    <a:pt x="31" y="135"/>
                  </a:lnTo>
                  <a:lnTo>
                    <a:pt x="33" y="139"/>
                  </a:lnTo>
                  <a:lnTo>
                    <a:pt x="31" y="142"/>
                  </a:lnTo>
                  <a:lnTo>
                    <a:pt x="30" y="154"/>
                  </a:lnTo>
                  <a:lnTo>
                    <a:pt x="30" y="167"/>
                  </a:lnTo>
                  <a:lnTo>
                    <a:pt x="30" y="178"/>
                  </a:lnTo>
                  <a:lnTo>
                    <a:pt x="31" y="191"/>
                  </a:lnTo>
                  <a:lnTo>
                    <a:pt x="33" y="195"/>
                  </a:lnTo>
                  <a:lnTo>
                    <a:pt x="31" y="199"/>
                  </a:lnTo>
                  <a:lnTo>
                    <a:pt x="29" y="202"/>
                  </a:lnTo>
                  <a:lnTo>
                    <a:pt x="26" y="204"/>
                  </a:lnTo>
                  <a:lnTo>
                    <a:pt x="0" y="220"/>
                  </a:lnTo>
                  <a:lnTo>
                    <a:pt x="38" y="284"/>
                  </a:lnTo>
                  <a:lnTo>
                    <a:pt x="63" y="270"/>
                  </a:lnTo>
                  <a:lnTo>
                    <a:pt x="67" y="268"/>
                  </a:lnTo>
                  <a:lnTo>
                    <a:pt x="71" y="267"/>
                  </a:lnTo>
                  <a:lnTo>
                    <a:pt x="75" y="268"/>
                  </a:lnTo>
                  <a:lnTo>
                    <a:pt x="77" y="271"/>
                  </a:lnTo>
                  <a:lnTo>
                    <a:pt x="89" y="279"/>
                  </a:lnTo>
                  <a:lnTo>
                    <a:pt x="106" y="286"/>
                  </a:lnTo>
                  <a:lnTo>
                    <a:pt x="124" y="295"/>
                  </a:lnTo>
                  <a:lnTo>
                    <a:pt x="139" y="300"/>
                  </a:lnTo>
                  <a:lnTo>
                    <a:pt x="142" y="303"/>
                  </a:lnTo>
                  <a:lnTo>
                    <a:pt x="144" y="306"/>
                  </a:lnTo>
                  <a:lnTo>
                    <a:pt x="146" y="308"/>
                  </a:lnTo>
                  <a:lnTo>
                    <a:pt x="147" y="312"/>
                  </a:lnTo>
                  <a:lnTo>
                    <a:pt x="147" y="336"/>
                  </a:lnTo>
                  <a:lnTo>
                    <a:pt x="207" y="336"/>
                  </a:lnTo>
                  <a:lnTo>
                    <a:pt x="207" y="312"/>
                  </a:lnTo>
                  <a:lnTo>
                    <a:pt x="207" y="308"/>
                  </a:lnTo>
                  <a:lnTo>
                    <a:pt x="208" y="306"/>
                  </a:lnTo>
                  <a:lnTo>
                    <a:pt x="211" y="303"/>
                  </a:lnTo>
                  <a:lnTo>
                    <a:pt x="215" y="300"/>
                  </a:lnTo>
                  <a:lnTo>
                    <a:pt x="223" y="297"/>
                  </a:lnTo>
                  <a:lnTo>
                    <a:pt x="230" y="291"/>
                  </a:lnTo>
                  <a:lnTo>
                    <a:pt x="238" y="285"/>
                  </a:lnTo>
                  <a:lnTo>
                    <a:pt x="246" y="279"/>
                  </a:lnTo>
                  <a:lnTo>
                    <a:pt x="250" y="275"/>
                  </a:lnTo>
                  <a:lnTo>
                    <a:pt x="255" y="271"/>
                  </a:lnTo>
                  <a:lnTo>
                    <a:pt x="257" y="268"/>
                  </a:lnTo>
                  <a:lnTo>
                    <a:pt x="261" y="267"/>
                  </a:lnTo>
                  <a:lnTo>
                    <a:pt x="265" y="268"/>
                  </a:lnTo>
                  <a:lnTo>
                    <a:pt x="269" y="270"/>
                  </a:lnTo>
                  <a:lnTo>
                    <a:pt x="295" y="284"/>
                  </a:lnTo>
                  <a:lnTo>
                    <a:pt x="332" y="220"/>
                  </a:lnTo>
                  <a:lnTo>
                    <a:pt x="306" y="2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9" name="Group 38" descr="Icon of gears. ">
            <a:extLst>
              <a:ext uri="{FF2B5EF4-FFF2-40B4-BE49-F238E27FC236}">
                <a16:creationId xmlns:a16="http://schemas.microsoft.com/office/drawing/2014/main" id="{5BC0E3F0-447D-4721-AB1F-C8243BA36671}"/>
              </a:ext>
            </a:extLst>
          </p:cNvPr>
          <p:cNvGrpSpPr/>
          <p:nvPr/>
        </p:nvGrpSpPr>
        <p:grpSpPr>
          <a:xfrm>
            <a:off x="4717582" y="5353558"/>
            <a:ext cx="343837" cy="343837"/>
            <a:chOff x="7613650" y="1387475"/>
            <a:chExt cx="284163" cy="284163"/>
          </a:xfrm>
          <a:solidFill>
            <a:schemeClr val="bg1"/>
          </a:solidFill>
        </p:grpSpPr>
        <p:sp>
          <p:nvSpPr>
            <p:cNvPr id="40" name="Freeform 4359">
              <a:extLst>
                <a:ext uri="{FF2B5EF4-FFF2-40B4-BE49-F238E27FC236}">
                  <a16:creationId xmlns:a16="http://schemas.microsoft.com/office/drawing/2014/main" id="{351831F3-9830-4A23-8B34-11A3FCCA027E}"/>
                </a:ext>
              </a:extLst>
            </p:cNvPr>
            <p:cNvSpPr>
              <a:spLocks noEditPoints="1"/>
            </p:cNvSpPr>
            <p:nvPr/>
          </p:nvSpPr>
          <p:spPr bwMode="auto">
            <a:xfrm>
              <a:off x="7613650" y="1471613"/>
              <a:ext cx="200025" cy="200025"/>
            </a:xfrm>
            <a:custGeom>
              <a:avLst/>
              <a:gdLst>
                <a:gd name="T0" fmla="*/ 276 w 629"/>
                <a:gd name="T1" fmla="*/ 436 h 629"/>
                <a:gd name="T2" fmla="*/ 233 w 629"/>
                <a:gd name="T3" fmla="*/ 411 h 629"/>
                <a:gd name="T4" fmla="*/ 202 w 629"/>
                <a:gd name="T5" fmla="*/ 374 h 629"/>
                <a:gd name="T6" fmla="*/ 187 w 629"/>
                <a:gd name="T7" fmla="*/ 325 h 629"/>
                <a:gd name="T8" fmla="*/ 192 w 629"/>
                <a:gd name="T9" fmla="*/ 274 h 629"/>
                <a:gd name="T10" fmla="*/ 216 w 629"/>
                <a:gd name="T11" fmla="*/ 231 h 629"/>
                <a:gd name="T12" fmla="*/ 253 w 629"/>
                <a:gd name="T13" fmla="*/ 199 h 629"/>
                <a:gd name="T14" fmla="*/ 301 w 629"/>
                <a:gd name="T15" fmla="*/ 184 h 629"/>
                <a:gd name="T16" fmla="*/ 352 w 629"/>
                <a:gd name="T17" fmla="*/ 190 h 629"/>
                <a:gd name="T18" fmla="*/ 395 w 629"/>
                <a:gd name="T19" fmla="*/ 213 h 629"/>
                <a:gd name="T20" fmla="*/ 426 w 629"/>
                <a:gd name="T21" fmla="*/ 252 h 629"/>
                <a:gd name="T22" fmla="*/ 441 w 629"/>
                <a:gd name="T23" fmla="*/ 300 h 629"/>
                <a:gd name="T24" fmla="*/ 436 w 629"/>
                <a:gd name="T25" fmla="*/ 350 h 629"/>
                <a:gd name="T26" fmla="*/ 413 w 629"/>
                <a:gd name="T27" fmla="*/ 394 h 629"/>
                <a:gd name="T28" fmla="*/ 375 w 629"/>
                <a:gd name="T29" fmla="*/ 425 h 629"/>
                <a:gd name="T30" fmla="*/ 327 w 629"/>
                <a:gd name="T31" fmla="*/ 440 h 629"/>
                <a:gd name="T32" fmla="*/ 572 w 629"/>
                <a:gd name="T33" fmla="*/ 346 h 629"/>
                <a:gd name="T34" fmla="*/ 574 w 629"/>
                <a:gd name="T35" fmla="*/ 302 h 629"/>
                <a:gd name="T36" fmla="*/ 620 w 629"/>
                <a:gd name="T37" fmla="*/ 241 h 629"/>
                <a:gd name="T38" fmla="*/ 628 w 629"/>
                <a:gd name="T39" fmla="*/ 231 h 629"/>
                <a:gd name="T40" fmla="*/ 625 w 629"/>
                <a:gd name="T41" fmla="*/ 219 h 629"/>
                <a:gd name="T42" fmla="*/ 544 w 629"/>
                <a:gd name="T43" fmla="*/ 84 h 629"/>
                <a:gd name="T44" fmla="*/ 532 w 629"/>
                <a:gd name="T45" fmla="*/ 83 h 629"/>
                <a:gd name="T46" fmla="*/ 447 w 629"/>
                <a:gd name="T47" fmla="*/ 88 h 629"/>
                <a:gd name="T48" fmla="*/ 407 w 629"/>
                <a:gd name="T49" fmla="*/ 69 h 629"/>
                <a:gd name="T50" fmla="*/ 404 w 629"/>
                <a:gd name="T51" fmla="*/ 7 h 629"/>
                <a:gd name="T52" fmla="*/ 395 w 629"/>
                <a:gd name="T53" fmla="*/ 0 h 629"/>
                <a:gd name="T54" fmla="*/ 235 w 629"/>
                <a:gd name="T55" fmla="*/ 1 h 629"/>
                <a:gd name="T56" fmla="*/ 227 w 629"/>
                <a:gd name="T57" fmla="*/ 10 h 629"/>
                <a:gd name="T58" fmla="*/ 216 w 629"/>
                <a:gd name="T59" fmla="*/ 72 h 629"/>
                <a:gd name="T60" fmla="*/ 177 w 629"/>
                <a:gd name="T61" fmla="*/ 91 h 629"/>
                <a:gd name="T62" fmla="*/ 98 w 629"/>
                <a:gd name="T63" fmla="*/ 84 h 629"/>
                <a:gd name="T64" fmla="*/ 87 w 629"/>
                <a:gd name="T65" fmla="*/ 83 h 629"/>
                <a:gd name="T66" fmla="*/ 78 w 629"/>
                <a:gd name="T67" fmla="*/ 90 h 629"/>
                <a:gd name="T68" fmla="*/ 1 w 629"/>
                <a:gd name="T69" fmla="*/ 228 h 629"/>
                <a:gd name="T70" fmla="*/ 57 w 629"/>
                <a:gd name="T71" fmla="*/ 269 h 629"/>
                <a:gd name="T72" fmla="*/ 54 w 629"/>
                <a:gd name="T73" fmla="*/ 313 h 629"/>
                <a:gd name="T74" fmla="*/ 57 w 629"/>
                <a:gd name="T75" fmla="*/ 355 h 629"/>
                <a:gd name="T76" fmla="*/ 2 w 629"/>
                <a:gd name="T77" fmla="*/ 391 h 629"/>
                <a:gd name="T78" fmla="*/ 1 w 629"/>
                <a:gd name="T79" fmla="*/ 402 h 629"/>
                <a:gd name="T80" fmla="*/ 86 w 629"/>
                <a:gd name="T81" fmla="*/ 543 h 629"/>
                <a:gd name="T82" fmla="*/ 98 w 629"/>
                <a:gd name="T83" fmla="*/ 542 h 629"/>
                <a:gd name="T84" fmla="*/ 177 w 629"/>
                <a:gd name="T85" fmla="*/ 533 h 629"/>
                <a:gd name="T86" fmla="*/ 216 w 629"/>
                <a:gd name="T87" fmla="*/ 552 h 629"/>
                <a:gd name="T88" fmla="*/ 227 w 629"/>
                <a:gd name="T89" fmla="*/ 620 h 629"/>
                <a:gd name="T90" fmla="*/ 235 w 629"/>
                <a:gd name="T91" fmla="*/ 628 h 629"/>
                <a:gd name="T92" fmla="*/ 395 w 629"/>
                <a:gd name="T93" fmla="*/ 629 h 629"/>
                <a:gd name="T94" fmla="*/ 404 w 629"/>
                <a:gd name="T95" fmla="*/ 623 h 629"/>
                <a:gd name="T96" fmla="*/ 407 w 629"/>
                <a:gd name="T97" fmla="*/ 556 h 629"/>
                <a:gd name="T98" fmla="*/ 447 w 629"/>
                <a:gd name="T99" fmla="*/ 538 h 629"/>
                <a:gd name="T100" fmla="*/ 533 w 629"/>
                <a:gd name="T101" fmla="*/ 543 h 629"/>
                <a:gd name="T102" fmla="*/ 545 w 629"/>
                <a:gd name="T103" fmla="*/ 543 h 629"/>
                <a:gd name="T104" fmla="*/ 627 w 629"/>
                <a:gd name="T105" fmla="*/ 405 h 629"/>
                <a:gd name="T106" fmla="*/ 628 w 629"/>
                <a:gd name="T107" fmla="*/ 394 h 629"/>
                <a:gd name="T108" fmla="*/ 621 w 629"/>
                <a:gd name="T109" fmla="*/ 385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29" h="629">
                  <a:moveTo>
                    <a:pt x="314" y="441"/>
                  </a:moveTo>
                  <a:lnTo>
                    <a:pt x="301" y="440"/>
                  </a:lnTo>
                  <a:lnTo>
                    <a:pt x="288" y="439"/>
                  </a:lnTo>
                  <a:lnTo>
                    <a:pt x="276" y="436"/>
                  </a:lnTo>
                  <a:lnTo>
                    <a:pt x="264" y="430"/>
                  </a:lnTo>
                  <a:lnTo>
                    <a:pt x="253" y="425"/>
                  </a:lnTo>
                  <a:lnTo>
                    <a:pt x="242" y="418"/>
                  </a:lnTo>
                  <a:lnTo>
                    <a:pt x="233" y="411"/>
                  </a:lnTo>
                  <a:lnTo>
                    <a:pt x="223" y="404"/>
                  </a:lnTo>
                  <a:lnTo>
                    <a:pt x="216" y="394"/>
                  </a:lnTo>
                  <a:lnTo>
                    <a:pt x="208" y="384"/>
                  </a:lnTo>
                  <a:lnTo>
                    <a:pt x="202" y="374"/>
                  </a:lnTo>
                  <a:lnTo>
                    <a:pt x="196" y="362"/>
                  </a:lnTo>
                  <a:lnTo>
                    <a:pt x="192" y="350"/>
                  </a:lnTo>
                  <a:lnTo>
                    <a:pt x="189" y="338"/>
                  </a:lnTo>
                  <a:lnTo>
                    <a:pt x="187" y="325"/>
                  </a:lnTo>
                  <a:lnTo>
                    <a:pt x="186" y="313"/>
                  </a:lnTo>
                  <a:lnTo>
                    <a:pt x="187" y="300"/>
                  </a:lnTo>
                  <a:lnTo>
                    <a:pt x="189" y="287"/>
                  </a:lnTo>
                  <a:lnTo>
                    <a:pt x="192" y="274"/>
                  </a:lnTo>
                  <a:lnTo>
                    <a:pt x="196" y="262"/>
                  </a:lnTo>
                  <a:lnTo>
                    <a:pt x="202" y="252"/>
                  </a:lnTo>
                  <a:lnTo>
                    <a:pt x="208" y="241"/>
                  </a:lnTo>
                  <a:lnTo>
                    <a:pt x="216" y="231"/>
                  </a:lnTo>
                  <a:lnTo>
                    <a:pt x="223" y="222"/>
                  </a:lnTo>
                  <a:lnTo>
                    <a:pt x="233" y="213"/>
                  </a:lnTo>
                  <a:lnTo>
                    <a:pt x="242" y="206"/>
                  </a:lnTo>
                  <a:lnTo>
                    <a:pt x="253" y="199"/>
                  </a:lnTo>
                  <a:lnTo>
                    <a:pt x="264" y="194"/>
                  </a:lnTo>
                  <a:lnTo>
                    <a:pt x="276" y="190"/>
                  </a:lnTo>
                  <a:lnTo>
                    <a:pt x="288" y="186"/>
                  </a:lnTo>
                  <a:lnTo>
                    <a:pt x="301" y="184"/>
                  </a:lnTo>
                  <a:lnTo>
                    <a:pt x="314" y="184"/>
                  </a:lnTo>
                  <a:lnTo>
                    <a:pt x="327" y="184"/>
                  </a:lnTo>
                  <a:lnTo>
                    <a:pt x="340" y="186"/>
                  </a:lnTo>
                  <a:lnTo>
                    <a:pt x="352" y="190"/>
                  </a:lnTo>
                  <a:lnTo>
                    <a:pt x="363" y="194"/>
                  </a:lnTo>
                  <a:lnTo>
                    <a:pt x="375" y="199"/>
                  </a:lnTo>
                  <a:lnTo>
                    <a:pt x="386" y="206"/>
                  </a:lnTo>
                  <a:lnTo>
                    <a:pt x="395" y="213"/>
                  </a:lnTo>
                  <a:lnTo>
                    <a:pt x="404" y="222"/>
                  </a:lnTo>
                  <a:lnTo>
                    <a:pt x="413" y="231"/>
                  </a:lnTo>
                  <a:lnTo>
                    <a:pt x="420" y="241"/>
                  </a:lnTo>
                  <a:lnTo>
                    <a:pt x="426" y="252"/>
                  </a:lnTo>
                  <a:lnTo>
                    <a:pt x="432" y="262"/>
                  </a:lnTo>
                  <a:lnTo>
                    <a:pt x="436" y="274"/>
                  </a:lnTo>
                  <a:lnTo>
                    <a:pt x="439" y="287"/>
                  </a:lnTo>
                  <a:lnTo>
                    <a:pt x="441" y="300"/>
                  </a:lnTo>
                  <a:lnTo>
                    <a:pt x="443" y="313"/>
                  </a:lnTo>
                  <a:lnTo>
                    <a:pt x="441" y="325"/>
                  </a:lnTo>
                  <a:lnTo>
                    <a:pt x="439" y="338"/>
                  </a:lnTo>
                  <a:lnTo>
                    <a:pt x="436" y="350"/>
                  </a:lnTo>
                  <a:lnTo>
                    <a:pt x="432" y="362"/>
                  </a:lnTo>
                  <a:lnTo>
                    <a:pt x="426" y="374"/>
                  </a:lnTo>
                  <a:lnTo>
                    <a:pt x="420" y="384"/>
                  </a:lnTo>
                  <a:lnTo>
                    <a:pt x="413" y="394"/>
                  </a:lnTo>
                  <a:lnTo>
                    <a:pt x="404" y="404"/>
                  </a:lnTo>
                  <a:lnTo>
                    <a:pt x="395" y="411"/>
                  </a:lnTo>
                  <a:lnTo>
                    <a:pt x="386" y="418"/>
                  </a:lnTo>
                  <a:lnTo>
                    <a:pt x="375" y="425"/>
                  </a:lnTo>
                  <a:lnTo>
                    <a:pt x="363" y="430"/>
                  </a:lnTo>
                  <a:lnTo>
                    <a:pt x="352" y="436"/>
                  </a:lnTo>
                  <a:lnTo>
                    <a:pt x="340" y="439"/>
                  </a:lnTo>
                  <a:lnTo>
                    <a:pt x="327" y="440"/>
                  </a:lnTo>
                  <a:lnTo>
                    <a:pt x="314" y="441"/>
                  </a:lnTo>
                  <a:close/>
                  <a:moveTo>
                    <a:pt x="621" y="385"/>
                  </a:moveTo>
                  <a:lnTo>
                    <a:pt x="571" y="355"/>
                  </a:lnTo>
                  <a:lnTo>
                    <a:pt x="572" y="346"/>
                  </a:lnTo>
                  <a:lnTo>
                    <a:pt x="573" y="335"/>
                  </a:lnTo>
                  <a:lnTo>
                    <a:pt x="574" y="323"/>
                  </a:lnTo>
                  <a:lnTo>
                    <a:pt x="574" y="313"/>
                  </a:lnTo>
                  <a:lnTo>
                    <a:pt x="574" y="302"/>
                  </a:lnTo>
                  <a:lnTo>
                    <a:pt x="573" y="291"/>
                  </a:lnTo>
                  <a:lnTo>
                    <a:pt x="572" y="280"/>
                  </a:lnTo>
                  <a:lnTo>
                    <a:pt x="570" y="269"/>
                  </a:lnTo>
                  <a:lnTo>
                    <a:pt x="620" y="241"/>
                  </a:lnTo>
                  <a:lnTo>
                    <a:pt x="623" y="239"/>
                  </a:lnTo>
                  <a:lnTo>
                    <a:pt x="624" y="237"/>
                  </a:lnTo>
                  <a:lnTo>
                    <a:pt x="627" y="234"/>
                  </a:lnTo>
                  <a:lnTo>
                    <a:pt x="628" y="231"/>
                  </a:lnTo>
                  <a:lnTo>
                    <a:pt x="628" y="228"/>
                  </a:lnTo>
                  <a:lnTo>
                    <a:pt x="628" y="226"/>
                  </a:lnTo>
                  <a:lnTo>
                    <a:pt x="628" y="223"/>
                  </a:lnTo>
                  <a:lnTo>
                    <a:pt x="625" y="219"/>
                  </a:lnTo>
                  <a:lnTo>
                    <a:pt x="551" y="90"/>
                  </a:lnTo>
                  <a:lnTo>
                    <a:pt x="548" y="87"/>
                  </a:lnTo>
                  <a:lnTo>
                    <a:pt x="546" y="85"/>
                  </a:lnTo>
                  <a:lnTo>
                    <a:pt x="544" y="84"/>
                  </a:lnTo>
                  <a:lnTo>
                    <a:pt x="541" y="83"/>
                  </a:lnTo>
                  <a:lnTo>
                    <a:pt x="539" y="81"/>
                  </a:lnTo>
                  <a:lnTo>
                    <a:pt x="536" y="81"/>
                  </a:lnTo>
                  <a:lnTo>
                    <a:pt x="532" y="83"/>
                  </a:lnTo>
                  <a:lnTo>
                    <a:pt x="530" y="84"/>
                  </a:lnTo>
                  <a:lnTo>
                    <a:pt x="481" y="113"/>
                  </a:lnTo>
                  <a:lnTo>
                    <a:pt x="465" y="99"/>
                  </a:lnTo>
                  <a:lnTo>
                    <a:pt x="447" y="88"/>
                  </a:lnTo>
                  <a:lnTo>
                    <a:pt x="438" y="83"/>
                  </a:lnTo>
                  <a:lnTo>
                    <a:pt x="429" y="77"/>
                  </a:lnTo>
                  <a:lnTo>
                    <a:pt x="418" y="73"/>
                  </a:lnTo>
                  <a:lnTo>
                    <a:pt x="407" y="69"/>
                  </a:lnTo>
                  <a:lnTo>
                    <a:pt x="407" y="15"/>
                  </a:lnTo>
                  <a:lnTo>
                    <a:pt x="407" y="12"/>
                  </a:lnTo>
                  <a:lnTo>
                    <a:pt x="406" y="10"/>
                  </a:lnTo>
                  <a:lnTo>
                    <a:pt x="404" y="7"/>
                  </a:lnTo>
                  <a:lnTo>
                    <a:pt x="403" y="4"/>
                  </a:lnTo>
                  <a:lnTo>
                    <a:pt x="401" y="2"/>
                  </a:lnTo>
                  <a:lnTo>
                    <a:pt x="398" y="1"/>
                  </a:lnTo>
                  <a:lnTo>
                    <a:pt x="395" y="0"/>
                  </a:lnTo>
                  <a:lnTo>
                    <a:pt x="392" y="0"/>
                  </a:lnTo>
                  <a:lnTo>
                    <a:pt x="241" y="0"/>
                  </a:lnTo>
                  <a:lnTo>
                    <a:pt x="238" y="0"/>
                  </a:lnTo>
                  <a:lnTo>
                    <a:pt x="235" y="1"/>
                  </a:lnTo>
                  <a:lnTo>
                    <a:pt x="233" y="2"/>
                  </a:lnTo>
                  <a:lnTo>
                    <a:pt x="231" y="4"/>
                  </a:lnTo>
                  <a:lnTo>
                    <a:pt x="229" y="7"/>
                  </a:lnTo>
                  <a:lnTo>
                    <a:pt x="227" y="10"/>
                  </a:lnTo>
                  <a:lnTo>
                    <a:pt x="226" y="12"/>
                  </a:lnTo>
                  <a:lnTo>
                    <a:pt x="226" y="15"/>
                  </a:lnTo>
                  <a:lnTo>
                    <a:pt x="226" y="69"/>
                  </a:lnTo>
                  <a:lnTo>
                    <a:pt x="216" y="72"/>
                  </a:lnTo>
                  <a:lnTo>
                    <a:pt x="206" y="76"/>
                  </a:lnTo>
                  <a:lnTo>
                    <a:pt x="196" y="80"/>
                  </a:lnTo>
                  <a:lnTo>
                    <a:pt x="187" y="86"/>
                  </a:lnTo>
                  <a:lnTo>
                    <a:pt x="177" y="91"/>
                  </a:lnTo>
                  <a:lnTo>
                    <a:pt x="168" y="98"/>
                  </a:lnTo>
                  <a:lnTo>
                    <a:pt x="159" y="105"/>
                  </a:lnTo>
                  <a:lnTo>
                    <a:pt x="149" y="113"/>
                  </a:lnTo>
                  <a:lnTo>
                    <a:pt x="98" y="84"/>
                  </a:lnTo>
                  <a:lnTo>
                    <a:pt x="96" y="83"/>
                  </a:lnTo>
                  <a:lnTo>
                    <a:pt x="93" y="81"/>
                  </a:lnTo>
                  <a:lnTo>
                    <a:pt x="90" y="81"/>
                  </a:lnTo>
                  <a:lnTo>
                    <a:pt x="87" y="83"/>
                  </a:lnTo>
                  <a:lnTo>
                    <a:pt x="84" y="84"/>
                  </a:lnTo>
                  <a:lnTo>
                    <a:pt x="82" y="85"/>
                  </a:lnTo>
                  <a:lnTo>
                    <a:pt x="80" y="87"/>
                  </a:lnTo>
                  <a:lnTo>
                    <a:pt x="78" y="90"/>
                  </a:lnTo>
                  <a:lnTo>
                    <a:pt x="3" y="219"/>
                  </a:lnTo>
                  <a:lnTo>
                    <a:pt x="1" y="222"/>
                  </a:lnTo>
                  <a:lnTo>
                    <a:pt x="1" y="225"/>
                  </a:lnTo>
                  <a:lnTo>
                    <a:pt x="1" y="228"/>
                  </a:lnTo>
                  <a:lnTo>
                    <a:pt x="1" y="230"/>
                  </a:lnTo>
                  <a:lnTo>
                    <a:pt x="4" y="236"/>
                  </a:lnTo>
                  <a:lnTo>
                    <a:pt x="8" y="241"/>
                  </a:lnTo>
                  <a:lnTo>
                    <a:pt x="57" y="269"/>
                  </a:lnTo>
                  <a:lnTo>
                    <a:pt x="56" y="280"/>
                  </a:lnTo>
                  <a:lnTo>
                    <a:pt x="55" y="291"/>
                  </a:lnTo>
                  <a:lnTo>
                    <a:pt x="54" y="302"/>
                  </a:lnTo>
                  <a:lnTo>
                    <a:pt x="54" y="313"/>
                  </a:lnTo>
                  <a:lnTo>
                    <a:pt x="54" y="323"/>
                  </a:lnTo>
                  <a:lnTo>
                    <a:pt x="55" y="335"/>
                  </a:lnTo>
                  <a:lnTo>
                    <a:pt x="56" y="346"/>
                  </a:lnTo>
                  <a:lnTo>
                    <a:pt x="57" y="355"/>
                  </a:lnTo>
                  <a:lnTo>
                    <a:pt x="7" y="385"/>
                  </a:lnTo>
                  <a:lnTo>
                    <a:pt x="5" y="387"/>
                  </a:lnTo>
                  <a:lnTo>
                    <a:pt x="3" y="389"/>
                  </a:lnTo>
                  <a:lnTo>
                    <a:pt x="2" y="391"/>
                  </a:lnTo>
                  <a:lnTo>
                    <a:pt x="1" y="394"/>
                  </a:lnTo>
                  <a:lnTo>
                    <a:pt x="0" y="396"/>
                  </a:lnTo>
                  <a:lnTo>
                    <a:pt x="1" y="399"/>
                  </a:lnTo>
                  <a:lnTo>
                    <a:pt x="1" y="402"/>
                  </a:lnTo>
                  <a:lnTo>
                    <a:pt x="2" y="405"/>
                  </a:lnTo>
                  <a:lnTo>
                    <a:pt x="78" y="536"/>
                  </a:lnTo>
                  <a:lnTo>
                    <a:pt x="81" y="540"/>
                  </a:lnTo>
                  <a:lnTo>
                    <a:pt x="86" y="543"/>
                  </a:lnTo>
                  <a:lnTo>
                    <a:pt x="89" y="544"/>
                  </a:lnTo>
                  <a:lnTo>
                    <a:pt x="93" y="544"/>
                  </a:lnTo>
                  <a:lnTo>
                    <a:pt x="95" y="543"/>
                  </a:lnTo>
                  <a:lnTo>
                    <a:pt x="98" y="542"/>
                  </a:lnTo>
                  <a:lnTo>
                    <a:pt x="149" y="513"/>
                  </a:lnTo>
                  <a:lnTo>
                    <a:pt x="159" y="520"/>
                  </a:lnTo>
                  <a:lnTo>
                    <a:pt x="168" y="527"/>
                  </a:lnTo>
                  <a:lnTo>
                    <a:pt x="177" y="533"/>
                  </a:lnTo>
                  <a:lnTo>
                    <a:pt x="187" y="539"/>
                  </a:lnTo>
                  <a:lnTo>
                    <a:pt x="196" y="544"/>
                  </a:lnTo>
                  <a:lnTo>
                    <a:pt x="206" y="549"/>
                  </a:lnTo>
                  <a:lnTo>
                    <a:pt x="216" y="552"/>
                  </a:lnTo>
                  <a:lnTo>
                    <a:pt x="226" y="556"/>
                  </a:lnTo>
                  <a:lnTo>
                    <a:pt x="226" y="614"/>
                  </a:lnTo>
                  <a:lnTo>
                    <a:pt x="226" y="617"/>
                  </a:lnTo>
                  <a:lnTo>
                    <a:pt x="227" y="620"/>
                  </a:lnTo>
                  <a:lnTo>
                    <a:pt x="229" y="623"/>
                  </a:lnTo>
                  <a:lnTo>
                    <a:pt x="231" y="625"/>
                  </a:lnTo>
                  <a:lnTo>
                    <a:pt x="233" y="627"/>
                  </a:lnTo>
                  <a:lnTo>
                    <a:pt x="235" y="628"/>
                  </a:lnTo>
                  <a:lnTo>
                    <a:pt x="238" y="629"/>
                  </a:lnTo>
                  <a:lnTo>
                    <a:pt x="241" y="629"/>
                  </a:lnTo>
                  <a:lnTo>
                    <a:pt x="392" y="629"/>
                  </a:lnTo>
                  <a:lnTo>
                    <a:pt x="395" y="629"/>
                  </a:lnTo>
                  <a:lnTo>
                    <a:pt x="398" y="628"/>
                  </a:lnTo>
                  <a:lnTo>
                    <a:pt x="401" y="627"/>
                  </a:lnTo>
                  <a:lnTo>
                    <a:pt x="403" y="625"/>
                  </a:lnTo>
                  <a:lnTo>
                    <a:pt x="404" y="623"/>
                  </a:lnTo>
                  <a:lnTo>
                    <a:pt x="406" y="620"/>
                  </a:lnTo>
                  <a:lnTo>
                    <a:pt x="407" y="617"/>
                  </a:lnTo>
                  <a:lnTo>
                    <a:pt x="407" y="614"/>
                  </a:lnTo>
                  <a:lnTo>
                    <a:pt x="407" y="556"/>
                  </a:lnTo>
                  <a:lnTo>
                    <a:pt x="418" y="552"/>
                  </a:lnTo>
                  <a:lnTo>
                    <a:pt x="429" y="548"/>
                  </a:lnTo>
                  <a:lnTo>
                    <a:pt x="438" y="544"/>
                  </a:lnTo>
                  <a:lnTo>
                    <a:pt x="447" y="538"/>
                  </a:lnTo>
                  <a:lnTo>
                    <a:pt x="465" y="527"/>
                  </a:lnTo>
                  <a:lnTo>
                    <a:pt x="481" y="513"/>
                  </a:lnTo>
                  <a:lnTo>
                    <a:pt x="530" y="542"/>
                  </a:lnTo>
                  <a:lnTo>
                    <a:pt x="533" y="543"/>
                  </a:lnTo>
                  <a:lnTo>
                    <a:pt x="537" y="544"/>
                  </a:lnTo>
                  <a:lnTo>
                    <a:pt x="539" y="544"/>
                  </a:lnTo>
                  <a:lnTo>
                    <a:pt x="542" y="543"/>
                  </a:lnTo>
                  <a:lnTo>
                    <a:pt x="545" y="543"/>
                  </a:lnTo>
                  <a:lnTo>
                    <a:pt x="547" y="540"/>
                  </a:lnTo>
                  <a:lnTo>
                    <a:pt x="550" y="539"/>
                  </a:lnTo>
                  <a:lnTo>
                    <a:pt x="552" y="536"/>
                  </a:lnTo>
                  <a:lnTo>
                    <a:pt x="627" y="405"/>
                  </a:lnTo>
                  <a:lnTo>
                    <a:pt x="628" y="402"/>
                  </a:lnTo>
                  <a:lnTo>
                    <a:pt x="628" y="399"/>
                  </a:lnTo>
                  <a:lnTo>
                    <a:pt x="629" y="396"/>
                  </a:lnTo>
                  <a:lnTo>
                    <a:pt x="628" y="394"/>
                  </a:lnTo>
                  <a:lnTo>
                    <a:pt x="627" y="391"/>
                  </a:lnTo>
                  <a:lnTo>
                    <a:pt x="625" y="389"/>
                  </a:lnTo>
                  <a:lnTo>
                    <a:pt x="623" y="387"/>
                  </a:lnTo>
                  <a:lnTo>
                    <a:pt x="621"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360">
              <a:extLst>
                <a:ext uri="{FF2B5EF4-FFF2-40B4-BE49-F238E27FC236}">
                  <a16:creationId xmlns:a16="http://schemas.microsoft.com/office/drawing/2014/main" id="{CDB8F87B-81A2-480F-ADA8-BFB5FD890ACD}"/>
                </a:ext>
              </a:extLst>
            </p:cNvPr>
            <p:cNvSpPr>
              <a:spLocks noEditPoints="1"/>
            </p:cNvSpPr>
            <p:nvPr/>
          </p:nvSpPr>
          <p:spPr bwMode="auto">
            <a:xfrm>
              <a:off x="7781925" y="1387475"/>
              <a:ext cx="115888" cy="117475"/>
            </a:xfrm>
            <a:custGeom>
              <a:avLst/>
              <a:gdLst>
                <a:gd name="T0" fmla="*/ 160 w 362"/>
                <a:gd name="T1" fmla="*/ 252 h 369"/>
                <a:gd name="T2" fmla="*/ 135 w 362"/>
                <a:gd name="T3" fmla="*/ 238 h 369"/>
                <a:gd name="T4" fmla="*/ 118 w 362"/>
                <a:gd name="T5" fmla="*/ 218 h 369"/>
                <a:gd name="T6" fmla="*/ 109 w 362"/>
                <a:gd name="T7" fmla="*/ 190 h 369"/>
                <a:gd name="T8" fmla="*/ 113 w 362"/>
                <a:gd name="T9" fmla="*/ 162 h 369"/>
                <a:gd name="T10" fmla="*/ 125 w 362"/>
                <a:gd name="T11" fmla="*/ 138 h 369"/>
                <a:gd name="T12" fmla="*/ 147 w 362"/>
                <a:gd name="T13" fmla="*/ 121 h 369"/>
                <a:gd name="T14" fmla="*/ 174 w 362"/>
                <a:gd name="T15" fmla="*/ 112 h 369"/>
                <a:gd name="T16" fmla="*/ 202 w 362"/>
                <a:gd name="T17" fmla="*/ 114 h 369"/>
                <a:gd name="T18" fmla="*/ 226 w 362"/>
                <a:gd name="T19" fmla="*/ 128 h 369"/>
                <a:gd name="T20" fmla="*/ 244 w 362"/>
                <a:gd name="T21" fmla="*/ 149 h 369"/>
                <a:gd name="T22" fmla="*/ 252 w 362"/>
                <a:gd name="T23" fmla="*/ 176 h 369"/>
                <a:gd name="T24" fmla="*/ 250 w 362"/>
                <a:gd name="T25" fmla="*/ 205 h 369"/>
                <a:gd name="T26" fmla="*/ 236 w 362"/>
                <a:gd name="T27" fmla="*/ 229 h 369"/>
                <a:gd name="T28" fmla="*/ 215 w 362"/>
                <a:gd name="T29" fmla="*/ 247 h 369"/>
                <a:gd name="T30" fmla="*/ 189 w 362"/>
                <a:gd name="T31" fmla="*/ 254 h 369"/>
                <a:gd name="T32" fmla="*/ 328 w 362"/>
                <a:gd name="T33" fmla="*/ 195 h 369"/>
                <a:gd name="T34" fmla="*/ 354 w 362"/>
                <a:gd name="T35" fmla="*/ 144 h 369"/>
                <a:gd name="T36" fmla="*/ 361 w 362"/>
                <a:gd name="T37" fmla="*/ 136 h 369"/>
                <a:gd name="T38" fmla="*/ 360 w 362"/>
                <a:gd name="T39" fmla="*/ 124 h 369"/>
                <a:gd name="T40" fmla="*/ 316 w 362"/>
                <a:gd name="T41" fmla="*/ 53 h 369"/>
                <a:gd name="T42" fmla="*/ 304 w 362"/>
                <a:gd name="T43" fmla="*/ 52 h 369"/>
                <a:gd name="T44" fmla="*/ 256 w 362"/>
                <a:gd name="T45" fmla="*/ 56 h 369"/>
                <a:gd name="T46" fmla="*/ 236 w 362"/>
                <a:gd name="T47" fmla="*/ 10 h 369"/>
                <a:gd name="T48" fmla="*/ 229 w 362"/>
                <a:gd name="T49" fmla="*/ 2 h 369"/>
                <a:gd name="T50" fmla="*/ 146 w 362"/>
                <a:gd name="T51" fmla="*/ 0 h 369"/>
                <a:gd name="T52" fmla="*/ 135 w 362"/>
                <a:gd name="T53" fmla="*/ 3 h 369"/>
                <a:gd name="T54" fmla="*/ 131 w 362"/>
                <a:gd name="T55" fmla="*/ 14 h 369"/>
                <a:gd name="T56" fmla="*/ 99 w 362"/>
                <a:gd name="T57" fmla="*/ 63 h 369"/>
                <a:gd name="T58" fmla="*/ 55 w 362"/>
                <a:gd name="T59" fmla="*/ 51 h 369"/>
                <a:gd name="T60" fmla="*/ 44 w 362"/>
                <a:gd name="T61" fmla="*/ 54 h 369"/>
                <a:gd name="T62" fmla="*/ 1 w 362"/>
                <a:gd name="T63" fmla="*/ 126 h 369"/>
                <a:gd name="T64" fmla="*/ 2 w 362"/>
                <a:gd name="T65" fmla="*/ 139 h 369"/>
                <a:gd name="T66" fmla="*/ 36 w 362"/>
                <a:gd name="T67" fmla="*/ 160 h 369"/>
                <a:gd name="T68" fmla="*/ 36 w 362"/>
                <a:gd name="T69" fmla="*/ 207 h 369"/>
                <a:gd name="T70" fmla="*/ 1 w 362"/>
                <a:gd name="T71" fmla="*/ 230 h 369"/>
                <a:gd name="T72" fmla="*/ 1 w 362"/>
                <a:gd name="T73" fmla="*/ 240 h 369"/>
                <a:gd name="T74" fmla="*/ 44 w 362"/>
                <a:gd name="T75" fmla="*/ 313 h 369"/>
                <a:gd name="T76" fmla="*/ 60 w 362"/>
                <a:gd name="T77" fmla="*/ 314 h 369"/>
                <a:gd name="T78" fmla="*/ 120 w 362"/>
                <a:gd name="T79" fmla="*/ 316 h 369"/>
                <a:gd name="T80" fmla="*/ 132 w 362"/>
                <a:gd name="T81" fmla="*/ 359 h 369"/>
                <a:gd name="T82" fmla="*/ 140 w 362"/>
                <a:gd name="T83" fmla="*/ 368 h 369"/>
                <a:gd name="T84" fmla="*/ 225 w 362"/>
                <a:gd name="T85" fmla="*/ 368 h 369"/>
                <a:gd name="T86" fmla="*/ 233 w 362"/>
                <a:gd name="T87" fmla="*/ 361 h 369"/>
                <a:gd name="T88" fmla="*/ 237 w 362"/>
                <a:gd name="T89" fmla="*/ 321 h 369"/>
                <a:gd name="T90" fmla="*/ 274 w 362"/>
                <a:gd name="T91" fmla="*/ 298 h 369"/>
                <a:gd name="T92" fmla="*/ 310 w 362"/>
                <a:gd name="T93" fmla="*/ 316 h 369"/>
                <a:gd name="T94" fmla="*/ 360 w 362"/>
                <a:gd name="T95" fmla="*/ 243 h 369"/>
                <a:gd name="T96" fmla="*/ 362 w 362"/>
                <a:gd name="T97" fmla="*/ 232 h 369"/>
                <a:gd name="T98" fmla="*/ 354 w 362"/>
                <a:gd name="T99" fmla="*/ 223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2" h="369">
                  <a:moveTo>
                    <a:pt x="181" y="255"/>
                  </a:moveTo>
                  <a:lnTo>
                    <a:pt x="174" y="254"/>
                  </a:lnTo>
                  <a:lnTo>
                    <a:pt x="166" y="253"/>
                  </a:lnTo>
                  <a:lnTo>
                    <a:pt x="160" y="252"/>
                  </a:lnTo>
                  <a:lnTo>
                    <a:pt x="153" y="249"/>
                  </a:lnTo>
                  <a:lnTo>
                    <a:pt x="147" y="247"/>
                  </a:lnTo>
                  <a:lnTo>
                    <a:pt x="141" y="243"/>
                  </a:lnTo>
                  <a:lnTo>
                    <a:pt x="135" y="238"/>
                  </a:lnTo>
                  <a:lnTo>
                    <a:pt x="131" y="234"/>
                  </a:lnTo>
                  <a:lnTo>
                    <a:pt x="125" y="229"/>
                  </a:lnTo>
                  <a:lnTo>
                    <a:pt x="122" y="223"/>
                  </a:lnTo>
                  <a:lnTo>
                    <a:pt x="118" y="218"/>
                  </a:lnTo>
                  <a:lnTo>
                    <a:pt x="115" y="212"/>
                  </a:lnTo>
                  <a:lnTo>
                    <a:pt x="113" y="205"/>
                  </a:lnTo>
                  <a:lnTo>
                    <a:pt x="110" y="198"/>
                  </a:lnTo>
                  <a:lnTo>
                    <a:pt x="109" y="190"/>
                  </a:lnTo>
                  <a:lnTo>
                    <a:pt x="109" y="183"/>
                  </a:lnTo>
                  <a:lnTo>
                    <a:pt x="109" y="176"/>
                  </a:lnTo>
                  <a:lnTo>
                    <a:pt x="110" y="169"/>
                  </a:lnTo>
                  <a:lnTo>
                    <a:pt x="113" y="162"/>
                  </a:lnTo>
                  <a:lnTo>
                    <a:pt x="115" y="156"/>
                  </a:lnTo>
                  <a:lnTo>
                    <a:pt x="118" y="149"/>
                  </a:lnTo>
                  <a:lnTo>
                    <a:pt x="122" y="143"/>
                  </a:lnTo>
                  <a:lnTo>
                    <a:pt x="125" y="138"/>
                  </a:lnTo>
                  <a:lnTo>
                    <a:pt x="131" y="132"/>
                  </a:lnTo>
                  <a:lnTo>
                    <a:pt x="135" y="128"/>
                  </a:lnTo>
                  <a:lnTo>
                    <a:pt x="141" y="124"/>
                  </a:lnTo>
                  <a:lnTo>
                    <a:pt x="147" y="121"/>
                  </a:lnTo>
                  <a:lnTo>
                    <a:pt x="153" y="117"/>
                  </a:lnTo>
                  <a:lnTo>
                    <a:pt x="160" y="114"/>
                  </a:lnTo>
                  <a:lnTo>
                    <a:pt x="166" y="113"/>
                  </a:lnTo>
                  <a:lnTo>
                    <a:pt x="174" y="112"/>
                  </a:lnTo>
                  <a:lnTo>
                    <a:pt x="181" y="111"/>
                  </a:lnTo>
                  <a:lnTo>
                    <a:pt x="189" y="112"/>
                  </a:lnTo>
                  <a:lnTo>
                    <a:pt x="195" y="113"/>
                  </a:lnTo>
                  <a:lnTo>
                    <a:pt x="202" y="114"/>
                  </a:lnTo>
                  <a:lnTo>
                    <a:pt x="209" y="117"/>
                  </a:lnTo>
                  <a:lnTo>
                    <a:pt x="215" y="121"/>
                  </a:lnTo>
                  <a:lnTo>
                    <a:pt x="221" y="124"/>
                  </a:lnTo>
                  <a:lnTo>
                    <a:pt x="226" y="128"/>
                  </a:lnTo>
                  <a:lnTo>
                    <a:pt x="231" y="132"/>
                  </a:lnTo>
                  <a:lnTo>
                    <a:pt x="236" y="138"/>
                  </a:lnTo>
                  <a:lnTo>
                    <a:pt x="240" y="143"/>
                  </a:lnTo>
                  <a:lnTo>
                    <a:pt x="244" y="149"/>
                  </a:lnTo>
                  <a:lnTo>
                    <a:pt x="247" y="156"/>
                  </a:lnTo>
                  <a:lnTo>
                    <a:pt x="250" y="162"/>
                  </a:lnTo>
                  <a:lnTo>
                    <a:pt x="251" y="169"/>
                  </a:lnTo>
                  <a:lnTo>
                    <a:pt x="252" y="176"/>
                  </a:lnTo>
                  <a:lnTo>
                    <a:pt x="253" y="183"/>
                  </a:lnTo>
                  <a:lnTo>
                    <a:pt x="252" y="190"/>
                  </a:lnTo>
                  <a:lnTo>
                    <a:pt x="251" y="198"/>
                  </a:lnTo>
                  <a:lnTo>
                    <a:pt x="250" y="205"/>
                  </a:lnTo>
                  <a:lnTo>
                    <a:pt x="247" y="212"/>
                  </a:lnTo>
                  <a:lnTo>
                    <a:pt x="244" y="218"/>
                  </a:lnTo>
                  <a:lnTo>
                    <a:pt x="240" y="223"/>
                  </a:lnTo>
                  <a:lnTo>
                    <a:pt x="236" y="229"/>
                  </a:lnTo>
                  <a:lnTo>
                    <a:pt x="231" y="234"/>
                  </a:lnTo>
                  <a:lnTo>
                    <a:pt x="226" y="238"/>
                  </a:lnTo>
                  <a:lnTo>
                    <a:pt x="221" y="243"/>
                  </a:lnTo>
                  <a:lnTo>
                    <a:pt x="215" y="247"/>
                  </a:lnTo>
                  <a:lnTo>
                    <a:pt x="209" y="249"/>
                  </a:lnTo>
                  <a:lnTo>
                    <a:pt x="202" y="252"/>
                  </a:lnTo>
                  <a:lnTo>
                    <a:pt x="195" y="253"/>
                  </a:lnTo>
                  <a:lnTo>
                    <a:pt x="189" y="254"/>
                  </a:lnTo>
                  <a:lnTo>
                    <a:pt x="181" y="255"/>
                  </a:lnTo>
                  <a:close/>
                  <a:moveTo>
                    <a:pt x="354" y="223"/>
                  </a:moveTo>
                  <a:lnTo>
                    <a:pt x="327" y="207"/>
                  </a:lnTo>
                  <a:lnTo>
                    <a:pt x="328" y="195"/>
                  </a:lnTo>
                  <a:lnTo>
                    <a:pt x="328" y="183"/>
                  </a:lnTo>
                  <a:lnTo>
                    <a:pt x="328" y="172"/>
                  </a:lnTo>
                  <a:lnTo>
                    <a:pt x="327" y="160"/>
                  </a:lnTo>
                  <a:lnTo>
                    <a:pt x="354" y="144"/>
                  </a:lnTo>
                  <a:lnTo>
                    <a:pt x="357" y="143"/>
                  </a:lnTo>
                  <a:lnTo>
                    <a:pt x="359" y="141"/>
                  </a:lnTo>
                  <a:lnTo>
                    <a:pt x="360" y="139"/>
                  </a:lnTo>
                  <a:lnTo>
                    <a:pt x="361" y="136"/>
                  </a:lnTo>
                  <a:lnTo>
                    <a:pt x="362" y="132"/>
                  </a:lnTo>
                  <a:lnTo>
                    <a:pt x="362" y="129"/>
                  </a:lnTo>
                  <a:lnTo>
                    <a:pt x="361" y="126"/>
                  </a:lnTo>
                  <a:lnTo>
                    <a:pt x="360" y="124"/>
                  </a:lnTo>
                  <a:lnTo>
                    <a:pt x="322" y="59"/>
                  </a:lnTo>
                  <a:lnTo>
                    <a:pt x="320" y="56"/>
                  </a:lnTo>
                  <a:lnTo>
                    <a:pt x="318" y="54"/>
                  </a:lnTo>
                  <a:lnTo>
                    <a:pt x="316" y="53"/>
                  </a:lnTo>
                  <a:lnTo>
                    <a:pt x="313" y="51"/>
                  </a:lnTo>
                  <a:lnTo>
                    <a:pt x="309" y="51"/>
                  </a:lnTo>
                  <a:lnTo>
                    <a:pt x="307" y="51"/>
                  </a:lnTo>
                  <a:lnTo>
                    <a:pt x="304" y="52"/>
                  </a:lnTo>
                  <a:lnTo>
                    <a:pt x="301" y="53"/>
                  </a:lnTo>
                  <a:lnTo>
                    <a:pt x="274" y="69"/>
                  </a:lnTo>
                  <a:lnTo>
                    <a:pt x="266" y="63"/>
                  </a:lnTo>
                  <a:lnTo>
                    <a:pt x="256" y="56"/>
                  </a:lnTo>
                  <a:lnTo>
                    <a:pt x="246" y="51"/>
                  </a:lnTo>
                  <a:lnTo>
                    <a:pt x="237" y="47"/>
                  </a:lnTo>
                  <a:lnTo>
                    <a:pt x="237" y="14"/>
                  </a:lnTo>
                  <a:lnTo>
                    <a:pt x="236" y="10"/>
                  </a:lnTo>
                  <a:lnTo>
                    <a:pt x="236" y="8"/>
                  </a:lnTo>
                  <a:lnTo>
                    <a:pt x="233" y="5"/>
                  </a:lnTo>
                  <a:lnTo>
                    <a:pt x="232" y="3"/>
                  </a:lnTo>
                  <a:lnTo>
                    <a:pt x="229" y="2"/>
                  </a:lnTo>
                  <a:lnTo>
                    <a:pt x="227" y="1"/>
                  </a:lnTo>
                  <a:lnTo>
                    <a:pt x="224" y="0"/>
                  </a:lnTo>
                  <a:lnTo>
                    <a:pt x="222" y="0"/>
                  </a:lnTo>
                  <a:lnTo>
                    <a:pt x="146" y="0"/>
                  </a:lnTo>
                  <a:lnTo>
                    <a:pt x="143" y="0"/>
                  </a:lnTo>
                  <a:lnTo>
                    <a:pt x="140" y="1"/>
                  </a:lnTo>
                  <a:lnTo>
                    <a:pt x="137" y="2"/>
                  </a:lnTo>
                  <a:lnTo>
                    <a:pt x="135" y="3"/>
                  </a:lnTo>
                  <a:lnTo>
                    <a:pt x="134" y="5"/>
                  </a:lnTo>
                  <a:lnTo>
                    <a:pt x="132" y="8"/>
                  </a:lnTo>
                  <a:lnTo>
                    <a:pt x="132" y="10"/>
                  </a:lnTo>
                  <a:lnTo>
                    <a:pt x="131" y="14"/>
                  </a:lnTo>
                  <a:lnTo>
                    <a:pt x="131" y="47"/>
                  </a:lnTo>
                  <a:lnTo>
                    <a:pt x="120" y="52"/>
                  </a:lnTo>
                  <a:lnTo>
                    <a:pt x="109" y="57"/>
                  </a:lnTo>
                  <a:lnTo>
                    <a:pt x="99" y="63"/>
                  </a:lnTo>
                  <a:lnTo>
                    <a:pt x="90" y="69"/>
                  </a:lnTo>
                  <a:lnTo>
                    <a:pt x="61" y="53"/>
                  </a:lnTo>
                  <a:lnTo>
                    <a:pt x="58" y="52"/>
                  </a:lnTo>
                  <a:lnTo>
                    <a:pt x="55" y="51"/>
                  </a:lnTo>
                  <a:lnTo>
                    <a:pt x="53" y="51"/>
                  </a:lnTo>
                  <a:lnTo>
                    <a:pt x="49" y="51"/>
                  </a:lnTo>
                  <a:lnTo>
                    <a:pt x="47" y="52"/>
                  </a:lnTo>
                  <a:lnTo>
                    <a:pt x="44" y="54"/>
                  </a:lnTo>
                  <a:lnTo>
                    <a:pt x="42" y="56"/>
                  </a:lnTo>
                  <a:lnTo>
                    <a:pt x="41" y="59"/>
                  </a:lnTo>
                  <a:lnTo>
                    <a:pt x="2" y="124"/>
                  </a:lnTo>
                  <a:lnTo>
                    <a:pt x="1" y="126"/>
                  </a:lnTo>
                  <a:lnTo>
                    <a:pt x="0" y="129"/>
                  </a:lnTo>
                  <a:lnTo>
                    <a:pt x="0" y="132"/>
                  </a:lnTo>
                  <a:lnTo>
                    <a:pt x="1" y="136"/>
                  </a:lnTo>
                  <a:lnTo>
                    <a:pt x="2" y="139"/>
                  </a:lnTo>
                  <a:lnTo>
                    <a:pt x="3" y="141"/>
                  </a:lnTo>
                  <a:lnTo>
                    <a:pt x="6" y="143"/>
                  </a:lnTo>
                  <a:lnTo>
                    <a:pt x="8" y="144"/>
                  </a:lnTo>
                  <a:lnTo>
                    <a:pt x="36" y="160"/>
                  </a:lnTo>
                  <a:lnTo>
                    <a:pt x="34" y="172"/>
                  </a:lnTo>
                  <a:lnTo>
                    <a:pt x="34" y="183"/>
                  </a:lnTo>
                  <a:lnTo>
                    <a:pt x="34" y="195"/>
                  </a:lnTo>
                  <a:lnTo>
                    <a:pt x="36" y="207"/>
                  </a:lnTo>
                  <a:lnTo>
                    <a:pt x="8" y="223"/>
                  </a:lnTo>
                  <a:lnTo>
                    <a:pt x="6" y="224"/>
                  </a:lnTo>
                  <a:lnTo>
                    <a:pt x="3" y="227"/>
                  </a:lnTo>
                  <a:lnTo>
                    <a:pt x="1" y="230"/>
                  </a:lnTo>
                  <a:lnTo>
                    <a:pt x="0" y="233"/>
                  </a:lnTo>
                  <a:lnTo>
                    <a:pt x="0" y="235"/>
                  </a:lnTo>
                  <a:lnTo>
                    <a:pt x="0" y="237"/>
                  </a:lnTo>
                  <a:lnTo>
                    <a:pt x="1" y="240"/>
                  </a:lnTo>
                  <a:lnTo>
                    <a:pt x="2" y="243"/>
                  </a:lnTo>
                  <a:lnTo>
                    <a:pt x="40" y="309"/>
                  </a:lnTo>
                  <a:lnTo>
                    <a:pt x="42" y="311"/>
                  </a:lnTo>
                  <a:lnTo>
                    <a:pt x="44" y="313"/>
                  </a:lnTo>
                  <a:lnTo>
                    <a:pt x="46" y="314"/>
                  </a:lnTo>
                  <a:lnTo>
                    <a:pt x="48" y="315"/>
                  </a:lnTo>
                  <a:lnTo>
                    <a:pt x="55" y="316"/>
                  </a:lnTo>
                  <a:lnTo>
                    <a:pt x="60" y="314"/>
                  </a:lnTo>
                  <a:lnTo>
                    <a:pt x="90" y="297"/>
                  </a:lnTo>
                  <a:lnTo>
                    <a:pt x="99" y="304"/>
                  </a:lnTo>
                  <a:lnTo>
                    <a:pt x="109" y="310"/>
                  </a:lnTo>
                  <a:lnTo>
                    <a:pt x="120" y="316"/>
                  </a:lnTo>
                  <a:lnTo>
                    <a:pt x="131" y="321"/>
                  </a:lnTo>
                  <a:lnTo>
                    <a:pt x="131" y="354"/>
                  </a:lnTo>
                  <a:lnTo>
                    <a:pt x="132" y="356"/>
                  </a:lnTo>
                  <a:lnTo>
                    <a:pt x="132" y="359"/>
                  </a:lnTo>
                  <a:lnTo>
                    <a:pt x="134" y="361"/>
                  </a:lnTo>
                  <a:lnTo>
                    <a:pt x="135" y="363"/>
                  </a:lnTo>
                  <a:lnTo>
                    <a:pt x="137" y="366"/>
                  </a:lnTo>
                  <a:lnTo>
                    <a:pt x="140" y="368"/>
                  </a:lnTo>
                  <a:lnTo>
                    <a:pt x="143" y="368"/>
                  </a:lnTo>
                  <a:lnTo>
                    <a:pt x="146" y="369"/>
                  </a:lnTo>
                  <a:lnTo>
                    <a:pt x="222" y="369"/>
                  </a:lnTo>
                  <a:lnTo>
                    <a:pt x="225" y="368"/>
                  </a:lnTo>
                  <a:lnTo>
                    <a:pt x="227" y="368"/>
                  </a:lnTo>
                  <a:lnTo>
                    <a:pt x="229" y="366"/>
                  </a:lnTo>
                  <a:lnTo>
                    <a:pt x="232" y="363"/>
                  </a:lnTo>
                  <a:lnTo>
                    <a:pt x="233" y="361"/>
                  </a:lnTo>
                  <a:lnTo>
                    <a:pt x="236" y="359"/>
                  </a:lnTo>
                  <a:lnTo>
                    <a:pt x="236" y="356"/>
                  </a:lnTo>
                  <a:lnTo>
                    <a:pt x="237" y="354"/>
                  </a:lnTo>
                  <a:lnTo>
                    <a:pt x="237" y="321"/>
                  </a:lnTo>
                  <a:lnTo>
                    <a:pt x="246" y="316"/>
                  </a:lnTo>
                  <a:lnTo>
                    <a:pt x="256" y="311"/>
                  </a:lnTo>
                  <a:lnTo>
                    <a:pt x="266" y="305"/>
                  </a:lnTo>
                  <a:lnTo>
                    <a:pt x="274" y="298"/>
                  </a:lnTo>
                  <a:lnTo>
                    <a:pt x="302" y="313"/>
                  </a:lnTo>
                  <a:lnTo>
                    <a:pt x="305" y="315"/>
                  </a:lnTo>
                  <a:lnTo>
                    <a:pt x="307" y="315"/>
                  </a:lnTo>
                  <a:lnTo>
                    <a:pt x="310" y="316"/>
                  </a:lnTo>
                  <a:lnTo>
                    <a:pt x="314" y="316"/>
                  </a:lnTo>
                  <a:lnTo>
                    <a:pt x="319" y="313"/>
                  </a:lnTo>
                  <a:lnTo>
                    <a:pt x="322" y="309"/>
                  </a:lnTo>
                  <a:lnTo>
                    <a:pt x="360" y="243"/>
                  </a:lnTo>
                  <a:lnTo>
                    <a:pt x="362" y="240"/>
                  </a:lnTo>
                  <a:lnTo>
                    <a:pt x="362" y="237"/>
                  </a:lnTo>
                  <a:lnTo>
                    <a:pt x="362" y="234"/>
                  </a:lnTo>
                  <a:lnTo>
                    <a:pt x="362" y="232"/>
                  </a:lnTo>
                  <a:lnTo>
                    <a:pt x="361" y="229"/>
                  </a:lnTo>
                  <a:lnTo>
                    <a:pt x="359" y="227"/>
                  </a:lnTo>
                  <a:lnTo>
                    <a:pt x="357" y="224"/>
                  </a:lnTo>
                  <a:lnTo>
                    <a:pt x="354" y="2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3" name="Pictur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571516" y="1658194"/>
            <a:ext cx="641819" cy="641819"/>
          </a:xfrm>
          <a:prstGeom prst="rect">
            <a:avLst/>
          </a:prstGeom>
        </p:spPr>
      </p:pic>
      <p:grpSp>
        <p:nvGrpSpPr>
          <p:cNvPr id="7" name="Group 6"/>
          <p:cNvGrpSpPr/>
          <p:nvPr/>
        </p:nvGrpSpPr>
        <p:grpSpPr>
          <a:xfrm>
            <a:off x="838200" y="3236222"/>
            <a:ext cx="3776259" cy="963112"/>
            <a:chOff x="838200" y="3236222"/>
            <a:chExt cx="3776259" cy="963112"/>
          </a:xfrm>
        </p:grpSpPr>
        <p:sp>
          <p:nvSpPr>
            <p:cNvPr id="27" name="Rectangle: Rounded Corners 26">
              <a:extLst>
                <a:ext uri="{FF2B5EF4-FFF2-40B4-BE49-F238E27FC236}">
                  <a16:creationId xmlns:a16="http://schemas.microsoft.com/office/drawing/2014/main" id="{71BB375D-5EE6-4428-9817-2C7DB6B94332}"/>
                </a:ext>
                <a:ext uri="{C183D7F6-B498-43B3-948B-1728B52AA6E4}">
                  <adec:decorative xmlns:adec="http://schemas.microsoft.com/office/drawing/2017/decorative" xmlns="" val="1"/>
                </a:ext>
              </a:extLst>
            </p:cNvPr>
            <p:cNvSpPr/>
            <p:nvPr/>
          </p:nvSpPr>
          <p:spPr>
            <a:xfrm>
              <a:off x="838200" y="3334727"/>
              <a:ext cx="3660775" cy="740997"/>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smtClean="0"/>
                <a:t>HỒ SƠ CỘNG ĐIỂM</a:t>
              </a:r>
            </a:p>
            <a:p>
              <a:pPr algn="ctr"/>
              <a:r>
                <a:rPr lang="en-US" sz="1600" b="1" smtClean="0"/>
                <a:t>ƯU TIÊN</a:t>
              </a:r>
              <a:endParaRPr lang="en-US" sz="1600" b="1"/>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1347" y="3236222"/>
              <a:ext cx="963112" cy="963112"/>
            </a:xfrm>
            <a:prstGeom prst="flowChartConnector">
              <a:avLst/>
            </a:prstGeom>
          </p:spPr>
        </p:pic>
      </p:grpSp>
    </p:spTree>
    <p:extLst>
      <p:ext uri="{BB962C8B-B14F-4D97-AF65-F5344CB8AC3E}">
        <p14:creationId xmlns:p14="http://schemas.microsoft.com/office/powerpoint/2010/main" val="32997151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73">
      <a:dk1>
        <a:srgbClr val="000000"/>
      </a:dk1>
      <a:lt1>
        <a:sysClr val="window" lastClr="FFFFFF"/>
      </a:lt1>
      <a:dk2>
        <a:srgbClr val="585858"/>
      </a:dk2>
      <a:lt2>
        <a:srgbClr val="E3E3E3"/>
      </a:lt2>
      <a:accent1>
        <a:srgbClr val="E20613"/>
      </a:accent1>
      <a:accent2>
        <a:srgbClr val="A9C038"/>
      </a:accent2>
      <a:accent3>
        <a:srgbClr val="11AEC7"/>
      </a:accent3>
      <a:accent4>
        <a:srgbClr val="F59F26"/>
      </a:accent4>
      <a:accent5>
        <a:srgbClr val="0062A9"/>
      </a:accent5>
      <a:accent6>
        <a:srgbClr val="EB6047"/>
      </a:accent6>
      <a:hlink>
        <a:srgbClr val="8ED9F6"/>
      </a:hlink>
      <a:folHlink>
        <a:srgbClr val="C00000"/>
      </a:folHlink>
    </a:clrScheme>
    <a:fontScheme name="Modern 01">
      <a:majorFont>
        <a:latin typeface="Century Gothic"/>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78455520_Project analysis, from 24Slides_SL_V1.potx" id="{55E7247F-78B2-40DB-9AFE-D4DD42FA8F09}" vid="{22E2FD65-A32D-4798-AF43-CE42F250BDDF}"/>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609EDA-869E-4BE5-AE5D-B898C584B6FF}">
  <ds:schemaRefs>
    <ds:schemaRef ds:uri="http://purl.org/dc/terms/"/>
    <ds:schemaRef ds:uri="http://www.w3.org/XML/1998/namespace"/>
    <ds:schemaRef ds:uri="http://purl.org/dc/dcmitype/"/>
    <ds:schemaRef ds:uri="71af3243-3dd4-4a8d-8c0d-dd76da1f02a5"/>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16c05727-aa75-4e4a-9b5f-8a80a1165891"/>
    <ds:schemaRef ds:uri="http://schemas.microsoft.com/office/2006/metadata/properties"/>
  </ds:schemaRefs>
</ds:datastoreItem>
</file>

<file path=customXml/itemProps2.xml><?xml version="1.0" encoding="utf-8"?>
<ds:datastoreItem xmlns:ds="http://schemas.openxmlformats.org/officeDocument/2006/customXml" ds:itemID="{2FD05317-60D6-4B3A-8545-888496D1A8EC}">
  <ds:schemaRefs>
    <ds:schemaRef ds:uri="http://schemas.microsoft.com/sharepoint/v3/contenttype/forms"/>
  </ds:schemaRefs>
</ds:datastoreItem>
</file>

<file path=customXml/itemProps3.xml><?xml version="1.0" encoding="utf-8"?>
<ds:datastoreItem xmlns:ds="http://schemas.openxmlformats.org/officeDocument/2006/customXml" ds:itemID="{61A00BBF-EEBB-4E18-B8CB-F926EAAC48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Project analysis, from 24Slides</Template>
  <TotalTime>0</TotalTime>
  <Words>2632</Words>
  <Application>Microsoft Office PowerPoint</Application>
  <PresentationFormat>Widescreen</PresentationFormat>
  <Paragraphs>322</Paragraphs>
  <Slides>29</Slides>
  <Notes>25</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29</vt:i4>
      </vt:variant>
    </vt:vector>
  </HeadingPairs>
  <TitlesOfParts>
    <vt:vector size="43" baseType="lpstr">
      <vt:lpstr>Arial</vt:lpstr>
      <vt:lpstr>Calibri</vt:lpstr>
      <vt:lpstr>Calibri Light</vt:lpstr>
      <vt:lpstr>Californian FB</vt:lpstr>
      <vt:lpstr>Century Gothic</vt:lpstr>
      <vt:lpstr>Open Sans Light</vt:lpstr>
      <vt:lpstr>Open Sans Light Bold</vt:lpstr>
      <vt:lpstr>Segoe UI</vt:lpstr>
      <vt:lpstr>Segoe UI Light</vt:lpstr>
      <vt:lpstr>Segoe UI Light (Body)</vt:lpstr>
      <vt:lpstr>Times New Roman</vt:lpstr>
      <vt:lpstr>Wingdings</vt:lpstr>
      <vt:lpstr>Office Theme</vt:lpstr>
      <vt:lpstr>1_Office Theme</vt:lpstr>
      <vt:lpstr>PowerPoint Presentation</vt:lpstr>
      <vt:lpstr>NỘI DUNG</vt:lpstr>
      <vt:lpstr>Project analysis slide 2</vt:lpstr>
      <vt:lpstr>Project analysis slide 2</vt:lpstr>
      <vt:lpstr>PowerPoint Presentation</vt:lpstr>
      <vt:lpstr>Project analysis slide 2</vt:lpstr>
      <vt:lpstr>Project analysis slide 2</vt:lpstr>
      <vt:lpstr>PowerPoint Presentation</vt:lpstr>
      <vt:lpstr>Project analysis slide 2</vt:lpstr>
      <vt:lpstr>Project analysis slide 4</vt:lpstr>
      <vt:lpstr>Project analysis slide 2</vt:lpstr>
      <vt:lpstr>PowerPoint Presentation</vt:lpstr>
      <vt:lpstr>Project analysis slide 3</vt:lpstr>
      <vt:lpstr>Project analysis slide 2</vt:lpstr>
      <vt:lpstr>Project analysis slide 2</vt:lpstr>
      <vt:lpstr>PowerPoint Presentation</vt:lpstr>
      <vt:lpstr>PowerPoint Presentation</vt:lpstr>
      <vt:lpstr>Project analysis slide 2</vt:lpstr>
      <vt:lpstr>PowerPoint Presentation</vt:lpstr>
      <vt:lpstr>PowerPoint Presentation</vt:lpstr>
      <vt:lpstr>PowerPoint Presentation</vt:lpstr>
      <vt:lpstr>Project analysis slide 2</vt:lpstr>
      <vt:lpstr>PowerPoint Presentation</vt:lpstr>
      <vt:lpstr>Project analysis slide 2</vt:lpstr>
      <vt:lpstr>PowerPoint Presentation</vt:lpstr>
      <vt:lpstr>PowerPoint Presentation</vt:lpstr>
      <vt:lpstr>Project analysis slide 2</vt:lpstr>
      <vt:lpstr>Project analysis slide 4</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2023-01-18T02:20:02Z</dcterms:created>
  <dcterms:modified xsi:type="dcterms:W3CDTF">2023-04-03T22:58:44Z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